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tiff" ContentType="image/tif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4"/>
  </p:notesMasterIdLst>
  <p:sldIdLst>
    <p:sldId id="263" r:id="rId3"/>
    <p:sldId id="449" r:id="rId5"/>
    <p:sldId id="316" r:id="rId6"/>
    <p:sldId id="317" r:id="rId7"/>
    <p:sldId id="381" r:id="rId8"/>
    <p:sldId id="318" r:id="rId9"/>
    <p:sldId id="321" r:id="rId10"/>
    <p:sldId id="390" r:id="rId11"/>
    <p:sldId id="363" r:id="rId12"/>
    <p:sldId id="364" r:id="rId13"/>
    <p:sldId id="275" r:id="rId14"/>
    <p:sldId id="324" r:id="rId15"/>
    <p:sldId id="325" r:id="rId16"/>
    <p:sldId id="328" r:id="rId17"/>
    <p:sldId id="326" r:id="rId18"/>
    <p:sldId id="365" r:id="rId19"/>
    <p:sldId id="393" r:id="rId20"/>
    <p:sldId id="366" r:id="rId21"/>
    <p:sldId id="332" r:id="rId22"/>
    <p:sldId id="368" r:id="rId23"/>
    <p:sldId id="391" r:id="rId24"/>
    <p:sldId id="369" r:id="rId25"/>
    <p:sldId id="370" r:id="rId26"/>
    <p:sldId id="371" r:id="rId27"/>
    <p:sldId id="373" r:id="rId28"/>
    <p:sldId id="374" r:id="rId29"/>
    <p:sldId id="375" r:id="rId30"/>
    <p:sldId id="376" r:id="rId31"/>
    <p:sldId id="377" r:id="rId32"/>
    <p:sldId id="378" r:id="rId33"/>
    <p:sldId id="379" r:id="rId34"/>
    <p:sldId id="372" r:id="rId35"/>
    <p:sldId id="382" r:id="rId36"/>
    <p:sldId id="380" r:id="rId37"/>
    <p:sldId id="383" r:id="rId38"/>
    <p:sldId id="384" r:id="rId39"/>
    <p:sldId id="385" r:id="rId40"/>
    <p:sldId id="386" r:id="rId41"/>
    <p:sldId id="387" r:id="rId42"/>
    <p:sldId id="335" r:id="rId43"/>
    <p:sldId id="338" r:id="rId44"/>
    <p:sldId id="339" r:id="rId45"/>
    <p:sldId id="320" r:id="rId46"/>
    <p:sldId id="389" r:id="rId47"/>
    <p:sldId id="336" r:id="rId48"/>
    <p:sldId id="394" r:id="rId49"/>
    <p:sldId id="395" r:id="rId50"/>
    <p:sldId id="396" r:id="rId51"/>
    <p:sldId id="397" r:id="rId52"/>
    <p:sldId id="398" r:id="rId53"/>
    <p:sldId id="399" r:id="rId54"/>
    <p:sldId id="400" r:id="rId55"/>
    <p:sldId id="401" r:id="rId56"/>
    <p:sldId id="402" r:id="rId57"/>
    <p:sldId id="403" r:id="rId58"/>
    <p:sldId id="405" r:id="rId59"/>
    <p:sldId id="406" r:id="rId60"/>
    <p:sldId id="407" r:id="rId61"/>
    <p:sldId id="410" r:id="rId62"/>
    <p:sldId id="408" r:id="rId63"/>
    <p:sldId id="409" r:id="rId64"/>
    <p:sldId id="411" r:id="rId65"/>
    <p:sldId id="412" r:id="rId66"/>
    <p:sldId id="413" r:id="rId67"/>
    <p:sldId id="415" r:id="rId68"/>
    <p:sldId id="414" r:id="rId69"/>
    <p:sldId id="417"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30" r:id="rId83"/>
    <p:sldId id="433" r:id="rId84"/>
    <p:sldId id="431" r:id="rId85"/>
    <p:sldId id="434" r:id="rId86"/>
    <p:sldId id="432" r:id="rId87"/>
    <p:sldId id="437" r:id="rId88"/>
    <p:sldId id="438" r:id="rId89"/>
    <p:sldId id="440" r:id="rId90"/>
    <p:sldId id="441" r:id="rId91"/>
    <p:sldId id="442" r:id="rId92"/>
    <p:sldId id="444" r:id="rId93"/>
    <p:sldId id="443" r:id="rId94"/>
    <p:sldId id="445" r:id="rId95"/>
    <p:sldId id="416" r:id="rId96"/>
    <p:sldId id="435" r:id="rId97"/>
    <p:sldId id="352" r:id="rId98"/>
    <p:sldId id="353" r:id="rId99"/>
    <p:sldId id="354" r:id="rId100"/>
    <p:sldId id="355" r:id="rId101"/>
    <p:sldId id="357" r:id="rId102"/>
    <p:sldId id="362" r:id="rId103"/>
    <p:sldId id="436" r:id="rId104"/>
    <p:sldId id="273" r:id="rId105"/>
  </p:sldIdLst>
  <p:sldSz cx="9144000" cy="6858000" type="screen4x3"/>
  <p:notesSz cx="6858000" cy="9144000"/>
  <p:custDataLst>
    <p:tags r:id="rId11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 QQ" initials="SQ"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590B8"/>
    <a:srgbClr val="193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27"/>
    <p:restoredTop sz="67661" autoAdjust="0"/>
  </p:normalViewPr>
  <p:slideViewPr>
    <p:cSldViewPr snapToGrid="0" snapToObjects="1">
      <p:cViewPr varScale="1">
        <p:scale>
          <a:sx n="64" d="100"/>
          <a:sy n="64" d="100"/>
        </p:scale>
        <p:origin x="18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gs" Target="tags/tag1.xml"/><Relationship Id="rId11" Type="http://schemas.openxmlformats.org/officeDocument/2006/relationships/slide" Target="slides/slide8.xml"/><Relationship Id="rId109" Type="http://schemas.openxmlformats.org/officeDocument/2006/relationships/commentAuthors" Target="commentAuthors.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200" b="1" i="0" u="none" strike="noStrike" kern="1200" cap="all" baseline="0">
                <a:solidFill>
                  <a:schemeClr val="tx2"/>
                </a:solidFill>
                <a:latin typeface="Calibri" panose="020F0502020204030204" pitchFamily="34" charset="0"/>
                <a:ea typeface="+mn-ea"/>
                <a:cs typeface="Calibri" panose="020F0502020204030204" pitchFamily="34" charset="0"/>
              </a:defRPr>
            </a:pPr>
            <a:r>
              <a:rPr lang="en-US">
                <a:solidFill>
                  <a:schemeClr val="tx2"/>
                </a:solidFill>
                <a:latin typeface="Calibri" panose="020F0502020204030204" pitchFamily="34" charset="0"/>
                <a:cs typeface="Calibri" panose="020F0502020204030204" pitchFamily="34" charset="0"/>
              </a:rPr>
              <a:t>A poll over 100 computer scientists in</a:t>
            </a:r>
            <a:r>
              <a:rPr lang="zh-CN">
                <a:solidFill>
                  <a:schemeClr val="tx2"/>
                </a:solidFill>
                <a:latin typeface="Calibri" panose="020F0502020204030204" pitchFamily="34" charset="0"/>
                <a:cs typeface="Calibri" panose="020F0502020204030204" pitchFamily="34" charset="0"/>
              </a:rPr>
              <a:t> </a:t>
            </a:r>
            <a:r>
              <a:rPr lang="en-US">
                <a:solidFill>
                  <a:schemeClr val="tx2"/>
                </a:solidFill>
                <a:latin typeface="Calibri" panose="020F0502020204030204" pitchFamily="34" charset="0"/>
                <a:cs typeface="Calibri" panose="020F0502020204030204" pitchFamily="34" charset="0"/>
              </a:rPr>
              <a:t>2002</a:t>
            </a:r>
            <a:endParaRPr lang="en-US">
              <a:solidFill>
                <a:schemeClr val="tx2"/>
              </a:solidFill>
              <a:latin typeface="Calibri" panose="020F0502020204030204" pitchFamily="34" charset="0"/>
              <a:cs typeface="Calibri" panose="020F0502020204030204" pitchFamily="34" charset="0"/>
            </a:endParaRPr>
          </a:p>
        </c:rich>
      </c:tx>
      <c:layout/>
      <c:overlay val="0"/>
      <c:spPr>
        <a:noFill/>
        <a:ln>
          <a:noFill/>
        </a:ln>
        <a:effectLst/>
      </c:spPr>
    </c:title>
    <c:autoTitleDeleted val="0"/>
    <c:view3D>
      <c:rotX val="5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Sales</c:v>
                </c:pt>
              </c:strCache>
            </c:strRef>
          </c:tx>
          <c:spPr/>
          <c:explosion val="0"/>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dPt>
          <c:dLbls>
            <c:dLbl>
              <c:idx val="0"/>
              <c:layout/>
              <c:numFmt formatCode="General" sourceLinked="1"/>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lang="zh-CN" sz="1330" b="0" i="0" u="none" strike="noStrike" kern="1200" baseline="0">
                      <a:solidFill>
                        <a:schemeClr val="accent1"/>
                      </a:solidFill>
                      <a:effectLst/>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lang="zh-CN" sz="1330" b="0" i="0" u="none" strike="noStrike" kern="1200" baseline="0">
                      <a:solidFill>
                        <a:schemeClr val="accent2"/>
                      </a:solidFill>
                      <a:effectLst/>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solidFill>
                  <a:schemeClr val="lt1">
                    <a:alpha val="90000"/>
                  </a:schemeClr>
                </a:solidFill>
                <a:ln w="12700" cap="flat" cmpd="sng" algn="ctr">
                  <a:solidFill>
                    <a:schemeClr val="accent3"/>
                  </a:solidFill>
                  <a:round/>
                </a:ln>
                <a:effectLst>
                  <a:outerShdw blurRad="50800" dist="38100" dir="2700000" algn="tl" rotWithShape="0">
                    <a:schemeClr val="accent3">
                      <a:lumMod val="75000"/>
                      <a:alpha val="40000"/>
                    </a:schemeClr>
                  </a:outerShdw>
                </a:effectLst>
              </c:spPr>
              <c:txPr>
                <a:bodyPr rot="0" spcFirstLastPara="1" vertOverflow="clip" horzOverflow="clip" vert="horz" wrap="square" lIns="38100" tIns="19050" rIns="38100" bIns="19050" anchor="ctr" anchorCtr="1">
                  <a:spAutoFit/>
                </a:bodyPr>
                <a:lstStyle/>
                <a:p>
                  <a:pPr>
                    <a:defRPr lang="zh-CN" sz="1330" b="0" i="0" u="none" strike="noStrike" kern="1200" baseline="0">
                      <a:solidFill>
                        <a:schemeClr val="accent3"/>
                      </a:solidFill>
                      <a:effectLst/>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spPr>
              <a:solidFill>
                <a:prstClr val="white">
                  <a:alpha val="90000"/>
                </a:prstClr>
              </a:solidFill>
              <a:ln w="12700" cap="flat" cmpd="sng" algn="ctr">
                <a:solidFill>
                  <a:srgbClr val="1A3260"/>
                </a:solidFill>
                <a:round/>
              </a:ln>
              <a:effectLst>
                <a:outerShdw blurRad="50800" dist="38100" dir="2700000" algn="tl" rotWithShape="0">
                  <a:srgbClr val="1A3260">
                    <a:lumMod val="75000"/>
                    <a:alpha val="40000"/>
                  </a:srgbClr>
                </a:outerShdw>
              </a:effectLst>
            </c:spPr>
            <c:txPr>
              <a:bodyPr rot="0" spcFirstLastPara="1" vertOverflow="clip" horzOverflow="clip" vert="horz" wrap="square" lIns="38100" tIns="19050" rIns="38100" bIns="19050" anchor="ctr" anchorCtr="1">
                <a:spAutoFit/>
              </a:bodyPr>
              <a:lstStyle/>
              <a:p>
                <a:pPr>
                  <a:defRPr lang="zh-CN" sz="1330" b="0" i="0" u="none" strike="noStrike" kern="1200" baseline="0">
                    <a:solidFill>
                      <a:schemeClr val="accent1"/>
                    </a:solidFill>
                    <a:effectLst/>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Sheet1!$A$2:$A$4</c:f>
              <c:strCache>
                <c:ptCount val="3"/>
                <c:pt idx="0">
                  <c:v>P≠NP</c:v>
                </c:pt>
                <c:pt idx="1">
                  <c:v>P=NP</c:v>
                </c:pt>
                <c:pt idx="2">
                  <c:v>No idea</c:v>
                </c:pt>
              </c:strCache>
            </c:strRef>
          </c:cat>
          <c:val>
            <c:numRef>
              <c:f>Sheet1!$B$2:$B$4</c:f>
              <c:numCache>
                <c:formatCode>General</c:formatCode>
                <c:ptCount val="3"/>
                <c:pt idx="0">
                  <c:v>61</c:v>
                </c:pt>
                <c:pt idx="1">
                  <c:v>9</c:v>
                </c:pt>
                <c:pt idx="2">
                  <c:v>30</c:v>
                </c:pt>
              </c:numCache>
            </c:numRef>
          </c:val>
        </c:ser>
        <c:dLbls>
          <c:showLegendKey val="0"/>
          <c:showVal val="0"/>
          <c:showCatName val="1"/>
          <c:showSerName val="0"/>
          <c:showPercent val="0"/>
          <c:showBubbleSize val="0"/>
        </c:dLbls>
      </c:pie3D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5"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5" kern="1200" spc="20" baseline="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A0CF0-9FC2-5A44-BCBE-C8CE1A974AFF}"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1E0BB-EE95-AA47-AFE9-78BE8A30912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6" Type="http://schemas.openxmlformats.org/officeDocument/2006/relationships/hyperlink" Target="https://en.wikipedia.org/wiki/Weak_NP-completeness" TargetMode="External"/><Relationship Id="rId5" Type="http://schemas.openxmlformats.org/officeDocument/2006/relationships/hyperlink" Target="https://en.wikipedia.org/wiki/NP-complete" TargetMode="External"/><Relationship Id="rId4" Type="http://schemas.openxmlformats.org/officeDocument/2006/relationships/hyperlink" Target="https://en.wikipedia.org/wiki/P_versus_NP_problem" TargetMode="External"/><Relationship Id="rId3" Type="http://schemas.openxmlformats.org/officeDocument/2006/relationships/hyperlink" Target="https://en.wikipedia.org/wiki/Pseudopolynomial"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讲课之前</a:t>
            </a:r>
            <a:r>
              <a:rPr lang="en-US" altLang="zh-CN" dirty="0"/>
              <a:t>,</a:t>
            </a:r>
            <a:r>
              <a:rPr lang="zh-CN" altLang="en-US" dirty="0"/>
              <a:t> 先看一段陈立杰的视频</a:t>
            </a:r>
            <a:r>
              <a:rPr lang="en-US" altLang="zh-CN" dirty="0"/>
              <a:t>:</a:t>
            </a:r>
            <a:r>
              <a:rPr lang="zh-CN" altLang="en-US" dirty="0"/>
              <a:t> </a:t>
            </a:r>
            <a:r>
              <a:rPr lang="en-US" altLang="zh-CN" dirty="0"/>
              <a:t>https://</a:t>
            </a:r>
            <a:r>
              <a:rPr lang="en-US" altLang="zh-CN" dirty="0" err="1"/>
              <a:t>www.bilibili.com</a:t>
            </a:r>
            <a:r>
              <a:rPr lang="en-US" altLang="zh-CN" dirty="0"/>
              <a:t>/video/av500484834</a:t>
            </a:r>
            <a:endParaRPr lang="en-US" altLang="zh-CN"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dirty="0" err="1">
                <a:solidFill>
                  <a:srgbClr val="0645AD"/>
                </a:solidFill>
                <a:effectLst/>
                <a:latin typeface="Arial" panose="020B0604020202020204" pitchFamily="34" charset="0"/>
                <a:hlinkClick r:id="rId3" tooltip="Pseudopolynomial"/>
              </a:rPr>
              <a:t>pseudopolynomial</a:t>
            </a:r>
            <a:r>
              <a:rPr lang="en-US" altLang="zh-CN" b="0" i="0" dirty="0">
                <a:solidFill>
                  <a:srgbClr val="202122"/>
                </a:solidFill>
                <a:effectLst/>
                <a:latin typeface="Arial" panose="020B0604020202020204" pitchFamily="34" charset="0"/>
              </a:rPr>
              <a:t>,</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en-US" altLang="zh-CN" b="0" i="0" dirty="0">
                <a:solidFill>
                  <a:srgbClr val="202122"/>
                </a:solidFill>
                <a:effectLst/>
                <a:latin typeface="Arial" panose="020B0604020202020204" pitchFamily="34" charset="0"/>
              </a:rPr>
              <a:t>Even if </a:t>
            </a:r>
            <a:r>
              <a:rPr lang="en-US" altLang="zh-CN" b="0" i="0" u="none" strike="noStrike" dirty="0">
                <a:solidFill>
                  <a:srgbClr val="0645AD"/>
                </a:solidFill>
                <a:effectLst/>
                <a:latin typeface="Arial" panose="020B0604020202020204" pitchFamily="34" charset="0"/>
                <a:hlinkClick r:id="rId4" tooltip="P versus NP problem"/>
              </a:rPr>
              <a:t>P≠NP</a:t>
            </a:r>
            <a:r>
              <a:rPr lang="en-US" altLang="zh-CN" b="0" i="0" dirty="0">
                <a:solidFill>
                  <a:srgbClr val="202122"/>
                </a:solidFill>
                <a:effectLst/>
                <a:latin typeface="Arial" panose="020B0604020202020204" pitchFamily="34" charset="0"/>
              </a:rPr>
              <a:t>, the {\</a:t>
            </a:r>
            <a:r>
              <a:rPr lang="en-US" altLang="zh-CN" b="0" i="0" dirty="0" err="1">
                <a:solidFill>
                  <a:srgbClr val="202122"/>
                </a:solidFill>
                <a:effectLst/>
                <a:latin typeface="Arial" panose="020B0604020202020204" pitchFamily="34" charset="0"/>
              </a:rPr>
              <a:t>displaystyle</a:t>
            </a:r>
            <a:r>
              <a:rPr lang="en-US" altLang="zh-CN" b="0" i="0" dirty="0">
                <a:solidFill>
                  <a:srgbClr val="202122"/>
                </a:solidFill>
                <a:effectLst/>
                <a:latin typeface="Arial" panose="020B0604020202020204" pitchFamily="34" charset="0"/>
              </a:rPr>
              <a:t> O(</a:t>
            </a:r>
            <a:r>
              <a:rPr lang="en-US" altLang="zh-CN" b="0" i="0" dirty="0" err="1">
                <a:solidFill>
                  <a:srgbClr val="202122"/>
                </a:solidFill>
                <a:effectLst/>
                <a:latin typeface="Arial" panose="020B0604020202020204" pitchFamily="34" charset="0"/>
              </a:rPr>
              <a:t>nW</a:t>
            </a:r>
            <a:r>
              <a:rPr lang="en-US" altLang="zh-CN" b="0" i="0" dirty="0">
                <a:solidFill>
                  <a:srgbClr val="202122"/>
                </a:solidFill>
                <a:effectLst/>
                <a:latin typeface="Arial" panose="020B0604020202020204" pitchFamily="34" charset="0"/>
              </a:rPr>
              <a:t>)} complexity does not contradict the fact that the knapsack problem is </a:t>
            </a:r>
            <a:r>
              <a:rPr lang="en-US" altLang="zh-CN" b="0" i="0" u="none" strike="noStrike" dirty="0">
                <a:solidFill>
                  <a:srgbClr val="0645AD"/>
                </a:solidFill>
                <a:effectLst/>
                <a:latin typeface="Arial" panose="020B0604020202020204" pitchFamily="34" charset="0"/>
                <a:hlinkClick r:id="rId5" tooltip="NP-complete"/>
              </a:rPr>
              <a:t>NP-complete</a:t>
            </a:r>
            <a:r>
              <a:rPr lang="en-US" altLang="zh-CN" b="0" i="0" dirty="0">
                <a:solidFill>
                  <a:srgbClr val="202122"/>
                </a:solidFill>
                <a:effectLst/>
                <a:latin typeface="Arial" panose="020B0604020202020204" pitchFamily="34" charset="0"/>
              </a:rPr>
              <a:t>, since {\</a:t>
            </a:r>
            <a:r>
              <a:rPr lang="en-US" altLang="zh-CN" b="0" i="0" dirty="0" err="1">
                <a:solidFill>
                  <a:srgbClr val="202122"/>
                </a:solidFill>
                <a:effectLst/>
                <a:latin typeface="Arial" panose="020B0604020202020204" pitchFamily="34" charset="0"/>
              </a:rPr>
              <a:t>displaystyle</a:t>
            </a:r>
            <a:r>
              <a:rPr lang="en-US" altLang="zh-CN" b="0" i="0" dirty="0">
                <a:solidFill>
                  <a:srgbClr val="202122"/>
                </a:solidFill>
                <a:effectLst/>
                <a:latin typeface="Arial" panose="020B0604020202020204" pitchFamily="34" charset="0"/>
              </a:rPr>
              <a:t> W}, unlike {\</a:t>
            </a:r>
            <a:r>
              <a:rPr lang="en-US" altLang="zh-CN" b="0" i="0" dirty="0" err="1">
                <a:solidFill>
                  <a:srgbClr val="202122"/>
                </a:solidFill>
                <a:effectLst/>
                <a:latin typeface="Arial" panose="020B0604020202020204" pitchFamily="34" charset="0"/>
              </a:rPr>
              <a:t>displaystyle</a:t>
            </a:r>
            <a:r>
              <a:rPr lang="en-US" altLang="zh-CN" b="0" i="0" dirty="0">
                <a:solidFill>
                  <a:srgbClr val="202122"/>
                </a:solidFill>
                <a:effectLst/>
                <a:latin typeface="Arial" panose="020B0604020202020204" pitchFamily="34" charset="0"/>
              </a:rPr>
              <a:t> n}, is not polynomial in the length of the input to the problem. The length of the {\</a:t>
            </a:r>
            <a:r>
              <a:rPr lang="en-US" altLang="zh-CN" b="0" i="0" dirty="0" err="1">
                <a:solidFill>
                  <a:srgbClr val="202122"/>
                </a:solidFill>
                <a:effectLst/>
                <a:latin typeface="Arial" panose="020B0604020202020204" pitchFamily="34" charset="0"/>
              </a:rPr>
              <a:t>displaystyle</a:t>
            </a:r>
            <a:r>
              <a:rPr lang="en-US" altLang="zh-CN" b="0" i="0" dirty="0">
                <a:solidFill>
                  <a:srgbClr val="202122"/>
                </a:solidFill>
                <a:effectLst/>
                <a:latin typeface="Arial" panose="020B0604020202020204" pitchFamily="34" charset="0"/>
              </a:rPr>
              <a:t> W} input to the problem is proportional to the number of bits in {\</a:t>
            </a:r>
            <a:r>
              <a:rPr lang="en-US" altLang="zh-CN" b="0" i="0" dirty="0" err="1">
                <a:solidFill>
                  <a:srgbClr val="202122"/>
                </a:solidFill>
                <a:effectLst/>
                <a:latin typeface="Arial" panose="020B0604020202020204" pitchFamily="34" charset="0"/>
              </a:rPr>
              <a:t>displaystyle</a:t>
            </a:r>
            <a:r>
              <a:rPr lang="en-US" altLang="zh-CN" b="0" i="0" dirty="0">
                <a:solidFill>
                  <a:srgbClr val="202122"/>
                </a:solidFill>
                <a:effectLst/>
                <a:latin typeface="Arial" panose="020B0604020202020204" pitchFamily="34" charset="0"/>
              </a:rPr>
              <a:t> W}, {\</a:t>
            </a:r>
            <a:r>
              <a:rPr lang="en-US" altLang="zh-CN" b="0" i="0" dirty="0" err="1">
                <a:solidFill>
                  <a:srgbClr val="202122"/>
                </a:solidFill>
                <a:effectLst/>
                <a:latin typeface="Arial" panose="020B0604020202020204" pitchFamily="34" charset="0"/>
              </a:rPr>
              <a:t>displaystyle</a:t>
            </a:r>
            <a:r>
              <a:rPr lang="en-US" altLang="zh-CN" b="0" i="0" dirty="0">
                <a:solidFill>
                  <a:srgbClr val="202122"/>
                </a:solidFill>
                <a:effectLst/>
                <a:latin typeface="Arial" panose="020B0604020202020204" pitchFamily="34" charset="0"/>
              </a:rPr>
              <a:t> \log W}, not to {\</a:t>
            </a:r>
            <a:r>
              <a:rPr lang="en-US" altLang="zh-CN" b="0" i="0" dirty="0" err="1">
                <a:solidFill>
                  <a:srgbClr val="202122"/>
                </a:solidFill>
                <a:effectLst/>
                <a:latin typeface="Arial" panose="020B0604020202020204" pitchFamily="34" charset="0"/>
              </a:rPr>
              <a:t>displaystyle</a:t>
            </a:r>
            <a:r>
              <a:rPr lang="en-US" altLang="zh-CN" b="0" i="0" dirty="0">
                <a:solidFill>
                  <a:srgbClr val="202122"/>
                </a:solidFill>
                <a:effectLst/>
                <a:latin typeface="Arial" panose="020B0604020202020204" pitchFamily="34" charset="0"/>
              </a:rPr>
              <a:t> W} itself. However, since this runtime is </a:t>
            </a:r>
            <a:r>
              <a:rPr lang="en-US" altLang="zh-CN" b="0" i="0" u="none" strike="noStrike" dirty="0" err="1">
                <a:solidFill>
                  <a:srgbClr val="0645AD"/>
                </a:solidFill>
                <a:effectLst/>
                <a:latin typeface="Arial" panose="020B0604020202020204" pitchFamily="34" charset="0"/>
                <a:hlinkClick r:id="rId3" tooltip="Pseudopolynomial"/>
              </a:rPr>
              <a:t>pseudopolynomial</a:t>
            </a:r>
            <a:r>
              <a:rPr lang="en-US" altLang="zh-CN" b="0" i="0" dirty="0">
                <a:solidFill>
                  <a:srgbClr val="202122"/>
                </a:solidFill>
                <a:effectLst/>
                <a:latin typeface="Arial" panose="020B0604020202020204" pitchFamily="34" charset="0"/>
              </a:rPr>
              <a:t>, this makes the (decision version of the) knapsack problem a </a:t>
            </a:r>
            <a:r>
              <a:rPr lang="en-US" altLang="zh-CN" b="0" i="0" u="none" strike="noStrike" dirty="0">
                <a:solidFill>
                  <a:srgbClr val="0645AD"/>
                </a:solidFill>
                <a:effectLst/>
                <a:latin typeface="Arial" panose="020B0604020202020204" pitchFamily="34" charset="0"/>
                <a:hlinkClick r:id="rId6" tooltip="Weak NP-completeness"/>
              </a:rPr>
              <a:t>weakly NP-complete problem</a:t>
            </a:r>
            <a:r>
              <a:rPr lang="en-US" altLang="zh-CN" b="0" i="0" dirty="0">
                <a:solidFill>
                  <a:srgbClr val="202122"/>
                </a:solidFill>
                <a:effectLst/>
                <a:latin typeface="Arial" panose="020B0604020202020204" pitchFamily="34" charset="0"/>
              </a:rPr>
              <a:t>.</a:t>
            </a:r>
            <a:endParaRPr lang="en-US" altLang="zh-CN" b="0" i="0" dirty="0">
              <a:solidFill>
                <a:srgbClr val="202122"/>
              </a:solidFill>
              <a:effectLst/>
              <a:latin typeface="Arial" panose="020B0604020202020204" pitchFamily="34" charset="0"/>
            </a:endParaRPr>
          </a:p>
          <a:p>
            <a:endParaRPr lang="en-US" altLang="zh-CN" dirty="0"/>
          </a:p>
          <a:p>
            <a:r>
              <a:rPr lang="en-US" altLang="zh-CN" b="0" i="0" dirty="0">
                <a:solidFill>
                  <a:srgbClr val="202122"/>
                </a:solidFill>
                <a:effectLst/>
                <a:latin typeface="Arial" panose="020B0604020202020204" pitchFamily="34" charset="0"/>
              </a:rPr>
              <a:t>a </a:t>
            </a:r>
            <a:r>
              <a:rPr lang="en-US" altLang="zh-CN" b="0" i="0" u="none" strike="noStrike" dirty="0">
                <a:solidFill>
                  <a:srgbClr val="0645AD"/>
                </a:solidFill>
                <a:effectLst/>
                <a:latin typeface="Arial" panose="020B0604020202020204" pitchFamily="34" charset="0"/>
                <a:hlinkClick r:id="rId6" tooltip="Weak NP-completeness"/>
              </a:rPr>
              <a:t>weakly NP-complete problem</a:t>
            </a:r>
            <a:r>
              <a:rPr lang="en-US" altLang="zh-CN" b="0" i="0" dirty="0">
                <a:solidFill>
                  <a:srgbClr val="202122"/>
                </a:solidFill>
                <a:effectLst/>
                <a:latin typeface="Arial" panose="020B0604020202020204" pitchFamily="34" charset="0"/>
              </a:rPr>
              <a:t>.</a:t>
            </a:r>
            <a:endParaRPr lang="en-US" altLang="zh-CN" b="0" i="0" dirty="0">
              <a:solidFill>
                <a:srgbClr val="202122"/>
              </a:solidFill>
              <a:effectLst/>
              <a:latin typeface="Arial" panose="020B0604020202020204" pitchFamily="34" charset="0"/>
            </a:endParaRPr>
          </a:p>
          <a:p>
            <a:endParaRPr lang="zh-CN" altLang="en-US" dirty="0"/>
          </a:p>
          <a:p>
            <a:r>
              <a:rPr lang="zh-CN" altLang="en-US" dirty="0"/>
              <a:t>0-1背包优化问题是要确定能够放入容量为W的背包中的物品的最大总</a:t>
            </a:r>
            <a:r>
              <a:rPr lang="zh-CN" altLang="en-US" dirty="0"/>
              <a:t>价值。</a:t>
            </a:r>
            <a:endParaRPr lang="zh-CN" altLang="en-US" dirty="0"/>
          </a:p>
          <a:p>
            <a:r>
              <a:rPr lang="zh-CN" altLang="en-US" dirty="0"/>
              <a:t>相应的0-1背包决策问题是要确定，对于给定的利润P，是否可以装载背包以使总重量不超过W，同时使总</a:t>
            </a:r>
            <a:r>
              <a:rPr lang="zh-CN" altLang="en-US" dirty="0"/>
              <a:t>价值至少等于P。</a:t>
            </a:r>
            <a:endParaRPr lang="zh-CN" altLang="en-US" dirty="0"/>
          </a:p>
        </p:txBody>
      </p:sp>
      <p:sp>
        <p:nvSpPr>
          <p:cNvPr id="4" name="灯片编号占位符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p>
                <a:r>
                  <a:rPr lang="zh-CN" altLang="en-US"/>
                  <a:t>一个算法在</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𝑇</m:t>
                        </m:r>
                        <m:d>
                          <m:dPr>
                            <m:ctrlPr>
                              <a:rPr lang="en-US" i="1" dirty="0" smtClean="0">
                                <a:latin typeface="Cambria Math" panose="02040503050406030204" pitchFamily="18" charset="0"/>
                              </a:rPr>
                            </m:ctrlPr>
                          </m:dPr>
                          <m:e>
                            <m:r>
                              <a:rPr lang="en-US" i="1" dirty="0">
                                <a:latin typeface="Cambria Math" panose="02040503050406030204" pitchFamily="18" charset="0"/>
                              </a:rPr>
                              <m:t>𝑛</m:t>
                            </m:r>
                          </m:e>
                        </m:d>
                      </m:e>
                    </m:d>
                  </m:oMath>
                </a14:m>
                <a:r>
                  <a:rPr lang="zh-CN" altLang="en-US"/>
                  <a:t>时间内得出解，就说该算法在</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𝑇</m:t>
                        </m:r>
                        <m:d>
                          <m:dPr>
                            <m:ctrlPr>
                              <a:rPr lang="en-US" i="1" dirty="0" smtClean="0">
                                <a:latin typeface="Cambria Math" panose="02040503050406030204" pitchFamily="18" charset="0"/>
                              </a:rPr>
                            </m:ctrlPr>
                          </m:dPr>
                          <m:e>
                            <m:r>
                              <a:rPr lang="en-US" i="1" dirty="0">
                                <a:latin typeface="Cambria Math" panose="02040503050406030204" pitchFamily="18" charset="0"/>
                              </a:rPr>
                              <m:t>𝑛</m:t>
                            </m:r>
                          </m:e>
                        </m:d>
                      </m:e>
                    </m:d>
                  </m:oMath>
                </a14:m>
                <a:r>
                  <a:rPr lang="zh-CN" altLang="en-US"/>
                  <a:t>时间内求解了一个具体</a:t>
                </a:r>
                <a:r>
                  <a:rPr lang="zh-CN" altLang="en-US"/>
                  <a:t>问题。</a:t>
                </a:r>
                <a:endParaRPr lang="zh-CN" altLang="en-US"/>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每种基于字母表 Σ 的语言 L 都是 Σ^∗ 的子集。</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Q</a:t>
            </a:r>
            <a:r>
              <a:rPr lang="zh-CN" altLang="en-US" dirty="0"/>
              <a:t>和</a:t>
            </a:r>
            <a:r>
              <a:rPr lang="en-US" altLang="zh-CN" dirty="0"/>
              <a:t>L</a:t>
            </a:r>
            <a:r>
              <a:rPr lang="zh-CN" altLang="en-US" dirty="0"/>
              <a:t>其实是一回事</a:t>
            </a:r>
            <a:r>
              <a:rPr lang="en-US" altLang="zh-CN" dirty="0"/>
              <a:t>,</a:t>
            </a:r>
            <a:r>
              <a:rPr lang="zh-CN" altLang="en-US" dirty="0"/>
              <a:t> </a:t>
            </a:r>
            <a:r>
              <a:rPr lang="en-US" altLang="zh-CN" dirty="0"/>
              <a:t>Q</a:t>
            </a:r>
            <a:r>
              <a:rPr lang="zh-CN" altLang="en-US" dirty="0"/>
              <a:t>是抽象的</a:t>
            </a:r>
            <a:r>
              <a:rPr lang="en-US" altLang="zh-CN" dirty="0"/>
              <a:t>,</a:t>
            </a:r>
            <a:r>
              <a:rPr lang="zh-CN" altLang="en-US" dirty="0"/>
              <a:t> </a:t>
            </a:r>
            <a:r>
              <a:rPr lang="en-US" altLang="zh-CN" dirty="0"/>
              <a:t>L</a:t>
            </a:r>
            <a:r>
              <a:rPr lang="zh-CN" altLang="en-US" dirty="0"/>
              <a:t>是具体的，</a:t>
            </a:r>
            <a:r>
              <a:rPr lang="en-US" altLang="zh-CN" dirty="0"/>
              <a:t>L</a:t>
            </a:r>
            <a:r>
              <a:rPr lang="zh-CN" altLang="en-US" dirty="0"/>
              <a:t>包含所有判定为真的问题实例。</a:t>
            </a:r>
            <a:endParaRPr lang="en-US" altLang="zh-CN"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也可以用另一种写法来写</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能不能说算法A解决了语言L呢</a:t>
            </a:r>
            <a:r>
              <a:rPr lang="en-US" altLang="zh-CN" dirty="0"/>
              <a:t>?</a:t>
            </a:r>
            <a:endParaRPr lang="en-US" altLang="zh-CN" dirty="0"/>
          </a:p>
          <a:p>
            <a:r>
              <a:rPr lang="en-US" dirty="0"/>
              <a:t>换句话说，一个算法能够解决特定语言</a:t>
            </a:r>
            <a:endParaRPr lang="en-US" dirty="0"/>
          </a:p>
          <a:p>
            <a:r>
              <a:rPr lang="en-US" dirty="0"/>
              <a:t>L的问题，当且仅当它满足两个条件：</a:t>
            </a:r>
            <a:endParaRPr lang="en-US" dirty="0"/>
          </a:p>
          <a:p>
            <a:r>
              <a:rPr lang="en-US" dirty="0"/>
              <a:t>对于所有属于L的字符串x，算法必须接受（输出1）。</a:t>
            </a:r>
            <a:endParaRPr lang="en-US" dirty="0"/>
          </a:p>
          <a:p>
            <a:r>
              <a:rPr lang="en-US" dirty="0"/>
              <a:t>对于所有不属于L的字符串x，算法必须拒绝（输出0），并且必须在有限步骤内做出这个决定。</a:t>
            </a:r>
            <a:endParaRPr lang="en-US" dirty="0"/>
          </a:p>
          <a:p>
            <a:r>
              <a:rPr lang="en-US" dirty="0"/>
              <a:t>如果算法在处理某些不属于L的字符串时陷入无限循环，那么我们不能认为这个算法解决了语言L的问题，因为它没有在所有情况下都能在有限的步骤内给出答案。</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绕了这么大一个圈</a:t>
            </a:r>
            <a:r>
              <a:rPr lang="en-US" altLang="zh-CN" dirty="0"/>
              <a:t>,</a:t>
            </a:r>
            <a:r>
              <a:rPr lang="zh-CN" altLang="en-US" dirty="0"/>
              <a:t> 我们想做的就是用形式化语言来再次定义</a:t>
            </a:r>
            <a:r>
              <a:rPr lang="en-US" altLang="zh-CN" dirty="0"/>
              <a:t>P.</a:t>
            </a:r>
            <a:endParaRPr lang="en-US" altLang="zh-CN" dirty="0"/>
          </a:p>
          <a:p>
            <a:r>
              <a:rPr lang="en-US" dirty="0" err="1"/>
              <a:t>要在多项式时间内回答yes</a:t>
            </a:r>
            <a:r>
              <a:rPr lang="zh-CN" altLang="en-US" dirty="0"/>
              <a:t> </a:t>
            </a:r>
            <a:r>
              <a:rPr lang="en-US" altLang="zh-CN" dirty="0"/>
              <a:t>or</a:t>
            </a:r>
            <a:r>
              <a:rPr lang="zh-CN" altLang="en-US" dirty="0"/>
              <a:t> </a:t>
            </a:r>
            <a:r>
              <a:rPr lang="en-US" altLang="zh-CN" dirty="0"/>
              <a:t>no.</a:t>
            </a:r>
            <a:r>
              <a:rPr lang="zh-CN" altLang="en-US" dirty="0"/>
              <a:t>判定比接受更难，如果能够在多项式时间内判定，那么肯定在多项式时间内能接受。具体证明通过将判定算法改为接受算法即可</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http://www.matrix67.com/blog/archives/105</a:t>
            </a:r>
            <a:endParaRPr lang="en-US" altLang="zh-CN" dirty="0"/>
          </a:p>
          <a:p>
            <a:endParaRPr lang="en-US" altLang="zh-CN" dirty="0"/>
          </a:p>
          <a:p>
            <a:r>
              <a:rPr lang="zh-CN" altLang="en-US" b="0" i="0" dirty="0">
                <a:solidFill>
                  <a:srgbClr val="404040"/>
                </a:solidFill>
                <a:effectLst/>
                <a:latin typeface="Helvetica Neue"/>
              </a:rPr>
              <a:t>    下面引入</a:t>
            </a:r>
            <a:r>
              <a:rPr lang="en-US" altLang="zh-CN" b="0" i="0" dirty="0">
                <a:solidFill>
                  <a:srgbClr val="404040"/>
                </a:solidFill>
                <a:effectLst/>
                <a:latin typeface="Helvetica Neue"/>
              </a:rPr>
              <a:t>P</a:t>
            </a:r>
            <a:r>
              <a:rPr lang="zh-CN" altLang="en-US" b="0" i="0" dirty="0">
                <a:solidFill>
                  <a:srgbClr val="404040"/>
                </a:solidFill>
                <a:effectLst/>
                <a:latin typeface="Helvetica Neue"/>
              </a:rPr>
              <a:t>类问题的概念：如果一个问题可以找到一个能在多项式的时间里解决它的算法，那么这个问题就属于</a:t>
            </a:r>
            <a:r>
              <a:rPr lang="en-US" altLang="zh-CN" b="0" i="0" dirty="0">
                <a:solidFill>
                  <a:srgbClr val="404040"/>
                </a:solidFill>
                <a:effectLst/>
                <a:latin typeface="Helvetica Neue"/>
              </a:rPr>
              <a:t>P</a:t>
            </a:r>
            <a:r>
              <a:rPr lang="zh-CN" altLang="en-US" b="0" i="0" dirty="0">
                <a:solidFill>
                  <a:srgbClr val="404040"/>
                </a:solidFill>
                <a:effectLst/>
                <a:latin typeface="Helvetica Neue"/>
              </a:rPr>
              <a:t>问题。</a:t>
            </a:r>
            <a:r>
              <a:rPr lang="en-US" altLang="zh-CN" b="0" i="0" dirty="0">
                <a:solidFill>
                  <a:srgbClr val="404040"/>
                </a:solidFill>
                <a:effectLst/>
                <a:latin typeface="Helvetica Neue"/>
              </a:rPr>
              <a:t>P</a:t>
            </a:r>
            <a:r>
              <a:rPr lang="zh-CN" altLang="en-US" b="0" i="0" dirty="0">
                <a:solidFill>
                  <a:srgbClr val="404040"/>
                </a:solidFill>
                <a:effectLst/>
                <a:latin typeface="Helvetica Neue"/>
              </a:rPr>
              <a:t>是英文单词多项式的第一个字母。哪些问题是</a:t>
            </a:r>
            <a:r>
              <a:rPr lang="en-US" altLang="zh-CN" b="0" i="0" dirty="0">
                <a:solidFill>
                  <a:srgbClr val="404040"/>
                </a:solidFill>
                <a:effectLst/>
                <a:latin typeface="Helvetica Neue"/>
              </a:rPr>
              <a:t>P</a:t>
            </a:r>
            <a:r>
              <a:rPr lang="zh-CN" altLang="en-US" b="0" i="0" dirty="0">
                <a:solidFill>
                  <a:srgbClr val="404040"/>
                </a:solidFill>
                <a:effectLst/>
                <a:latin typeface="Helvetica Neue"/>
              </a:rPr>
              <a:t>类问题呢？通常</a:t>
            </a:r>
            <a:r>
              <a:rPr lang="en-US" altLang="zh-CN" b="0" i="0" dirty="0">
                <a:solidFill>
                  <a:srgbClr val="404040"/>
                </a:solidFill>
                <a:effectLst/>
                <a:latin typeface="Helvetica Neue"/>
              </a:rPr>
              <a:t>NOI</a:t>
            </a:r>
            <a:r>
              <a:rPr lang="zh-CN" altLang="en-US" b="0" i="0" dirty="0">
                <a:solidFill>
                  <a:srgbClr val="404040"/>
                </a:solidFill>
                <a:effectLst/>
                <a:latin typeface="Helvetica Neue"/>
              </a:rPr>
              <a:t>和</a:t>
            </a:r>
            <a:r>
              <a:rPr lang="en-US" altLang="zh-CN" b="0" i="0" dirty="0">
                <a:solidFill>
                  <a:srgbClr val="404040"/>
                </a:solidFill>
                <a:effectLst/>
                <a:latin typeface="Helvetica Neue"/>
              </a:rPr>
              <a:t>NOIP</a:t>
            </a:r>
            <a:r>
              <a:rPr lang="zh-CN" altLang="en-US" b="0" i="0" dirty="0">
                <a:solidFill>
                  <a:srgbClr val="404040"/>
                </a:solidFill>
                <a:effectLst/>
                <a:latin typeface="Helvetica Neue"/>
              </a:rPr>
              <a:t>不会出不属于</a:t>
            </a:r>
            <a:r>
              <a:rPr lang="en-US" altLang="zh-CN" b="0" i="0" dirty="0">
                <a:solidFill>
                  <a:srgbClr val="404040"/>
                </a:solidFill>
                <a:effectLst/>
                <a:latin typeface="Helvetica Neue"/>
              </a:rPr>
              <a:t>P</a:t>
            </a:r>
            <a:r>
              <a:rPr lang="zh-CN" altLang="en-US" b="0" i="0" dirty="0">
                <a:solidFill>
                  <a:srgbClr val="404040"/>
                </a:solidFill>
                <a:effectLst/>
                <a:latin typeface="Helvetica Neue"/>
              </a:rPr>
              <a:t>类问题的题目。我们常见到的一些信息奥赛的题目都是</a:t>
            </a:r>
            <a:r>
              <a:rPr lang="en-US" altLang="zh-CN" b="0" i="0" dirty="0">
                <a:solidFill>
                  <a:srgbClr val="404040"/>
                </a:solidFill>
                <a:effectLst/>
                <a:latin typeface="Helvetica Neue"/>
              </a:rPr>
              <a:t>P</a:t>
            </a:r>
            <a:r>
              <a:rPr lang="zh-CN" altLang="en-US" b="0" i="0" dirty="0">
                <a:solidFill>
                  <a:srgbClr val="404040"/>
                </a:solidFill>
                <a:effectLst/>
                <a:latin typeface="Helvetica Neue"/>
              </a:rPr>
              <a:t>问题。道理很简单，一个用穷举换来的非多项式级时间的超时程序不会涵盖任何有价值的算法。</a:t>
            </a:r>
            <a:endParaRPr lang="zh-CN" altLang="en-US" b="0" i="0" dirty="0">
              <a:solidFill>
                <a:srgbClr val="404040"/>
              </a:solidFill>
              <a:effectLst/>
              <a:latin typeface="Helvetica Neue"/>
            </a:endParaRPr>
          </a:p>
          <a:p>
            <a:r>
              <a:rPr lang="zh-CN" altLang="en-US" dirty="0"/>
              <a:t>问题和NP问题是计算机科学中的两个重要概念，它们涉及到算法问题的分类和解决难度。</a:t>
            </a:r>
            <a:endParaRPr lang="zh-CN" altLang="en-US" dirty="0"/>
          </a:p>
          <a:p>
            <a:endParaRPr lang="zh-CN" altLang="en-US" dirty="0"/>
          </a:p>
          <a:p>
            <a:r>
              <a:rPr lang="zh-CN" altLang="en-US" dirty="0"/>
              <a:t>P问题（Polynomial Time Problems）：P问题是指那些可以在多项式时间内解决的问题。换句话说，这些问题存在一个有效的算法，使得对于任何输入规模n，都能在O(n^k)的时间复杂度内找到问题的解，其中k是一个常数。这类问题被认为是相对容易解决的问题。</a:t>
            </a:r>
            <a:endParaRPr lang="zh-CN" altLang="en-US" dirty="0"/>
          </a:p>
          <a:p>
            <a:endParaRPr lang="zh-CN" altLang="en-US" dirty="0"/>
          </a:p>
          <a:p>
            <a:r>
              <a:rPr lang="zh-CN" altLang="en-US" dirty="0"/>
              <a:t>NP问题（Nondeterministic Polynomial Time Problems）：NP问题是指那些可以在非确定性多项式时间内验证一个解的问题。换句话说，对于一个问题，如果给定一个解，我们可以在多项式时间内验证这个解是否正确。NP问题包括了所有的P问题，因为如果一个问题可以在多项式时间内解决，那么它也可以在多项式时间内验证一个解。然而，目前尚不清楚NP问题是否可以在多项式时间内解决，这就是著名的P vs NP问题。</a:t>
            </a:r>
            <a:endParaRPr lang="zh-CN" altLang="en-US" dirty="0"/>
          </a:p>
          <a:p>
            <a:r>
              <a:rPr lang="zh-CN" altLang="en-US" dirty="0"/>
              <a:t>总结一下，P问题是指可以在多项式时间内解决的问题，而NP问题是指可以在多项式时间内验证一个解的问题。P问题通常被认为是容易解决的问题，而NP问题的难度则取决于P与NP之间的关系。</a:t>
            </a:r>
            <a:endParaRPr lang="zh-CN" altLang="en-US" dirty="0"/>
          </a:p>
        </p:txBody>
      </p:sp>
      <p:sp>
        <p:nvSpPr>
          <p:cNvPr id="4" name="灯片编号占位符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为了更具体地说明多项式时间可验证性的概念，我们引入了非确定性算法的概念(非确定性算法). </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现在知道为什么我们要讨论判定问题了吧</a:t>
            </a:r>
            <a:r>
              <a:rPr lang="en-US" altLang="zh-CN" dirty="0"/>
              <a:t>?</a:t>
            </a:r>
            <a:endParaRPr lang="en-US" altLang="zh-CN" dirty="0"/>
          </a:p>
          <a:p>
            <a:r>
              <a:rPr lang="en-US" dirty="0" err="1"/>
              <a:t>只有判定问题</a:t>
            </a:r>
            <a:r>
              <a:rPr lang="en-US" altLang="zh-CN" dirty="0"/>
              <a:t>,</a:t>
            </a:r>
            <a:r>
              <a:rPr lang="zh-CN" altLang="en-US" dirty="0"/>
              <a:t> 才可以建立多项式时间的验证算法</a:t>
            </a:r>
            <a:r>
              <a:rPr lang="en-US" altLang="zh-CN" dirty="0"/>
              <a:t>.</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当我们写代码调试的时候</a:t>
            </a:r>
            <a:r>
              <a:rPr lang="en-US" altLang="zh-CN" dirty="0"/>
              <a:t>, </a:t>
            </a:r>
            <a:r>
              <a:rPr lang="zh-CN" altLang="en-US" dirty="0"/>
              <a:t>有时会遇到这样一种情况</a:t>
            </a:r>
            <a:r>
              <a:rPr lang="en-US" altLang="zh-CN" dirty="0"/>
              <a:t>: </a:t>
            </a:r>
            <a:r>
              <a:rPr lang="zh-CN" altLang="en-US" dirty="0"/>
              <a:t>等了很久</a:t>
            </a:r>
            <a:r>
              <a:rPr lang="en-US" altLang="zh-CN" dirty="0"/>
              <a:t>, </a:t>
            </a:r>
            <a:r>
              <a:rPr lang="zh-CN" altLang="en-US" dirty="0"/>
              <a:t>程序还一直在运行</a:t>
            </a:r>
            <a:r>
              <a:rPr lang="en-US" altLang="zh-CN" dirty="0"/>
              <a:t>. </a:t>
            </a:r>
            <a:r>
              <a:rPr lang="zh-CN" altLang="en-US" dirty="0"/>
              <a:t>我们不知道是代码在正常运行只是运行时间比较久</a:t>
            </a:r>
            <a:r>
              <a:rPr lang="en-US" altLang="zh-CN" dirty="0"/>
              <a:t>, </a:t>
            </a:r>
            <a:r>
              <a:rPr lang="zh-CN" altLang="en-US" dirty="0"/>
              <a:t>还是代码写的有问题</a:t>
            </a:r>
            <a:r>
              <a:rPr lang="en-US" altLang="zh-CN" dirty="0"/>
              <a:t>(</a:t>
            </a:r>
            <a:r>
              <a:rPr lang="zh-CN" altLang="en-US" dirty="0"/>
              <a:t>比如写了死循环</a:t>
            </a:r>
            <a:r>
              <a:rPr lang="en-US" altLang="zh-CN" dirty="0"/>
              <a:t>)</a:t>
            </a:r>
            <a:r>
              <a:rPr lang="zh-CN" altLang="en-US" dirty="0"/>
              <a:t>导致程序根本不会停止</a:t>
            </a:r>
            <a:r>
              <a:rPr lang="en-US" altLang="zh-CN" dirty="0"/>
              <a:t>. </a:t>
            </a:r>
            <a:r>
              <a:rPr lang="zh-CN" altLang="en-US" dirty="0"/>
              <a:t>这时候我们想</a:t>
            </a:r>
            <a:r>
              <a:rPr lang="en-US" altLang="zh-CN" dirty="0"/>
              <a:t>, </a:t>
            </a:r>
            <a:r>
              <a:rPr lang="zh-CN" altLang="en-US" dirty="0"/>
              <a:t>如果能有个工具能为我们判断我们写的代码的运行时间就好了</a:t>
            </a:r>
            <a:r>
              <a:rPr lang="en-US" altLang="zh-CN" dirty="0"/>
              <a:t>. </a:t>
            </a:r>
            <a:r>
              <a:rPr lang="zh-CN" altLang="en-US" dirty="0"/>
              <a:t>这就是停机问题</a:t>
            </a:r>
            <a:r>
              <a:rPr lang="en-US" altLang="zh-CN" dirty="0"/>
              <a:t>.</a:t>
            </a:r>
            <a:endParaRPr lang="en-US" altLang="zh-CN" dirty="0"/>
          </a:p>
          <a:p>
            <a:r>
              <a:rPr lang="zh-CN" altLang="en-US" dirty="0"/>
              <a:t>不失一般性</a:t>
            </a:r>
            <a:r>
              <a:rPr lang="en-US" altLang="zh-CN" dirty="0"/>
              <a:t>, </a:t>
            </a:r>
            <a:r>
              <a:rPr lang="zh-CN" altLang="en-US" dirty="0"/>
              <a:t>假设我们想要测试的代码是一个函数</a:t>
            </a:r>
            <a:endParaRPr lang="zh-CN" altLang="en-US" dirty="0"/>
          </a:p>
          <a:p>
            <a:r>
              <a:rPr lang="en-US" altLang="zh-CN" dirty="0"/>
              <a:t>void f(char *t); </a:t>
            </a:r>
            <a:endParaRPr lang="en-US" altLang="zh-CN" dirty="0"/>
          </a:p>
          <a:p>
            <a:r>
              <a:rPr lang="zh-CN" altLang="en-US" dirty="0"/>
              <a:t>其中</a:t>
            </a:r>
            <a:r>
              <a:rPr lang="en-US" altLang="zh-CN" dirty="0"/>
              <a:t>t</a:t>
            </a:r>
            <a:r>
              <a:rPr lang="zh-CN" altLang="en-US" dirty="0"/>
              <a:t>是一个字符串</a:t>
            </a:r>
            <a:r>
              <a:rPr lang="en-US" altLang="zh-CN" dirty="0"/>
              <a:t>, </a:t>
            </a:r>
            <a:r>
              <a:rPr lang="zh-CN" altLang="en-US" dirty="0"/>
              <a:t>我们可以用一个字符串表示任意输入</a:t>
            </a:r>
            <a:r>
              <a:rPr lang="en-US" altLang="zh-CN" dirty="0"/>
              <a:t>, </a:t>
            </a:r>
            <a:r>
              <a:rPr lang="zh-CN" altLang="en-US" dirty="0"/>
              <a:t>包括</a:t>
            </a:r>
            <a:r>
              <a:rPr lang="en-US" altLang="zh-CN" dirty="0"/>
              <a:t>int, double, </a:t>
            </a:r>
            <a:r>
              <a:rPr lang="zh-CN" altLang="en-US" dirty="0"/>
              <a:t>及复合数据类型</a:t>
            </a:r>
            <a:r>
              <a:rPr lang="en-US" altLang="zh-CN" dirty="0"/>
              <a:t>; </a:t>
            </a:r>
            <a:r>
              <a:rPr lang="zh-CN" altLang="en-US" dirty="0"/>
              <a:t>当</a:t>
            </a:r>
            <a:r>
              <a:rPr lang="en-US" altLang="zh-CN" dirty="0"/>
              <a:t>f</a:t>
            </a:r>
            <a:r>
              <a:rPr lang="zh-CN" altLang="en-US" dirty="0"/>
              <a:t>不需要输入时</a:t>
            </a:r>
            <a:r>
              <a:rPr lang="en-US" altLang="zh-CN" dirty="0"/>
              <a:t>, t</a:t>
            </a:r>
            <a:r>
              <a:rPr lang="zh-CN" altLang="en-US" dirty="0"/>
              <a:t>是一个空字符串</a:t>
            </a:r>
            <a:r>
              <a:rPr lang="en-US" altLang="zh-CN" dirty="0"/>
              <a:t>. </a:t>
            </a:r>
            <a:r>
              <a:rPr lang="zh-CN" altLang="en-US" dirty="0"/>
              <a:t>停机问题是指对给定任意的一个函数</a:t>
            </a:r>
            <a:r>
              <a:rPr lang="en-US" altLang="zh-CN" dirty="0"/>
              <a:t>f</a:t>
            </a:r>
            <a:r>
              <a:rPr lang="zh-CN" altLang="en-US" dirty="0"/>
              <a:t>和输入</a:t>
            </a:r>
            <a:r>
              <a:rPr lang="en-US" altLang="zh-CN" dirty="0"/>
              <a:t>t, </a:t>
            </a:r>
            <a:r>
              <a:rPr lang="zh-CN" altLang="en-US" dirty="0"/>
              <a:t>判断</a:t>
            </a:r>
            <a:r>
              <a:rPr lang="en-US" altLang="zh-CN" dirty="0"/>
              <a:t>f</a:t>
            </a:r>
            <a:r>
              <a:rPr lang="zh-CN" altLang="en-US" dirty="0"/>
              <a:t>对</a:t>
            </a:r>
            <a:r>
              <a:rPr lang="en-US" altLang="zh-CN" dirty="0"/>
              <a:t>t</a:t>
            </a:r>
            <a:r>
              <a:rPr lang="zh-CN" altLang="en-US" dirty="0"/>
              <a:t>是否会永远运行下去</a:t>
            </a:r>
            <a:r>
              <a:rPr lang="en-US" altLang="zh-CN" dirty="0"/>
              <a:t>; </a:t>
            </a:r>
            <a:r>
              <a:rPr lang="zh-CN" altLang="en-US" dirty="0"/>
              <a:t>如果程序的运行时间是有限长的</a:t>
            </a:r>
            <a:r>
              <a:rPr lang="en-US" altLang="zh-CN" dirty="0"/>
              <a:t>, </a:t>
            </a:r>
            <a:r>
              <a:rPr lang="zh-CN" altLang="en-US" dirty="0"/>
              <a:t>我们称</a:t>
            </a:r>
            <a:r>
              <a:rPr lang="en-US" altLang="zh-CN" dirty="0"/>
              <a:t>f</a:t>
            </a:r>
            <a:r>
              <a:rPr lang="zh-CN" altLang="en-US" dirty="0"/>
              <a:t>对</a:t>
            </a:r>
            <a:r>
              <a:rPr lang="en-US" altLang="zh-CN" dirty="0"/>
              <a:t>t</a:t>
            </a:r>
            <a:r>
              <a:rPr lang="zh-CN" altLang="en-US" b="1" dirty="0"/>
              <a:t>停机</a:t>
            </a:r>
            <a:r>
              <a:rPr lang="en-US" altLang="zh-CN" dirty="0"/>
              <a:t>.</a:t>
            </a:r>
            <a:endParaRPr lang="en-US" altLang="zh-CN" dirty="0"/>
          </a:p>
          <a:p>
            <a:r>
              <a:rPr lang="zh-CN" altLang="en-US" dirty="0"/>
              <a:t>遗憾的是</a:t>
            </a:r>
            <a:r>
              <a:rPr lang="en-US" altLang="zh-CN" dirty="0"/>
              <a:t>, </a:t>
            </a:r>
            <a:r>
              <a:rPr lang="zh-CN" altLang="en-US" b="1" dirty="0"/>
              <a:t>不存在</a:t>
            </a:r>
            <a:r>
              <a:rPr lang="zh-CN" altLang="en-US" dirty="0"/>
              <a:t>这样的一个工具使得其能判断任意</a:t>
            </a:r>
            <a:r>
              <a:rPr lang="en-US" altLang="zh-CN" dirty="0"/>
              <a:t>f</a:t>
            </a:r>
            <a:r>
              <a:rPr lang="zh-CN" altLang="en-US" dirty="0"/>
              <a:t>的停机问题</a:t>
            </a:r>
            <a:r>
              <a:rPr lang="en-US" altLang="zh-CN" dirty="0"/>
              <a:t>, </a:t>
            </a:r>
            <a:r>
              <a:rPr lang="zh-CN" altLang="en-US" dirty="0"/>
              <a:t>即</a:t>
            </a:r>
            <a:r>
              <a:rPr lang="zh-CN" altLang="en-US" b="1" dirty="0"/>
              <a:t>停机问题不可判定</a:t>
            </a:r>
            <a:r>
              <a:rPr lang="en-US" altLang="zh-CN" dirty="0"/>
              <a:t>.</a:t>
            </a:r>
            <a:endParaRPr lang="en-US" altLang="zh-CN" dirty="0"/>
          </a:p>
          <a:p>
            <a:endParaRPr lang="en-US" altLang="zh-CN" dirty="0"/>
          </a:p>
          <a:p>
            <a:r>
              <a:rPr lang="en-US" altLang="zh-CN" dirty="0"/>
              <a:t>停机问题的本质是不存在一个通用程序能够判断所有可能的程序对给定输入是否会在有限时间内停机。</a:t>
            </a:r>
            <a:endParaRPr lang="en-US" altLang="zh-CN" dirty="0"/>
          </a:p>
          <a:p>
            <a:r>
              <a:rPr lang="en-US" altLang="zh-CN" dirty="0"/>
              <a:t>它询问是否存在一个程序能够判断任意给定的程序在有限的计算时间内是否会停止运行。</a:t>
            </a:r>
            <a:br>
              <a:rPr lang="en-US" altLang="zh-CN" dirty="0"/>
            </a:br>
            <a:br>
              <a:rPr lang="en-US" altLang="zh-CN" dirty="0"/>
            </a:br>
            <a:r>
              <a:rPr lang="zh-CN" altLang="en-US" dirty="0"/>
              <a:t>作者：张皓</a:t>
            </a:r>
            <a:br>
              <a:rPr lang="zh-CN" altLang="en-US" dirty="0"/>
            </a:br>
            <a:r>
              <a:rPr lang="zh-CN" altLang="en-US" dirty="0"/>
              <a:t>链接：</a:t>
            </a:r>
            <a:r>
              <a:rPr lang="en-US" altLang="zh-CN" dirty="0"/>
              <a:t>https://www.zhihu.com/question/20081359/answer/162329455</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想想是不是很神奇</a:t>
            </a:r>
            <a:r>
              <a:rPr lang="en-US" altLang="zh-CN" dirty="0"/>
              <a:t>,</a:t>
            </a:r>
            <a:r>
              <a:rPr lang="zh-CN" altLang="en-US" dirty="0"/>
              <a:t> 明明验证感觉要容易很多</a:t>
            </a:r>
            <a:endParaRPr lang="en-US" altLang="zh-CN" dirty="0"/>
          </a:p>
          <a:p>
            <a:r>
              <a:rPr lang="zh-CN" altLang="en-US" dirty="0"/>
              <a:t>这就好比</a:t>
            </a:r>
            <a:r>
              <a:rPr lang="en-US" altLang="zh-CN" dirty="0"/>
              <a:t>P</a:t>
            </a:r>
            <a:r>
              <a:rPr lang="zh-CN" altLang="en-US" dirty="0"/>
              <a:t>是找到女朋友</a:t>
            </a:r>
            <a:r>
              <a:rPr lang="en-US" altLang="zh-CN" dirty="0"/>
              <a:t>,</a:t>
            </a:r>
            <a:r>
              <a:rPr lang="zh-CN" altLang="en-US" dirty="0"/>
              <a:t> 但是</a:t>
            </a:r>
            <a:r>
              <a:rPr lang="en-US" altLang="zh-CN" dirty="0"/>
              <a:t>NP</a:t>
            </a:r>
            <a:r>
              <a:rPr lang="zh-CN" altLang="en-US" dirty="0"/>
              <a:t>是给你一个女生</a:t>
            </a:r>
            <a:r>
              <a:rPr lang="en-US" altLang="zh-CN" dirty="0"/>
              <a:t>,</a:t>
            </a:r>
            <a:r>
              <a:rPr lang="zh-CN" altLang="en-US" dirty="0"/>
              <a:t> 问你喜不喜欢</a:t>
            </a:r>
            <a:r>
              <a:rPr lang="en-US" altLang="zh-CN" dirty="0"/>
              <a:t>,</a:t>
            </a:r>
            <a:r>
              <a:rPr lang="zh-CN" altLang="en-US" dirty="0"/>
              <a:t> 也就是你知道自己喜欢的类型</a:t>
            </a:r>
            <a:r>
              <a:rPr lang="en-US" altLang="zh-CN" dirty="0"/>
              <a:t>.</a:t>
            </a:r>
            <a:endParaRPr lang="en-US" altLang="zh-CN" dirty="0"/>
          </a:p>
          <a:p>
            <a:r>
              <a:rPr lang="en-US" dirty="0" err="1"/>
              <a:t>现在好了</a:t>
            </a:r>
            <a:r>
              <a:rPr lang="en-US" altLang="zh-CN" dirty="0"/>
              <a:t>,</a:t>
            </a:r>
            <a:r>
              <a:rPr lang="zh-CN" altLang="en-US" dirty="0"/>
              <a:t> 如果</a:t>
            </a:r>
            <a:r>
              <a:rPr lang="en-US" altLang="zh-CN" dirty="0"/>
              <a:t>P=NP,</a:t>
            </a:r>
            <a:r>
              <a:rPr lang="zh-CN" altLang="en-US" dirty="0"/>
              <a:t> 说明只要知道自己喜欢的类型</a:t>
            </a:r>
            <a:r>
              <a:rPr lang="en-US" altLang="zh-CN" dirty="0"/>
              <a:t>,</a:t>
            </a:r>
            <a:r>
              <a:rPr lang="zh-CN" altLang="en-US" dirty="0"/>
              <a:t> 就一定可以找到</a:t>
            </a:r>
            <a:r>
              <a:rPr lang="en-US" altLang="zh-CN" dirty="0"/>
              <a:t>.</a:t>
            </a:r>
            <a:endParaRPr lang="en-US" altLang="zh-CN" dirty="0"/>
          </a:p>
          <a:p>
            <a:r>
              <a:rPr lang="en-US" dirty="0" err="1"/>
              <a:t>但是也没办反证明</a:t>
            </a:r>
            <a:r>
              <a:rPr lang="en-US" altLang="zh-CN" dirty="0"/>
              <a:t>,</a:t>
            </a:r>
            <a:r>
              <a:rPr lang="zh-CN" altLang="en-US" dirty="0"/>
              <a:t> 知道自己喜欢的类型</a:t>
            </a:r>
            <a:r>
              <a:rPr lang="en-US" altLang="zh-CN" dirty="0"/>
              <a:t>,</a:t>
            </a:r>
            <a:r>
              <a:rPr lang="zh-CN" altLang="en-US" dirty="0"/>
              <a:t> 就一定找不到</a:t>
            </a:r>
            <a:r>
              <a:rPr lang="en-US" altLang="zh-CN" dirty="0"/>
              <a:t>.</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佩雷尔曼解决了庞佳莱猜想</a:t>
            </a:r>
            <a:r>
              <a:rPr lang="en-US" altLang="zh-CN"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克莱数学研究所</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万都是小事儿了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名留青史才是大事儿</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但是对于纯粹的数学家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名留青史都不是大事儿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对真理的极致追求才是大事儿</a:t>
            </a:r>
            <a:endParaRPr lang="en-US" altLang="zh-CN" sz="1200" b="0" i="0" kern="1200" dirty="0">
              <a:solidFill>
                <a:schemeClr val="tx1"/>
              </a:solidFill>
              <a:effectLst/>
              <a:latin typeface="+mn-lt"/>
              <a:ea typeface="+mn-ea"/>
              <a:cs typeface="+mn-cs"/>
            </a:endParaRPr>
          </a:p>
          <a:p>
            <a:r>
              <a:rPr lang="en-US" dirty="0"/>
              <a:t>https://</a:t>
            </a:r>
            <a:r>
              <a:rPr lang="en-US" dirty="0" err="1"/>
              <a:t>www.bilibili.com</a:t>
            </a:r>
            <a:r>
              <a:rPr lang="en-US" dirty="0"/>
              <a:t>/video/BV1mV41127A1?p=1&amp;share_medium=</a:t>
            </a:r>
            <a:r>
              <a:rPr lang="en-US" dirty="0" err="1"/>
              <a:t>iphone&amp;share_plat</a:t>
            </a:r>
            <a:r>
              <a:rPr lang="en-US" dirty="0"/>
              <a:t>=</a:t>
            </a:r>
            <a:r>
              <a:rPr lang="en-US" dirty="0" err="1"/>
              <a:t>ios&amp;share_source</a:t>
            </a:r>
            <a:r>
              <a:rPr lang="en-US" dirty="0"/>
              <a:t>=</a:t>
            </a:r>
            <a:r>
              <a:rPr lang="en-US" dirty="0" err="1"/>
              <a:t>WEIXIN&amp;share_tag</a:t>
            </a:r>
            <a:r>
              <a:rPr lang="en-US" dirty="0"/>
              <a:t>=</a:t>
            </a:r>
            <a:r>
              <a:rPr lang="en-US" dirty="0" err="1"/>
              <a:t>s_i&amp;timestamp</a:t>
            </a:r>
            <a:r>
              <a:rPr lang="en-US"/>
              <a:t>=1622467758&amp;unique_k=lV9N5u</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大家也举手表态一下</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大家可能觉得</a:t>
            </a:r>
            <a:r>
              <a:rPr lang="en-US" altLang="zh-CN" dirty="0"/>
              <a:t>,</a:t>
            </a:r>
            <a:r>
              <a:rPr lang="zh-CN" altLang="en-US" dirty="0"/>
              <a:t> </a:t>
            </a:r>
            <a:r>
              <a:rPr lang="en-US" altLang="zh-CN" dirty="0"/>
              <a:t>p</a:t>
            </a:r>
            <a:r>
              <a:rPr lang="zh-CN" altLang="en-US" dirty="0"/>
              <a:t>等不等</a:t>
            </a:r>
            <a:r>
              <a:rPr lang="en-US" altLang="zh-CN" dirty="0"/>
              <a:t>np</a:t>
            </a:r>
            <a:r>
              <a:rPr lang="zh-CN" altLang="en-US" dirty="0"/>
              <a:t>关我屁事</a:t>
            </a:r>
            <a:endParaRPr lang="en-US" altLang="zh-CN" dirty="0"/>
          </a:p>
          <a:p>
            <a:r>
              <a:rPr lang="zh-CN" altLang="en-US" dirty="0"/>
              <a:t>网安的同学</a:t>
            </a:r>
            <a:endParaRPr lang="zh-CN" altLang="en-US" dirty="0"/>
          </a:p>
          <a:p>
            <a:r>
              <a:rPr lang="en-US" dirty="0"/>
              <a:t>如果证明了P=NP：</a:t>
            </a:r>
            <a:endParaRPr lang="en-US" dirty="0"/>
          </a:p>
          <a:p>
            <a:r>
              <a:rPr lang="en-US" dirty="0"/>
              <a:t>一些在NP中的密码学加密方法将不再被视为安全。</a:t>
            </a:r>
            <a:endParaRPr lang="en-US" dirty="0"/>
          </a:p>
          <a:p>
            <a:r>
              <a:rPr lang="en-US" dirty="0"/>
              <a:t>研究人员会更有信心提出针对NP问题多项式时间的算法。</a:t>
            </a:r>
            <a:endParaRPr lang="en-US" dirty="0"/>
          </a:p>
          <a:p>
            <a:r>
              <a:rPr lang="en-US" dirty="0"/>
              <a:t>如果证明了P≠NP：</a:t>
            </a:r>
            <a:endParaRPr lang="en-US" dirty="0"/>
          </a:p>
          <a:p>
            <a:r>
              <a:rPr lang="en-US" dirty="0"/>
              <a:t>一些在NP中的密码学加密方法将被认为安全。</a:t>
            </a:r>
            <a:endParaRPr lang="en-US" dirty="0"/>
          </a:p>
          <a:p>
            <a:r>
              <a:rPr lang="en-US" dirty="0"/>
              <a:t>这将允许人们以正式的方式表明，许多常见问题无法高效解决，因此研究人员可以将注意力集中在部分解决方案或其他问题的解决上。</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心里的os一定是</a:t>
            </a:r>
            <a:r>
              <a:rPr lang="en-US" altLang="zh-CN" dirty="0"/>
              <a:t>:</a:t>
            </a:r>
            <a:r>
              <a:rPr lang="zh-CN" altLang="en-US" dirty="0"/>
              <a:t> 你丫的</a:t>
            </a:r>
            <a:r>
              <a:rPr lang="en-US" altLang="zh-CN" dirty="0"/>
              <a:t>,</a:t>
            </a:r>
            <a:r>
              <a:rPr lang="zh-CN" altLang="en-US" dirty="0"/>
              <a:t> 你行你上啊</a:t>
            </a:r>
            <a:r>
              <a:rPr lang="en-US" altLang="zh-CN" dirty="0"/>
              <a:t>,</a:t>
            </a:r>
            <a:r>
              <a:rPr lang="zh-CN" altLang="en-US" dirty="0"/>
              <a:t> 但是肯定不能这么说</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就和之前说的那个例子一样</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a:t>
            </a:r>
            <a:r>
              <a:rPr lang="zh-CN" altLang="en-US" dirty="0"/>
              <a:t>我能解决</a:t>
            </a:r>
            <a:r>
              <a:rPr lang="en-US" altLang="zh-CN" dirty="0"/>
              <a:t>2</a:t>
            </a:r>
            <a:r>
              <a:rPr lang="zh-CN" altLang="en-US" dirty="0"/>
              <a:t>次</a:t>
            </a:r>
            <a:r>
              <a:rPr lang="en-US" altLang="zh-CN" dirty="0"/>
              <a:t>,</a:t>
            </a:r>
            <a:r>
              <a:rPr lang="zh-CN" altLang="en-US" dirty="0"/>
              <a:t> 那我一定能解决</a:t>
            </a:r>
            <a:r>
              <a:rPr lang="en-US" altLang="zh-CN" dirty="0"/>
              <a:t>1</a:t>
            </a:r>
            <a:r>
              <a:rPr lang="zh-CN" altLang="en-US" dirty="0"/>
              <a:t>次</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依然有函数的概念</a:t>
            </a:r>
            <a:r>
              <a:rPr lang="en-US" altLang="zh-CN" dirty="0"/>
              <a:t>,</a:t>
            </a:r>
            <a:r>
              <a:rPr lang="zh-CN" altLang="en-US" dirty="0"/>
              <a:t> 只能多对一</a:t>
            </a:r>
            <a:r>
              <a:rPr lang="en-US" altLang="zh-CN" dirty="0"/>
              <a:t>,</a:t>
            </a:r>
            <a:r>
              <a:rPr lang="zh-CN" altLang="en-US" dirty="0"/>
              <a:t> 不能一对多</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约简算法</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NPC,</a:t>
            </a:r>
            <a:r>
              <a:rPr lang="zh-CN" altLang="en-US" dirty="0"/>
              <a:t> 作为计科学生第一反应就应该是</a:t>
            </a:r>
            <a:r>
              <a:rPr lang="en-US" altLang="zh-CN" dirty="0"/>
              <a:t>NP</a:t>
            </a:r>
            <a:r>
              <a:rPr lang="zh-CN" altLang="en-US" dirty="0"/>
              <a:t>完全</a:t>
            </a:r>
            <a:r>
              <a:rPr lang="en-US" altLang="zh-CN" dirty="0"/>
              <a:t>,</a:t>
            </a:r>
            <a:r>
              <a:rPr lang="zh-CN" altLang="en-US" dirty="0"/>
              <a:t> 而不是游戏里只会永远重复同一句话的人</a:t>
            </a:r>
            <a:r>
              <a:rPr lang="en-US" altLang="zh-CN" dirty="0"/>
              <a:t>.</a:t>
            </a:r>
            <a:endParaRPr lang="en-US" altLang="zh-CN" dirty="0"/>
          </a:p>
          <a:p>
            <a:r>
              <a:rPr lang="en-US" dirty="0" err="1"/>
              <a:t>问</a:t>
            </a:r>
            <a:r>
              <a:rPr lang="en-US" altLang="zh-CN" dirty="0"/>
              <a:t>:</a:t>
            </a:r>
            <a:r>
              <a:rPr lang="zh-CN" altLang="en-US" dirty="0"/>
              <a:t> 优化问题为什么不是</a:t>
            </a:r>
            <a:r>
              <a:rPr lang="en-US" altLang="zh-CN" dirty="0"/>
              <a:t>NP?</a:t>
            </a:r>
            <a:endParaRPr lang="en-US" altLang="zh-CN" dirty="0"/>
          </a:p>
          <a:p>
            <a:r>
              <a:rPr lang="zh-CN" altLang="en-US" dirty="0"/>
              <a:t>一</a:t>
            </a:r>
            <a:r>
              <a:rPr lang="en-US" dirty="0"/>
              <a:t>个NPC决策问题的优化问题是NP难的，因为验证一个优化问题不在NP中。</a:t>
            </a:r>
            <a:endParaRPr lang="en-US" dirty="0"/>
          </a:p>
          <a:p>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从难度不会超过的角度解释</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有几个特例是</a:t>
            </a:r>
            <a:r>
              <a:rPr lang="en-US" altLang="zh-CN" dirty="0"/>
              <a:t>NP</a:t>
            </a:r>
            <a:r>
              <a:rPr lang="zh-CN" altLang="en-US" dirty="0"/>
              <a:t>但是不是</a:t>
            </a:r>
            <a:r>
              <a:rPr lang="en-US" altLang="zh-CN" dirty="0"/>
              <a:t>NPC</a:t>
            </a:r>
            <a:endParaRPr lang="en-US" altLang="zh-CN" dirty="0"/>
          </a:p>
          <a:p>
            <a:r>
              <a:rPr lang="zh-CN" altLang="en-US" b="1" dirty="0"/>
              <a:t>这个我不是很懂啊</a:t>
            </a:r>
            <a:endParaRPr lang="en-US" b="1"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找到全宇宙的</a:t>
            </a:r>
            <a:r>
              <a:rPr lang="en-US" altLang="zh-CN" dirty="0" err="1"/>
              <a:t>NP</a:t>
            </a:r>
            <a:r>
              <a:rPr lang="zh-CN" altLang="en-US" dirty="0"/>
              <a:t>问题</a:t>
            </a:r>
            <a:r>
              <a:rPr lang="en-US" altLang="zh-CN" dirty="0"/>
              <a:t>,</a:t>
            </a:r>
            <a:r>
              <a:rPr lang="zh-CN" altLang="en-US" dirty="0"/>
              <a:t> 然后证明能够约简到</a:t>
            </a:r>
            <a:r>
              <a:rPr lang="en-US" altLang="zh-CN" dirty="0"/>
              <a:t>L</a:t>
            </a:r>
            <a:endParaRPr lang="en-US" dirty="0"/>
          </a:p>
          <a:p>
            <a:r>
              <a:rPr lang="en-US" dirty="0" err="1"/>
              <a:t>这也太难了吧</a:t>
            </a:r>
            <a:r>
              <a:rPr lang="en-US" altLang="zh-CN" dirty="0"/>
              <a:t>,</a:t>
            </a:r>
            <a:r>
              <a:rPr lang="zh-CN" altLang="en-US" dirty="0"/>
              <a:t> 那怎么办呢</a:t>
            </a:r>
            <a:r>
              <a:rPr lang="en-US" altLang="zh-CN" dirty="0"/>
              <a:t>?</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只要找到另外一个</a:t>
            </a:r>
            <a:r>
              <a:rPr lang="en-US" altLang="zh-CN" dirty="0"/>
              <a:t>NPC,</a:t>
            </a:r>
            <a:r>
              <a:rPr lang="zh-CN" altLang="en-US" dirty="0"/>
              <a:t> 然后证明约简就可以了</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那问题就变得太简单了</a:t>
            </a:r>
            <a:r>
              <a:rPr lang="en-US" altLang="zh-CN" dirty="0"/>
              <a:t>,</a:t>
            </a:r>
            <a:r>
              <a:rPr lang="zh-CN" altLang="en-US" dirty="0"/>
              <a:t> 但是仔细一想</a:t>
            </a:r>
            <a:r>
              <a:rPr lang="en-US" altLang="zh-CN" dirty="0"/>
              <a:t>,</a:t>
            </a:r>
            <a:r>
              <a:rPr lang="zh-CN" altLang="en-US" dirty="0"/>
              <a:t> 真的有那么简单吗</a:t>
            </a:r>
            <a:r>
              <a:rPr lang="en-US" altLang="zh-CN" dirty="0"/>
              <a:t>?</a:t>
            </a:r>
            <a:endParaRPr lang="en-US" altLang="zh-CN" dirty="0"/>
          </a:p>
          <a:p>
            <a:r>
              <a:rPr lang="en-US" dirty="0" err="1"/>
              <a:t>变成了鸡生蛋</a:t>
            </a:r>
            <a:r>
              <a:rPr lang="en-US" altLang="zh-CN" dirty="0"/>
              <a:t>,</a:t>
            </a:r>
            <a:r>
              <a:rPr lang="zh-CN" altLang="en-US" dirty="0"/>
              <a:t> 蛋生鸡的问题</a:t>
            </a:r>
            <a:r>
              <a:rPr lang="en-US" altLang="zh-CN" dirty="0"/>
              <a:t>,</a:t>
            </a:r>
            <a:r>
              <a:rPr lang="zh-CN" altLang="en-US" dirty="0"/>
              <a:t> 你要证明一个问题是</a:t>
            </a:r>
            <a:r>
              <a:rPr lang="en-US" altLang="zh-CN" dirty="0"/>
              <a:t>NPC,</a:t>
            </a:r>
            <a:r>
              <a:rPr lang="zh-CN" altLang="en-US" dirty="0"/>
              <a:t> 得先要有一个别的问题是</a:t>
            </a:r>
            <a:r>
              <a:rPr lang="en-US" altLang="zh-CN" dirty="0"/>
              <a:t>NPC.</a:t>
            </a:r>
            <a:endParaRPr lang="en-US" dirty="0"/>
          </a:p>
          <a:p>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b="0" i="0" dirty="0">
                <a:solidFill>
                  <a:srgbClr val="4F4F4F"/>
                </a:solidFill>
                <a:effectLst/>
                <a:latin typeface="KaTeX_Main"/>
              </a:rPr>
              <a:t>φ</a:t>
            </a:r>
            <a:r>
              <a:rPr lang="zh-CN" altLang="en-US" b="0" i="0" dirty="0">
                <a:solidFill>
                  <a:srgbClr val="4F4F4F"/>
                </a:solidFill>
                <a:effectLst/>
                <a:latin typeface="-apple-system"/>
              </a:rPr>
              <a:t>对应</a:t>
            </a:r>
            <a:r>
              <a:rPr lang="en-US" altLang="zh-CN" b="0" i="0" dirty="0">
                <a:solidFill>
                  <a:srgbClr val="4F4F4F"/>
                </a:solidFill>
                <a:effectLst/>
                <a:latin typeface="-apple-system"/>
              </a:rPr>
              <a:t>\</a:t>
            </a:r>
            <a:r>
              <a:rPr lang="en-US" altLang="zh-CN" b="0" i="0" dirty="0" err="1">
                <a:solidFill>
                  <a:srgbClr val="4F4F4F"/>
                </a:solidFill>
                <a:effectLst/>
                <a:latin typeface="-apple-system"/>
              </a:rPr>
              <a:t>varphi</a:t>
            </a:r>
            <a:endParaRPr lang="zh-CN" altLang="en-US" dirty="0"/>
          </a:p>
        </p:txBody>
      </p:sp>
      <p:sp>
        <p:nvSpPr>
          <p:cNvPr id="4" name="灯片编号占位符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首先，我们需要理解给定的布尔公式中的各个操作符：</a:t>
            </a:r>
            <a:endParaRPr lang="zh-CN" altLang="en-US"/>
          </a:p>
          <a:p>
            <a:endParaRPr lang="zh-CN" altLang="en-US"/>
          </a:p>
          <a:p>
            <a:r>
              <a:rPr lang="zh-CN" altLang="en-US"/>
              <a:t>→ 表示逻辑蕴含，A → B 等价于 ¬A ∨ B（非A或B）。</a:t>
            </a:r>
            <a:endParaRPr lang="zh-CN" altLang="en-US"/>
          </a:p>
          <a:p>
            <a:r>
              <a:rPr lang="zh-CN" altLang="en-US"/>
              <a:t>∨ 表示逻辑或。</a:t>
            </a:r>
            <a:endParaRPr lang="zh-CN" altLang="en-US"/>
          </a:p>
          <a:p>
            <a:r>
              <a:rPr lang="zh-CN" altLang="en-US"/>
              <a:t>∧ 表示逻辑与。</a:t>
            </a:r>
            <a:endParaRPr lang="zh-CN" altLang="en-US"/>
          </a:p>
          <a:p>
            <a:r>
              <a:rPr lang="zh-CN" altLang="en-US"/>
              <a:t>¬ 表示逻辑非。</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打响了</a:t>
            </a:r>
            <a:r>
              <a:rPr lang="en-US" altLang="zh-CN" dirty="0" err="1"/>
              <a:t>NP</a:t>
            </a:r>
            <a:r>
              <a:rPr lang="zh-CN" altLang="en-US" dirty="0"/>
              <a:t>完全的第一枪</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可以证明：</a:t>
            </a:r>
            <a:endParaRPr lang="zh-CN" altLang="en-US"/>
          </a:p>
          <a:p>
            <a:r>
              <a:rPr lang="zh-CN" altLang="en-US"/>
              <a:t>SAT问题在多项式时间归约下可转换为哈密顿回路决策问题。</a:t>
            </a:r>
            <a:endParaRPr lang="zh-CN" altLang="en-US"/>
          </a:p>
          <a:p>
            <a:r>
              <a:rPr lang="zh-CN" altLang="en-US"/>
              <a:t>哈密顿回路决策问题在多项式时间归约下可转换为无向旅行商决策问题。</a:t>
            </a:r>
            <a:endParaRPr lang="zh-CN" altLang="en-US"/>
          </a:p>
          <a:p>
            <a:r>
              <a:rPr lang="zh-CN" altLang="en-US"/>
              <a:t>无向旅行商决策问题在多项式时间归约下可转换为旅行商决策问题。</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x1</a:t>
            </a:r>
            <a:r>
              <a:rPr lang="zh-CN" altLang="en-US" dirty="0"/>
              <a:t>和非</a:t>
            </a:r>
            <a:r>
              <a:rPr lang="en-US" altLang="zh-CN" dirty="0"/>
              <a:t>x1</a:t>
            </a:r>
            <a:r>
              <a:rPr lang="zh-CN" altLang="en-US" dirty="0"/>
              <a:t>是不一样的文字</a:t>
            </a:r>
            <a:endParaRPr lang="zh-CN" altLang="en-US" dirty="0"/>
          </a:p>
          <a:p>
            <a:r>
              <a:rPr lang="en-US" dirty="0"/>
              <a:t>3-CNF 在中文里通常读作 “三阶合取范式” 或 “三元合取范式”。这里的“3”表示每个子句（clause）中的文字（literal）数量最多为3</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本质上就是在证明</a:t>
            </a:r>
            <a:r>
              <a:rPr lang="en-US" altLang="zh-CN" dirty="0"/>
              <a:t>,</a:t>
            </a:r>
            <a:r>
              <a:rPr lang="zh-CN" altLang="en-US" dirty="0"/>
              <a:t> 任何公式都可以转化为</a:t>
            </a:r>
            <a:r>
              <a:rPr lang="en-US" altLang="zh-CN" dirty="0"/>
              <a:t>3-CNF</a:t>
            </a:r>
            <a:endParaRPr lang="en-US" altLang="zh-CN" dirty="0"/>
          </a:p>
          <a:p>
            <a:r>
              <a:rPr lang="en-US" dirty="0" err="1"/>
              <a:t>先给例子让大家试一下</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再次注意</a:t>
            </a:r>
            <a:r>
              <a:rPr lang="en-US" altLang="zh-CN" dirty="0"/>
              <a:t>,</a:t>
            </a:r>
            <a:r>
              <a:rPr lang="zh-CN" altLang="en-US" dirty="0"/>
              <a:t> 作为计科人</a:t>
            </a:r>
            <a:r>
              <a:rPr lang="en-US" altLang="zh-CN" dirty="0"/>
              <a:t>,</a:t>
            </a:r>
            <a:r>
              <a:rPr lang="zh-CN" altLang="en-US" dirty="0"/>
              <a:t> 看到</a:t>
            </a:r>
            <a:r>
              <a:rPr lang="en-US" altLang="zh-CN" dirty="0"/>
              <a:t>DNF,</a:t>
            </a:r>
            <a:r>
              <a:rPr lang="zh-CN" altLang="en-US" dirty="0"/>
              <a:t> 要先想到析取范式</a:t>
            </a:r>
            <a:endParaRPr lang="en-US" altLang="zh-CN" dirty="0"/>
          </a:p>
          <a:p>
            <a:r>
              <a:rPr lang="en-US" altLang="zh-CN" b="0" i="0" dirty="0">
                <a:solidFill>
                  <a:srgbClr val="121212"/>
                </a:solidFill>
                <a:effectLst/>
                <a:latin typeface="-apple-system"/>
              </a:rPr>
              <a:t>Leonardo da </a:t>
            </a:r>
            <a:r>
              <a:rPr lang="en-US" altLang="zh-CN" b="0" i="0" dirty="0" err="1">
                <a:solidFill>
                  <a:srgbClr val="121212"/>
                </a:solidFill>
                <a:effectLst/>
                <a:latin typeface="-apple-system"/>
              </a:rPr>
              <a:t>vinci</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事实上</a:t>
            </a:r>
            <a:r>
              <a:rPr lang="en-US" altLang="zh-CN" dirty="0"/>
              <a:t>,</a:t>
            </a:r>
            <a:r>
              <a:rPr lang="zh-CN" altLang="en-US" dirty="0"/>
              <a:t> 离散数学我们都学过</a:t>
            </a:r>
            <a:r>
              <a:rPr lang="en-US" altLang="zh-CN" dirty="0"/>
              <a:t>,</a:t>
            </a:r>
            <a:r>
              <a:rPr lang="zh-CN" altLang="en-US" dirty="0"/>
              <a:t> 我们很容易构造出一个合取范式</a:t>
            </a:r>
            <a:r>
              <a:rPr lang="en-US" altLang="zh-CN" dirty="0"/>
              <a:t>,</a:t>
            </a:r>
            <a:r>
              <a:rPr lang="zh-CN" altLang="en-US" dirty="0"/>
              <a:t> 为什么要这么麻烦呢</a:t>
            </a:r>
            <a:r>
              <a:rPr lang="en-US" altLang="zh-CN" dirty="0"/>
              <a:t>?</a:t>
            </a:r>
            <a:endParaRPr lang="en-US" altLang="zh-CN" dirty="0"/>
          </a:p>
          <a:p>
            <a:r>
              <a:rPr lang="en-US" dirty="0"/>
              <a:t>因为我们需要构造出一个转化的算法</a:t>
            </a:r>
            <a:r>
              <a:rPr lang="en-US" altLang="zh-CN" dirty="0"/>
              <a:t>,</a:t>
            </a:r>
            <a:r>
              <a:rPr lang="zh-CN" altLang="en-US" dirty="0"/>
              <a:t> 你要让计算机知道怎么做</a:t>
            </a:r>
            <a:r>
              <a:rPr lang="en-US" altLang="zh-CN" dirty="0"/>
              <a:t>.</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需要检查35种不同的方式来选择4个顶点构成的子图。对于每一种选择，我们需要检查这些顶点之间是否都有边相连，以确保子图是完整的。在图论中，一个完全图是指每一对不同的顶点之间都恰好有一条边相连的图。</a:t>
            </a: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接下来就是见证奇迹的时刻</a:t>
            </a:r>
            <a:r>
              <a:rPr lang="en-US" altLang="zh-CN" dirty="0"/>
              <a:t>,</a:t>
            </a:r>
            <a:r>
              <a:rPr lang="zh-CN" altLang="en-US" dirty="0"/>
              <a:t> </a:t>
            </a:r>
            <a:r>
              <a:rPr lang="en-US" altLang="zh-CN" dirty="0"/>
              <a:t>3-CNF-SAT</a:t>
            </a:r>
            <a:r>
              <a:rPr lang="zh-CN" altLang="en-US" dirty="0"/>
              <a:t>和团问题</a:t>
            </a:r>
            <a:r>
              <a:rPr lang="en-US" altLang="zh-CN" dirty="0"/>
              <a:t>,</a:t>
            </a:r>
            <a:r>
              <a:rPr lang="zh-CN" altLang="en-US" dirty="0"/>
              <a:t> 有半毛钱关系</a:t>
            </a:r>
            <a:r>
              <a:rPr lang="en-US" altLang="zh-CN" dirty="0"/>
              <a:t>???</a:t>
            </a:r>
            <a:endParaRPr lang="en-US" dirty="0"/>
          </a:p>
          <a:p>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k</a:t>
            </a:r>
            <a:r>
              <a:rPr lang="zh-CN" altLang="en-US" dirty="0"/>
              <a:t>个子句</a:t>
            </a:r>
            <a:endParaRPr lang="en-US" altLang="zh-CN"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就好像判刑的分水岭就是死刑</a:t>
            </a:r>
            <a:r>
              <a:rPr lang="en-US" altLang="zh-CN" dirty="0"/>
              <a:t>,</a:t>
            </a:r>
            <a:r>
              <a:rPr lang="zh-CN" altLang="en-US" dirty="0"/>
              <a:t> 如果没被判死刑</a:t>
            </a:r>
            <a:r>
              <a:rPr lang="en-US" altLang="zh-CN" dirty="0"/>
              <a:t>,</a:t>
            </a:r>
            <a:r>
              <a:rPr lang="zh-CN" altLang="en-US" dirty="0"/>
              <a:t> 判了无期</a:t>
            </a:r>
            <a:r>
              <a:rPr lang="en-US" altLang="zh-CN" dirty="0"/>
              <a:t>,</a:t>
            </a:r>
            <a:r>
              <a:rPr lang="zh-CN" altLang="en-US" dirty="0"/>
              <a:t> 表现好就变成</a:t>
            </a:r>
            <a:r>
              <a:rPr lang="en-US" altLang="zh-CN" dirty="0"/>
              <a:t>40</a:t>
            </a:r>
            <a:r>
              <a:rPr lang="zh-CN" altLang="en-US" dirty="0"/>
              <a:t>年</a:t>
            </a:r>
            <a:r>
              <a:rPr lang="en-US" altLang="zh-CN" dirty="0"/>
              <a:t>,</a:t>
            </a:r>
            <a:r>
              <a:rPr lang="zh-CN" altLang="en-US" dirty="0"/>
              <a:t> 然后就</a:t>
            </a:r>
            <a:r>
              <a:rPr lang="en-US" altLang="zh-CN" dirty="0"/>
              <a:t>20</a:t>
            </a:r>
            <a:r>
              <a:rPr lang="zh-CN" altLang="en-US" dirty="0"/>
              <a:t>年</a:t>
            </a:r>
            <a:r>
              <a:rPr lang="en-US" altLang="zh-CN" dirty="0"/>
              <a:t>,</a:t>
            </a:r>
            <a:r>
              <a:rPr lang="zh-CN" altLang="en-US" dirty="0"/>
              <a:t> 最后</a:t>
            </a:r>
            <a:r>
              <a:rPr lang="en-US" altLang="zh-CN" dirty="0"/>
              <a:t>10</a:t>
            </a:r>
            <a:r>
              <a:rPr lang="zh-CN" altLang="en-US" dirty="0"/>
              <a:t>年就出来了</a:t>
            </a:r>
            <a:r>
              <a:rPr lang="en-US" altLang="zh-CN" dirty="0"/>
              <a:t>.</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一环套一环</a:t>
            </a:r>
            <a:r>
              <a:rPr lang="en-US" altLang="zh-CN" dirty="0"/>
              <a:t>,</a:t>
            </a:r>
            <a:r>
              <a:rPr lang="zh-CN" altLang="en-US" dirty="0"/>
              <a:t> 所以为什么可满足性问题那么重要</a:t>
            </a:r>
            <a:r>
              <a:rPr lang="en-US" altLang="zh-CN" dirty="0"/>
              <a:t>,</a:t>
            </a:r>
            <a:r>
              <a:rPr lang="zh-CN" altLang="en-US" dirty="0"/>
              <a:t> 因为是第一个</a:t>
            </a:r>
            <a:r>
              <a:rPr lang="en-US" altLang="zh-CN" dirty="0"/>
              <a:t>,</a:t>
            </a:r>
            <a:r>
              <a:rPr lang="zh-CN" altLang="en-US" dirty="0"/>
              <a:t> 所以</a:t>
            </a:r>
            <a:r>
              <a:rPr lang="zh-CN" altLang="en-US"/>
              <a:t>能拿图灵奖</a:t>
            </a:r>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（由团证明覆盖）团，大小</a:t>
            </a:r>
            <a:r>
              <a:rPr lang="en-US" altLang="zh-CN"/>
              <a:t>k</a:t>
            </a:r>
            <a:r>
              <a:rPr lang="zh-CN" altLang="en-US"/>
              <a:t>，对于不属于</a:t>
            </a:r>
            <a:r>
              <a:rPr lang="en-US" altLang="zh-CN"/>
              <a:t>e</a:t>
            </a:r>
            <a:r>
              <a:rPr lang="zh-CN" altLang="en-US"/>
              <a:t>的边，肯定在</a:t>
            </a:r>
            <a:r>
              <a:rPr lang="en-US" altLang="zh-CN"/>
              <a:t>G</a:t>
            </a:r>
            <a:r>
              <a:rPr lang="zh-CN" altLang="en-US"/>
              <a:t>补图里，这些边的顶点至少一个</a:t>
            </a:r>
            <a:r>
              <a:rPr lang="zh-CN" altLang="en-US"/>
              <a:t>不属于</a:t>
            </a:r>
            <a:r>
              <a:rPr lang="en-US" altLang="zh-CN"/>
              <a:t>V’</a:t>
            </a:r>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对于其他一些问题，我们已经开发了多项式时间算法，但对于这些问题，明显的暴力算法是非多项式的（通常是指数的）。</a:t>
            </a:r>
            <a:endParaRPr lang="zh-CN" altLang="en-US"/>
          </a:p>
          <a:p>
            <a:r>
              <a:rPr lang="en-US" altLang="zh-CN"/>
              <a:t>BST</a:t>
            </a:r>
            <a:r>
              <a:rPr lang="zh-CN" altLang="en-US"/>
              <a:t>：</a:t>
            </a:r>
            <a:r>
              <a:rPr lang="en-US" altLang="zh-CN"/>
              <a:t>log(n): </a:t>
            </a:r>
            <a:r>
              <a:rPr lang="zh-CN" altLang="en-US"/>
              <a:t>造最优二叉搜索树的动态规划算法的时间复杂度是O(n^2)。</a:t>
            </a:r>
            <a:endParaRPr lang="zh-CN" altLang="en-US"/>
          </a:p>
          <a:p>
            <a:r>
              <a:rPr lang="zh-CN" altLang="en-US"/>
              <a:t>MST最小生</a:t>
            </a:r>
            <a:r>
              <a:rPr lang="zh-CN" altLang="en-US"/>
              <a:t>成树</a:t>
            </a:r>
            <a:r>
              <a:rPr lang="zh-CN" altLang="en-US"/>
              <a:t>算法：</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尚未被证明为难以处理的问题，但从未找到多项式时间算法的问题。</a:t>
            </a:r>
            <a:endParaRPr lang="zh-CN" altLang="en-US"/>
          </a:p>
          <a:p>
            <a:r>
              <a:rPr lang="zh-CN" altLang="en-US"/>
              <a:t>例如，旅行推销员问题、子集和问题、对于m≥3的m着色问题以及哈密尔顿循环问题都属于这一类别。</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匹配问题</a:t>
            </a:r>
            <a:r>
              <a:rPr lang="en-US" altLang="zh-CN" dirty="0"/>
              <a:t>:</a:t>
            </a:r>
            <a:r>
              <a:rPr lang="zh-CN" altLang="en-US" dirty="0"/>
              <a:t> 找到完美匹配</a:t>
            </a:r>
            <a:r>
              <a:rPr lang="en-US" altLang="zh-CN" dirty="0"/>
              <a:t>,</a:t>
            </a:r>
            <a:r>
              <a:rPr lang="zh-CN" altLang="en-US" dirty="0"/>
              <a:t> 是否存在完美匹配</a:t>
            </a:r>
            <a:endParaRPr lang="en-US" altLang="zh-CN" dirty="0"/>
          </a:p>
          <a:p>
            <a:endParaRPr lang="en-US" dirty="0"/>
          </a:p>
        </p:txBody>
      </p:sp>
      <p:sp>
        <p:nvSpPr>
          <p:cNvPr id="4" name="Slide Number Placeholder 3"/>
          <p:cNvSpPr>
            <a:spLocks noGrp="1"/>
          </p:cNvSpPr>
          <p:nvPr>
            <p:ph type="sldNum" sz="quarter" idx="5"/>
          </p:nvPr>
        </p:nvSpPr>
        <p:spPr/>
        <p:txBody>
          <a:bodyPr/>
          <a:lstStyle/>
          <a:p>
            <a:fld id="{6DF1E0BB-EE95-AA47-AFE9-78BE8A30912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5891" y="781806"/>
            <a:ext cx="8245162" cy="2206721"/>
          </a:xfrm>
          <a:prstGeom prst="rect">
            <a:avLst/>
          </a:prstGeom>
          <a:effectLst/>
        </p:spPr>
        <p:txBody>
          <a:bodyPr anchor="b">
            <a:normAutofit/>
          </a:bodyPr>
          <a:lstStyle>
            <a:lvl1pPr algn="ctr">
              <a:defRPr sz="2700">
                <a:solidFill>
                  <a:schemeClr val="accent1"/>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35892" y="3133842"/>
            <a:ext cx="8245160" cy="590321"/>
          </a:xfrm>
          <a:prstGeom prst="rect">
            <a:avLst/>
          </a:prstGeom>
        </p:spPr>
        <p:txBody>
          <a:bodyPr anchor="t">
            <a:normAutofit/>
          </a:bodyPr>
          <a:lstStyle>
            <a:lvl1pPr marL="0" indent="0" algn="ctr">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2"/>
          <p:cNvSpPr>
            <a:spLocks noGrp="1"/>
          </p:cNvSpPr>
          <p:nvPr>
            <p:ph type="body" sz="quarter" idx="13" hasCustomPrompt="1"/>
          </p:nvPr>
        </p:nvSpPr>
        <p:spPr>
          <a:xfrm>
            <a:off x="435894" y="4092498"/>
            <a:ext cx="8245159" cy="2074126"/>
          </a:xfrm>
          <a:prstGeom prst="rect">
            <a:avLst/>
          </a:prstGeom>
        </p:spPr>
        <p:txBody>
          <a:bodyPr/>
          <a:lstStyle>
            <a:lvl1pPr marL="0" indent="0" algn="ctr">
              <a:buNone/>
              <a:defRPr>
                <a:solidFill>
                  <a:schemeClr val="bg1"/>
                </a:solidFill>
              </a:defRPr>
            </a:lvl1pPr>
          </a:lstStyle>
          <a:p>
            <a:pPr lvl="0"/>
            <a:r>
              <a:rPr lang="en-US" altLang="zh-CN" dirty="0"/>
              <a:t>Author</a:t>
            </a:r>
            <a:r>
              <a:rPr lang="zh-CN" altLang="en-US" dirty="0"/>
              <a:t> </a:t>
            </a:r>
            <a:r>
              <a:rPr lang="en-US" altLang="zh-CN" dirty="0"/>
              <a:t>Information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614407"/>
            <a:ext cx="848200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702156"/>
            <a:ext cx="8272212" cy="101380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35894" y="2336003"/>
            <a:ext cx="8272212" cy="3522794"/>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5704465" y="5956140"/>
            <a:ext cx="2133599" cy="365125"/>
          </a:xfrm>
          <a:prstGeom prst="rect">
            <a:avLst/>
          </a:prstGeom>
        </p:spPr>
        <p:txBody>
          <a:bodyPr/>
          <a:lstStyle/>
          <a:p>
            <a:endParaRPr lang="en-US"/>
          </a:p>
        </p:txBody>
      </p:sp>
      <p:sp>
        <p:nvSpPr>
          <p:cNvPr id="5" name="Footer Placeholder 4"/>
          <p:cNvSpPr>
            <a:spLocks noGrp="1"/>
          </p:cNvSpPr>
          <p:nvPr>
            <p:ph type="ftr" sz="quarter" idx="11"/>
          </p:nvPr>
        </p:nvSpPr>
        <p:spPr>
          <a:xfrm>
            <a:off x="435895" y="5951814"/>
            <a:ext cx="5187908" cy="365125"/>
          </a:xfrm>
          <a:prstGeom prst="rect">
            <a:avLst/>
          </a:prstGeom>
        </p:spPr>
        <p:txBody>
          <a:bodyPr/>
          <a:lstStyle/>
          <a:p>
            <a:r>
              <a:rPr lang="en-US"/>
              <a:t>Lecture 1: Intor</a:t>
            </a:r>
            <a:endParaRPr lang="en-US"/>
          </a:p>
        </p:txBody>
      </p:sp>
      <p:sp>
        <p:nvSpPr>
          <p:cNvPr id="6" name="Slide Number Placeholder 5"/>
          <p:cNvSpPr>
            <a:spLocks noGrp="1"/>
          </p:cNvSpPr>
          <p:nvPr>
            <p:ph type="sldNum" sz="quarter" idx="12"/>
          </p:nvPr>
        </p:nvSpPr>
        <p:spPr>
          <a:xfrm>
            <a:off x="7918726" y="5956140"/>
            <a:ext cx="789383" cy="365125"/>
          </a:xfrm>
          <a:prstGeom prst="rect">
            <a:avLst/>
          </a:prstGeom>
        </p:spPr>
        <p:txBody>
          <a:bodyPr/>
          <a:lstStyle/>
          <a:p>
            <a:fld id="{FDA78A09-6F6C-DB4D-A4CF-CA82F4B2AF9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2"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2" y="675729"/>
            <a:ext cx="1503123" cy="5183073"/>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4" y="675729"/>
            <a:ext cx="5922209" cy="5183073"/>
          </a:xfrm>
          <a:prstGeom prst="rect">
            <a:avLst/>
          </a:prstGeo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6745256" y="5956140"/>
            <a:ext cx="996106"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4" y="5951814"/>
            <a:ext cx="5922209" cy="365125"/>
          </a:xfrm>
          <a:prstGeom prst="rect">
            <a:avLst/>
          </a:prstGeom>
        </p:spPr>
        <p:txBody>
          <a:bodyPr/>
          <a:lstStyle/>
          <a:p>
            <a:r>
              <a:rPr lang="en-US"/>
              <a:t>Lecture 1: Intor</a:t>
            </a:r>
            <a:endParaRPr lang="en-US"/>
          </a:p>
        </p:txBody>
      </p:sp>
      <p:sp>
        <p:nvSpPr>
          <p:cNvPr id="6" name="Slide Number Placeholder 5"/>
          <p:cNvSpPr>
            <a:spLocks noGrp="1"/>
          </p:cNvSpPr>
          <p:nvPr>
            <p:ph type="sldNum" sz="quarter" idx="12"/>
          </p:nvPr>
        </p:nvSpPr>
        <p:spPr>
          <a:xfrm>
            <a:off x="7834963" y="5956140"/>
            <a:ext cx="873146" cy="365125"/>
          </a:xfrm>
          <a:prstGeom prst="rect">
            <a:avLst/>
          </a:prstGeom>
        </p:spPr>
        <p:txBody>
          <a:bodyPr/>
          <a:lstStyle>
            <a:lvl1pPr>
              <a:defRPr>
                <a:solidFill>
                  <a:schemeClr val="accent1">
                    <a:lumMod val="75000"/>
                    <a:lumOff val="25000"/>
                  </a:schemeClr>
                </a:solidFill>
              </a:defRPr>
            </a:lvl1pPr>
          </a:lstStyle>
          <a:p>
            <a:fld id="{FDA78A09-6F6C-DB4D-A4CF-CA82F4B2AF9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2188" y="258460"/>
            <a:ext cx="8272212" cy="546781"/>
          </a:xfrm>
          <a:prstGeom prst="rect">
            <a:avLst/>
          </a:prstGeom>
        </p:spPr>
        <p:txBody>
          <a:bodyPr>
            <a:normAutofit/>
          </a:bodyPr>
          <a:lstStyle>
            <a:lvl1pPr>
              <a:defRPr sz="2800" cap="none" baseline="0">
                <a:latin typeface="Calibri" panose="020F0502020204030204" pitchFamily="34" charset="0"/>
                <a:ea typeface="华文中宋" panose="02010600040101010101" pitchFamily="2" charset="-122"/>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35896" y="1550020"/>
            <a:ext cx="8272211" cy="4308780"/>
          </a:xfrm>
          <a:prstGeom prst="rect">
            <a:avLst/>
          </a:prstGeom>
        </p:spPr>
        <p:txBody>
          <a:bodyPr anchor="ctr">
            <a:normAutofit/>
          </a:bodyPr>
          <a:lstStyle>
            <a:lvl1pPr>
              <a:defRPr sz="2400" baseline="0">
                <a:latin typeface="Calibri" panose="020F0502020204030204" pitchFamily="34" charset="0"/>
                <a:ea typeface="华文中宋" panose="02010600040101010101" pitchFamily="2" charset="-122"/>
                <a:cs typeface="Calibri" panose="020F0502020204030204" pitchFamily="34" charset="0"/>
              </a:defRPr>
            </a:lvl1pPr>
            <a:lvl2pPr>
              <a:defRPr sz="2000" baseline="0">
                <a:latin typeface="Calibri" panose="020F0502020204030204" pitchFamily="34" charset="0"/>
                <a:ea typeface="华文中宋" panose="02010600040101010101" pitchFamily="2" charset="-122"/>
                <a:cs typeface="Calibri" panose="020F0502020204030204" pitchFamily="34" charset="0"/>
              </a:defRPr>
            </a:lvl2pPr>
            <a:lvl3pPr>
              <a:defRPr sz="1600" baseline="0">
                <a:latin typeface="Calibri" panose="020F0502020204030204" pitchFamily="34" charset="0"/>
                <a:ea typeface="华文中宋" panose="02010600040101010101" pitchFamily="2" charset="-122"/>
                <a:cs typeface="Calibri" panose="020F0502020204030204" pitchFamily="34" charset="0"/>
              </a:defRPr>
            </a:lvl3pPr>
            <a:lvl4pPr marL="931545" marR="0" indent="-175260" algn="l" defTabSz="342900" rtl="0" eaLnBrk="1" fontAlgn="auto" latinLnBrk="0" hangingPunct="1">
              <a:lnSpc>
                <a:spcPct val="100000"/>
              </a:lnSpc>
              <a:spcBef>
                <a:spcPct val="20000"/>
              </a:spcBef>
              <a:spcAft>
                <a:spcPts val="450"/>
              </a:spcAft>
              <a:buClr>
                <a:schemeClr val="accent2"/>
              </a:buClr>
              <a:buSzPct val="92000"/>
              <a:buFont typeface="Wingdings 2" panose="05020102010507070707" pitchFamily="18" charset="2"/>
              <a:buChar char=""/>
              <a:defRPr sz="1600" baseline="0">
                <a:latin typeface="Calibri" panose="020F0502020204030204" pitchFamily="34" charset="0"/>
                <a:ea typeface="华文中宋" panose="02010600040101010101" pitchFamily="2" charset="-122"/>
                <a:cs typeface="Calibri" panose="020F0502020204030204" pitchFamily="34" charset="0"/>
              </a:defRPr>
            </a:lvl4pPr>
            <a:lvl5pPr marL="1201420" marR="0" indent="-175260" algn="l" defTabSz="342900" rtl="0" eaLnBrk="1" fontAlgn="auto" latinLnBrk="0" hangingPunct="1">
              <a:lnSpc>
                <a:spcPct val="100000"/>
              </a:lnSpc>
              <a:spcBef>
                <a:spcPct val="20000"/>
              </a:spcBef>
              <a:spcAft>
                <a:spcPts val="450"/>
              </a:spcAft>
              <a:buClr>
                <a:schemeClr val="accent2"/>
              </a:buClr>
              <a:buSzPct val="92000"/>
              <a:buFont typeface="Wingdings 2" panose="05020102010507070707" pitchFamily="18" charset="2"/>
              <a:buChar char=""/>
              <a:defRPr sz="1600" baseline="0">
                <a:latin typeface="Calibri" panose="020F0502020204030204" pitchFamily="34" charset="0"/>
                <a:ea typeface="华文中宋" panose="02010600040101010101" pitchFamily="2" charset="-122"/>
                <a:cs typeface="Calibri" panose="020F050202020403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Slide Number Placeholder 5"/>
          <p:cNvSpPr>
            <a:spLocks noGrp="1"/>
          </p:cNvSpPr>
          <p:nvPr>
            <p:ph type="sldNum" sz="quarter" idx="12"/>
          </p:nvPr>
        </p:nvSpPr>
        <p:spPr>
          <a:xfrm>
            <a:off x="7918724" y="6105867"/>
            <a:ext cx="789381" cy="365125"/>
          </a:xfrm>
          <a:prstGeom prst="rect">
            <a:avLst/>
          </a:prstGeom>
        </p:spPr>
        <p:txBody>
          <a:bodyPr/>
          <a:lstStyle>
            <a:lvl1pPr>
              <a:defRPr sz="1600">
                <a:solidFill>
                  <a:schemeClr val="tx1"/>
                </a:solidFill>
                <a:latin typeface="Calibri" panose="020F0502020204030204" pitchFamily="34" charset="0"/>
                <a:cs typeface="Calibri" panose="020F0502020204030204" pitchFamily="34" charset="0"/>
              </a:defRPr>
            </a:lvl1pPr>
          </a:lstStyle>
          <a:p>
            <a:fld id="{1F5852CC-5CA1-C04E-B0E4-B3967D933309}"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35896" y="3043913"/>
            <a:ext cx="8272211" cy="1497507"/>
          </a:xfrm>
          <a:prstGeom prst="rect">
            <a:avLst/>
          </a:prstGeo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6" y="4541417"/>
            <a:ext cx="8272211" cy="600556"/>
          </a:xfrm>
          <a:prstGeom prst="rect">
            <a:avLst/>
          </a:prstGeom>
        </p:spPr>
        <p:txBody>
          <a:bodyPr anchor="t">
            <a:normAutofit/>
          </a:bodyPr>
          <a:lstStyle>
            <a:lvl1pPr marL="0" indent="0" algn="l">
              <a:buNone/>
              <a:defRPr sz="180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6" name="Slide Number Placeholder 5"/>
          <p:cNvSpPr>
            <a:spLocks noGrp="1"/>
          </p:cNvSpPr>
          <p:nvPr>
            <p:ph type="sldNum" sz="quarter" idx="12"/>
          </p:nvPr>
        </p:nvSpPr>
        <p:spPr>
          <a:xfrm>
            <a:off x="7918726" y="5956140"/>
            <a:ext cx="789383" cy="365125"/>
          </a:xfrm>
          <a:prstGeom prst="rect">
            <a:avLst/>
          </a:prstGeom>
        </p:spPr>
        <p:txBody>
          <a:bodyPr/>
          <a:lstStyle>
            <a:lvl1pPr>
              <a:defRPr>
                <a:solidFill>
                  <a:schemeClr val="accent1">
                    <a:lumMod val="75000"/>
                    <a:lumOff val="25000"/>
                  </a:schemeClr>
                </a:solidFill>
              </a:defRPr>
            </a:lvl1pPr>
          </a:lstStyle>
          <a:p>
            <a:fld id="{FDA78A09-6F6C-DB4D-A4CF-CA82F4B2AF9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606557"/>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729658"/>
            <a:ext cx="8272212" cy="988332"/>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435896" y="2228004"/>
            <a:ext cx="4066793" cy="3633047"/>
          </a:xfrm>
          <a:prstGeom prst="rect">
            <a:avLst/>
          </a:prstGeo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41313" y="2228004"/>
            <a:ext cx="4066794" cy="3633047"/>
          </a:xfrm>
          <a:prstGeom prst="rect">
            <a:avLst/>
          </a:prstGeo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a:xfrm>
            <a:off x="5704465" y="5956140"/>
            <a:ext cx="2133599" cy="365125"/>
          </a:xfrm>
          <a:prstGeom prst="rect">
            <a:avLst/>
          </a:prstGeom>
        </p:spPr>
        <p:txBody>
          <a:bodyPr/>
          <a:lstStyle/>
          <a:p>
            <a:endParaRPr lang="en-US"/>
          </a:p>
        </p:txBody>
      </p:sp>
      <p:sp>
        <p:nvSpPr>
          <p:cNvPr id="6" name="Footer Placeholder 5"/>
          <p:cNvSpPr>
            <a:spLocks noGrp="1"/>
          </p:cNvSpPr>
          <p:nvPr>
            <p:ph type="ftr" sz="quarter" idx="11"/>
          </p:nvPr>
        </p:nvSpPr>
        <p:spPr>
          <a:xfrm>
            <a:off x="435895" y="5951814"/>
            <a:ext cx="5187908" cy="365125"/>
          </a:xfrm>
          <a:prstGeom prst="rect">
            <a:avLst/>
          </a:prstGeom>
        </p:spPr>
        <p:txBody>
          <a:bodyPr/>
          <a:lstStyle/>
          <a:p>
            <a:r>
              <a:rPr lang="en-US"/>
              <a:t>Lecture 1: Intor</a:t>
            </a:r>
            <a:endParaRPr lang="en-US"/>
          </a:p>
        </p:txBody>
      </p:sp>
      <p:sp>
        <p:nvSpPr>
          <p:cNvPr id="7" name="Slide Number Placeholder 6"/>
          <p:cNvSpPr>
            <a:spLocks noGrp="1"/>
          </p:cNvSpPr>
          <p:nvPr>
            <p:ph type="sldNum" sz="quarter" idx="12"/>
          </p:nvPr>
        </p:nvSpPr>
        <p:spPr>
          <a:xfrm>
            <a:off x="7918726" y="5956140"/>
            <a:ext cx="789383" cy="365125"/>
          </a:xfrm>
          <a:prstGeom prst="rect">
            <a:avLst/>
          </a:prstGeom>
        </p:spPr>
        <p:txBody>
          <a:bodyPr/>
          <a:lstStyle/>
          <a:p>
            <a:fld id="{FDA78A09-6F6C-DB4D-A4CF-CA82F4B2AF9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606557"/>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729658"/>
            <a:ext cx="8272212" cy="988332"/>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65416" y="2250895"/>
            <a:ext cx="3815306" cy="536005"/>
          </a:xfrm>
          <a:prstGeom prst="rect">
            <a:avLst/>
          </a:prstGeo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435896" y="2926055"/>
            <a:ext cx="4044825" cy="2934999"/>
          </a:xfrm>
          <a:prstGeom prst="rect">
            <a:avLst/>
          </a:prstGeo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892803" y="2250895"/>
            <a:ext cx="3815305" cy="553373"/>
          </a:xfrm>
          <a:prstGeom prst="rect">
            <a:avLst/>
          </a:prstGeo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283" y="2926055"/>
            <a:ext cx="4044825" cy="2934999"/>
          </a:xfrm>
          <a:prstGeom prst="rect">
            <a:avLst/>
          </a:prstGeo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a:xfrm>
            <a:off x="5704465" y="5956140"/>
            <a:ext cx="2133599" cy="365125"/>
          </a:xfrm>
          <a:prstGeom prst="rect">
            <a:avLst/>
          </a:prstGeom>
        </p:spPr>
        <p:txBody>
          <a:bodyPr/>
          <a:lstStyle/>
          <a:p>
            <a:endParaRPr lang="en-US"/>
          </a:p>
        </p:txBody>
      </p:sp>
      <p:sp>
        <p:nvSpPr>
          <p:cNvPr id="8" name="Footer Placeholder 7"/>
          <p:cNvSpPr>
            <a:spLocks noGrp="1"/>
          </p:cNvSpPr>
          <p:nvPr>
            <p:ph type="ftr" sz="quarter" idx="11"/>
          </p:nvPr>
        </p:nvSpPr>
        <p:spPr>
          <a:xfrm>
            <a:off x="435895" y="5951814"/>
            <a:ext cx="5187908" cy="365125"/>
          </a:xfrm>
          <a:prstGeom prst="rect">
            <a:avLst/>
          </a:prstGeom>
        </p:spPr>
        <p:txBody>
          <a:bodyPr/>
          <a:lstStyle/>
          <a:p>
            <a:r>
              <a:rPr lang="en-US"/>
              <a:t>Lecture 1: Intor</a:t>
            </a:r>
            <a:endParaRPr lang="en-US"/>
          </a:p>
        </p:txBody>
      </p:sp>
      <p:sp>
        <p:nvSpPr>
          <p:cNvPr id="9" name="Slide Number Placeholder 8"/>
          <p:cNvSpPr>
            <a:spLocks noGrp="1"/>
          </p:cNvSpPr>
          <p:nvPr>
            <p:ph type="sldNum" sz="quarter" idx="12"/>
          </p:nvPr>
        </p:nvSpPr>
        <p:spPr>
          <a:xfrm>
            <a:off x="7918726" y="5956140"/>
            <a:ext cx="789383" cy="365125"/>
          </a:xfrm>
          <a:prstGeom prst="rect">
            <a:avLst/>
          </a:prstGeom>
        </p:spPr>
        <p:txBody>
          <a:bodyPr/>
          <a:lstStyle/>
          <a:p>
            <a:fld id="{FDA78A09-6F6C-DB4D-A4CF-CA82F4B2AF9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5704465" y="5956140"/>
            <a:ext cx="2133599" cy="365125"/>
          </a:xfrm>
          <a:prstGeom prst="rect">
            <a:avLst/>
          </a:prstGeom>
        </p:spPr>
        <p:txBody>
          <a:bodyPr/>
          <a:lstStyle/>
          <a:p>
            <a:endParaRPr lang="en-US"/>
          </a:p>
        </p:txBody>
      </p:sp>
      <p:sp>
        <p:nvSpPr>
          <p:cNvPr id="4" name="Footer Placeholder 3"/>
          <p:cNvSpPr>
            <a:spLocks noGrp="1"/>
          </p:cNvSpPr>
          <p:nvPr>
            <p:ph type="ftr" sz="quarter" idx="11"/>
          </p:nvPr>
        </p:nvSpPr>
        <p:spPr>
          <a:xfrm>
            <a:off x="435895" y="5951814"/>
            <a:ext cx="5187908" cy="365125"/>
          </a:xfrm>
          <a:prstGeom prst="rect">
            <a:avLst/>
          </a:prstGeom>
        </p:spPr>
        <p:txBody>
          <a:bodyPr/>
          <a:lstStyle/>
          <a:p>
            <a:r>
              <a:rPr lang="en-US"/>
              <a:t>Lecture 1: Intor</a:t>
            </a:r>
            <a:endParaRPr lang="en-US"/>
          </a:p>
        </p:txBody>
      </p:sp>
      <p:sp>
        <p:nvSpPr>
          <p:cNvPr id="5" name="Slide Number Placeholder 4"/>
          <p:cNvSpPr>
            <a:spLocks noGrp="1"/>
          </p:cNvSpPr>
          <p:nvPr>
            <p:ph type="sldNum" sz="quarter" idx="12"/>
          </p:nvPr>
        </p:nvSpPr>
        <p:spPr>
          <a:xfrm>
            <a:off x="7918726" y="5956140"/>
            <a:ext cx="789383" cy="365125"/>
          </a:xfrm>
          <a:prstGeom prst="rect">
            <a:avLst/>
          </a:prstGeom>
        </p:spPr>
        <p:txBody>
          <a:bodyPr/>
          <a:lstStyle>
            <a:lvl1pPr>
              <a:defRPr sz="1800">
                <a:solidFill>
                  <a:schemeClr val="tx2"/>
                </a:solidFill>
              </a:defRPr>
            </a:lvl1pPr>
          </a:lstStyle>
          <a:p>
            <a:fld id="{FDA78A09-6F6C-DB4D-A4CF-CA82F4B2AF9A}" type="slidenum">
              <a:rPr lang="en-US" smtClean="0"/>
            </a:fld>
            <a:endParaRPr lang="en-US"/>
          </a:p>
        </p:txBody>
      </p:sp>
      <p:sp>
        <p:nvSpPr>
          <p:cNvPr id="8" name="Title 1"/>
          <p:cNvSpPr>
            <a:spLocks noGrp="1"/>
          </p:cNvSpPr>
          <p:nvPr>
            <p:ph type="title"/>
          </p:nvPr>
        </p:nvSpPr>
        <p:spPr>
          <a:xfrm>
            <a:off x="431921" y="729658"/>
            <a:ext cx="8272212" cy="988332"/>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704465" y="5956140"/>
            <a:ext cx="2133599" cy="365125"/>
          </a:xfrm>
          <a:prstGeom prst="rect">
            <a:avLst/>
          </a:prstGeom>
        </p:spPr>
        <p:txBody>
          <a:bodyPr/>
          <a:lstStyle/>
          <a:p>
            <a:endParaRPr lang="en-US"/>
          </a:p>
        </p:txBody>
      </p:sp>
      <p:sp>
        <p:nvSpPr>
          <p:cNvPr id="3" name="Footer Placeholder 2"/>
          <p:cNvSpPr>
            <a:spLocks noGrp="1"/>
          </p:cNvSpPr>
          <p:nvPr>
            <p:ph type="ftr" sz="quarter" idx="11"/>
          </p:nvPr>
        </p:nvSpPr>
        <p:spPr>
          <a:xfrm>
            <a:off x="435895" y="5951814"/>
            <a:ext cx="5187908" cy="365125"/>
          </a:xfrm>
          <a:prstGeom prst="rect">
            <a:avLst/>
          </a:prstGeom>
        </p:spPr>
        <p:txBody>
          <a:bodyPr/>
          <a:lstStyle/>
          <a:p>
            <a:r>
              <a:rPr lang="en-US"/>
              <a:t>Lecture 1: Intor</a:t>
            </a:r>
            <a:endParaRPr lang="en-US"/>
          </a:p>
        </p:txBody>
      </p:sp>
      <p:sp>
        <p:nvSpPr>
          <p:cNvPr id="5" name="Slide Number Placeholder 5"/>
          <p:cNvSpPr>
            <a:spLocks noGrp="1"/>
          </p:cNvSpPr>
          <p:nvPr>
            <p:ph type="sldNum" sz="quarter" idx="12"/>
          </p:nvPr>
        </p:nvSpPr>
        <p:spPr>
          <a:xfrm>
            <a:off x="7918724" y="6105867"/>
            <a:ext cx="789381" cy="365125"/>
          </a:xfrm>
          <a:prstGeom prst="rect">
            <a:avLst/>
          </a:prstGeom>
        </p:spPr>
        <p:txBody>
          <a:bodyPr/>
          <a:lstStyle>
            <a:lvl1pPr>
              <a:defRPr sz="1600">
                <a:solidFill>
                  <a:schemeClr val="tx1"/>
                </a:solidFill>
                <a:latin typeface="Calibri" panose="020F0502020204030204" pitchFamily="34" charset="0"/>
                <a:cs typeface="Calibri" panose="020F0502020204030204" pitchFamily="34" charset="0"/>
              </a:defRPr>
            </a:lvl1pPr>
          </a:lstStyle>
          <a:p>
            <a:fld id="{1F5852CC-5CA1-C04E-B0E4-B3967D933309}"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a:prstGeom prst="rect">
            <a:avLst/>
          </a:prstGeo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a:prstGeom prst="rect">
            <a:avLst/>
          </a:prstGeo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305619" y="5262299"/>
            <a:ext cx="4402490" cy="689515"/>
          </a:xfrm>
          <a:prstGeom prst="rect">
            <a:avLst/>
          </a:prstGeo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5704465" y="5956140"/>
            <a:ext cx="2133599"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435895" y="5951814"/>
            <a:ext cx="5187908" cy="365125"/>
          </a:xfrm>
          <a:prstGeom prst="rect">
            <a:avLst/>
          </a:prstGeom>
        </p:spPr>
        <p:txBody>
          <a:bodyPr/>
          <a:lstStyle>
            <a:lvl1pPr>
              <a:defRPr>
                <a:solidFill>
                  <a:schemeClr val="accent1">
                    <a:lumMod val="75000"/>
                    <a:lumOff val="25000"/>
                  </a:schemeClr>
                </a:solidFill>
              </a:defRPr>
            </a:lvl1pPr>
          </a:lstStyle>
          <a:p>
            <a:r>
              <a:rPr lang="en-US"/>
              <a:t>Lecture 1: Intor</a:t>
            </a:r>
            <a:endParaRPr lang="en-US"/>
          </a:p>
        </p:txBody>
      </p:sp>
      <p:sp>
        <p:nvSpPr>
          <p:cNvPr id="7" name="Slide Number Placeholder 6"/>
          <p:cNvSpPr>
            <a:spLocks noGrp="1"/>
          </p:cNvSpPr>
          <p:nvPr>
            <p:ph type="sldNum" sz="quarter" idx="12"/>
          </p:nvPr>
        </p:nvSpPr>
        <p:spPr>
          <a:xfrm>
            <a:off x="7918726" y="5956140"/>
            <a:ext cx="789383" cy="365125"/>
          </a:xfrm>
          <a:prstGeom prst="rect">
            <a:avLst/>
          </a:prstGeom>
        </p:spPr>
        <p:txBody>
          <a:bodyPr/>
          <a:lstStyle>
            <a:lvl1pPr>
              <a:defRPr>
                <a:solidFill>
                  <a:schemeClr val="accent1">
                    <a:lumMod val="75000"/>
                    <a:lumOff val="25000"/>
                  </a:schemeClr>
                </a:solidFill>
              </a:defRPr>
            </a:lvl1pPr>
          </a:lstStyle>
          <a:p>
            <a:fld id="{FDA78A09-6F6C-DB4D-A4CF-CA82F4B2AF9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a:prstGeom prst="rect">
            <a:avLst/>
          </a:prstGeo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a:prstGeom prst="rect">
            <a:avLst/>
          </a:prstGeo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5" y="5260130"/>
            <a:ext cx="8272213" cy="598671"/>
          </a:xfrm>
          <a:prstGeom prst="rect">
            <a:avLst/>
          </a:prstGeo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5704465" y="5956140"/>
            <a:ext cx="2133599" cy="365125"/>
          </a:xfrm>
          <a:prstGeom prst="rect">
            <a:avLst/>
          </a:prstGeom>
        </p:spPr>
        <p:txBody>
          <a:bodyPr/>
          <a:lstStyle/>
          <a:p>
            <a:endParaRPr lang="en-US"/>
          </a:p>
        </p:txBody>
      </p:sp>
      <p:sp>
        <p:nvSpPr>
          <p:cNvPr id="6" name="Footer Placeholder 5"/>
          <p:cNvSpPr>
            <a:spLocks noGrp="1"/>
          </p:cNvSpPr>
          <p:nvPr>
            <p:ph type="ftr" sz="quarter" idx="11"/>
          </p:nvPr>
        </p:nvSpPr>
        <p:spPr>
          <a:xfrm>
            <a:off x="435895" y="5951814"/>
            <a:ext cx="5187908" cy="365125"/>
          </a:xfrm>
          <a:prstGeom prst="rect">
            <a:avLst/>
          </a:prstGeom>
        </p:spPr>
        <p:txBody>
          <a:bodyPr/>
          <a:lstStyle/>
          <a:p>
            <a:r>
              <a:rPr lang="en-US"/>
              <a:t>Lecture 1: Intor</a:t>
            </a:r>
            <a:endParaRPr lang="en-US"/>
          </a:p>
        </p:txBody>
      </p:sp>
      <p:sp>
        <p:nvSpPr>
          <p:cNvPr id="7" name="Slide Number Placeholder 6"/>
          <p:cNvSpPr>
            <a:spLocks noGrp="1"/>
          </p:cNvSpPr>
          <p:nvPr>
            <p:ph type="sldNum" sz="quarter" idx="12"/>
          </p:nvPr>
        </p:nvSpPr>
        <p:spPr>
          <a:xfrm>
            <a:off x="7918726" y="5956140"/>
            <a:ext cx="789383" cy="365125"/>
          </a:xfrm>
          <a:prstGeom prst="rect">
            <a:avLst/>
          </a:prstGeom>
        </p:spPr>
        <p:txBody>
          <a:bodyPr/>
          <a:lstStyle/>
          <a:p>
            <a:fld id="{FDA78A09-6F6C-DB4D-A4CF-CA82F4B2AF9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图片 11" descr="徽标&#10;&#10;低可信度描述已自动生成"/>
          <p:cNvPicPr>
            <a:picLocks noChangeAspect="1"/>
          </p:cNvPicPr>
          <p:nvPr userDrawn="1"/>
        </p:nvPicPr>
        <p:blipFill rotWithShape="1">
          <a:blip r:embed="rId12"/>
          <a:srcRect t="36670"/>
          <a:stretch>
            <a:fillRect/>
          </a:stretch>
        </p:blipFill>
        <p:spPr>
          <a:xfrm rot="10800000" flipV="1">
            <a:off x="0" y="1550020"/>
            <a:ext cx="9143456" cy="5307980"/>
          </a:xfrm>
          <a:prstGeom prst="rect">
            <a:avLst/>
          </a:prstGeom>
        </p:spPr>
      </p:pic>
      <p:sp>
        <p:nvSpPr>
          <p:cNvPr id="13" name="Text Placeholder 2"/>
          <p:cNvSpPr>
            <a:spLocks noGrp="1"/>
          </p:cNvSpPr>
          <p:nvPr>
            <p:ph type="body" idx="1"/>
          </p:nvPr>
        </p:nvSpPr>
        <p:spPr>
          <a:xfrm>
            <a:off x="435894" y="2336003"/>
            <a:ext cx="8272212" cy="3522794"/>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Title Placeholder 1"/>
          <p:cNvSpPr>
            <a:spLocks noGrp="1"/>
          </p:cNvSpPr>
          <p:nvPr>
            <p:ph type="title"/>
          </p:nvPr>
        </p:nvSpPr>
        <p:spPr>
          <a:xfrm>
            <a:off x="435894" y="705124"/>
            <a:ext cx="8272212"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7" name="Title Placeholder 1"/>
          <p:cNvSpPr txBox="1"/>
          <p:nvPr userDrawn="1"/>
        </p:nvSpPr>
        <p:spPr>
          <a:xfrm>
            <a:off x="435894" y="705124"/>
            <a:ext cx="8272212" cy="1189554"/>
          </a:xfrm>
          <a:prstGeom prst="rect">
            <a:avLst/>
          </a:prstGeom>
        </p:spPr>
        <p:txBody>
          <a:bodyPr vert="horz" lIns="91440" tIns="45720" rIns="91440" bIns="45720" rtlCol="0" anchor="b">
            <a:normAutofit/>
          </a:bodyPr>
          <a:lstStyle>
            <a:lvl1pPr algn="l" defTabSz="342900" rtl="0" eaLnBrk="1" latinLnBrk="0" hangingPunct="1">
              <a:spcBef>
                <a:spcPct val="0"/>
              </a:spcBef>
              <a:buNone/>
              <a:defRPr sz="2100" b="0" kern="1200" cap="all">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
        <p:nvSpPr>
          <p:cNvPr id="18" name="矩形: 圆角 17"/>
          <p:cNvSpPr/>
          <p:nvPr userDrawn="1"/>
        </p:nvSpPr>
        <p:spPr>
          <a:xfrm>
            <a:off x="650199" y="321771"/>
            <a:ext cx="8272211" cy="447781"/>
          </a:xfrm>
          <a:prstGeom prst="roundRect">
            <a:avLst>
              <a:gd name="adj" fmla="val 50000"/>
            </a:avLst>
          </a:prstGeom>
          <a:solidFill>
            <a:srgbClr val="47A0F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descr="徽标&#10;&#10;低可信度描述已自动生成"/>
          <p:cNvPicPr>
            <a:picLocks noChangeAspect="1"/>
          </p:cNvPicPr>
          <p:nvPr userDrawn="1"/>
        </p:nvPicPr>
        <p:blipFill>
          <a:blip r:embed="rId13"/>
          <a:stretch>
            <a:fillRect/>
          </a:stretch>
        </p:blipFill>
        <p:spPr>
          <a:xfrm>
            <a:off x="127985" y="0"/>
            <a:ext cx="1044429" cy="1044429"/>
          </a:xfrm>
          <a:prstGeom prst="rect">
            <a:avLst/>
          </a:prstGeom>
        </p:spPr>
      </p:pic>
      <p:sp>
        <p:nvSpPr>
          <p:cNvPr id="20" name="Content Placeholder 2"/>
          <p:cNvSpPr txBox="1"/>
          <p:nvPr userDrawn="1"/>
        </p:nvSpPr>
        <p:spPr>
          <a:xfrm>
            <a:off x="435896" y="1550020"/>
            <a:ext cx="8272211" cy="4308780"/>
          </a:xfrm>
          <a:prstGeom prst="rect">
            <a:avLst/>
          </a:prstGeom>
        </p:spPr>
        <p:txBody>
          <a:bodyPr anchor="ctr">
            <a:normAutofit/>
          </a:bodyPr>
          <a:lstStyle>
            <a:lvl1pPr marL="229235"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2400" kern="1200" baseline="0">
                <a:solidFill>
                  <a:schemeClr val="tx2"/>
                </a:solidFill>
                <a:latin typeface="Calibri" panose="020F0502020204030204" pitchFamily="34" charset="0"/>
                <a:ea typeface="华文中宋" panose="02010600040101010101" pitchFamily="2" charset="-122"/>
                <a:cs typeface="Calibri" panose="020F0502020204030204" pitchFamily="34" charset="0"/>
              </a:defRPr>
            </a:lvl1pPr>
            <a:lvl2pPr marL="472440"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2000" kern="1200" baseline="0">
                <a:solidFill>
                  <a:schemeClr val="tx2"/>
                </a:solidFill>
                <a:latin typeface="Calibri" panose="020F0502020204030204" pitchFamily="34" charset="0"/>
                <a:ea typeface="华文中宋" panose="02010600040101010101" pitchFamily="2" charset="-122"/>
                <a:cs typeface="Calibri" panose="020F0502020204030204" pitchFamily="34" charset="0"/>
              </a:defRPr>
            </a:lvl2pPr>
            <a:lvl3pPr marL="675005" indent="-20256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600" kern="1200" baseline="0">
                <a:solidFill>
                  <a:schemeClr val="tx2"/>
                </a:solidFill>
                <a:latin typeface="Calibri" panose="020F0502020204030204" pitchFamily="34" charset="0"/>
                <a:ea typeface="华文中宋" panose="02010600040101010101" pitchFamily="2" charset="-122"/>
                <a:cs typeface="Calibri" panose="020F0502020204030204" pitchFamily="34" charset="0"/>
              </a:defRPr>
            </a:lvl3pPr>
            <a:lvl4pPr marL="756285" marR="0" indent="0" algn="l" defTabSz="342900" rtl="0" eaLnBrk="1" fontAlgn="auto" latinLnBrk="0" hangingPunct="1">
              <a:lnSpc>
                <a:spcPct val="100000"/>
              </a:lnSpc>
              <a:spcBef>
                <a:spcPct val="20000"/>
              </a:spcBef>
              <a:spcAft>
                <a:spcPts val="450"/>
              </a:spcAft>
              <a:buClr>
                <a:schemeClr val="accent2"/>
              </a:buClr>
              <a:buSzPct val="92000"/>
              <a:buFont typeface="Wingdings 2" panose="05020102010507070707" pitchFamily="18" charset="2"/>
              <a:buNone/>
              <a:defRPr sz="1600" kern="1200" baseline="0">
                <a:solidFill>
                  <a:schemeClr val="tx2"/>
                </a:solidFill>
                <a:latin typeface="Calibri" panose="020F0502020204030204" pitchFamily="34" charset="0"/>
                <a:ea typeface="华文中宋" panose="02010600040101010101" pitchFamily="2" charset="-122"/>
                <a:cs typeface="Calibri" panose="020F0502020204030204" pitchFamily="34" charset="0"/>
              </a:defRPr>
            </a:lvl4pPr>
            <a:lvl5pPr marL="1026160" marR="0" indent="0" algn="l" defTabSz="342900" rtl="0" eaLnBrk="1" fontAlgn="auto" latinLnBrk="0" hangingPunct="1">
              <a:lnSpc>
                <a:spcPct val="100000"/>
              </a:lnSpc>
              <a:spcBef>
                <a:spcPct val="20000"/>
              </a:spcBef>
              <a:spcAft>
                <a:spcPts val="450"/>
              </a:spcAft>
              <a:buClr>
                <a:schemeClr val="accent2"/>
              </a:buClr>
              <a:buSzPct val="92000"/>
              <a:buFont typeface="Wingdings 2" panose="05020102010507070707" pitchFamily="18" charset="2"/>
              <a:buNone/>
              <a:defRPr sz="1600" kern="1200" baseline="0">
                <a:solidFill>
                  <a:schemeClr val="tx2"/>
                </a:solidFill>
                <a:latin typeface="Calibri" panose="020F0502020204030204" pitchFamily="34" charset="0"/>
                <a:ea typeface="华文中宋" panose="02010600040101010101" pitchFamily="2" charset="-122"/>
                <a:cs typeface="Calibri" panose="020F0502020204030204" pitchFamily="34" charset="0"/>
              </a:defRPr>
            </a:lvl5pPr>
            <a:lvl6pPr marL="142494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73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15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342900" rtl="0" eaLnBrk="1" latinLnBrk="0" hangingPunct="1">
        <a:spcBef>
          <a:spcPct val="0"/>
        </a:spcBef>
        <a:buNone/>
        <a:defRPr sz="2100" b="0" kern="1200" cap="all">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235"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1pPr>
      <a:lvl2pPr marL="472440"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500" kern="1200">
          <a:solidFill>
            <a:schemeClr val="tx2"/>
          </a:solidFill>
          <a:latin typeface="Calibri" panose="020F0502020204030204" pitchFamily="34" charset="0"/>
          <a:ea typeface="+mn-ea"/>
          <a:cs typeface="Calibri" panose="020F0502020204030204" pitchFamily="34" charset="0"/>
        </a:defRPr>
      </a:lvl2pPr>
      <a:lvl3pPr marL="675005" indent="-20256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Calibri" panose="020F0502020204030204" pitchFamily="34" charset="0"/>
          <a:ea typeface="+mn-ea"/>
          <a:cs typeface="Calibri" panose="020F0502020204030204" pitchFamily="34" charset="0"/>
        </a:defRPr>
      </a:lvl3pPr>
      <a:lvl4pPr marL="931545" indent="-17526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4pPr>
      <a:lvl5pPr marL="1201420" indent="-17526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5pPr>
      <a:lvl6pPr marL="142494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73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15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hyperlink" Target="https://www.win.tue.nl/~gwoegi/P-versus-NP.htm" TargetMode="Externa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hyperlink" Target="http://www.cs.umd.edu/~gasarch/papers/poll.pdf" TargetMode="Externa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hyperlink" Target="http://www.cs.umd.edu/~gasarch/papers/poll.pdf" TargetMode="External"/><Relationship Id="rId1" Type="http://schemas.openxmlformats.org/officeDocument/2006/relationships/chart" Target="../charts/char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hyperlink" Target="https://en.wikipedia.org/wiki/List_of_NP-complete_problems" TargetMode="Externa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1" Type="http://schemas.openxmlformats.org/officeDocument/2006/relationships/notesSlide" Target="../notesSlides/notesSlide36.xml"/><Relationship Id="rId10" Type="http://schemas.openxmlformats.org/officeDocument/2006/relationships/slideLayout" Target="../slideLayouts/slideLayout2.xml"/><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hyperlink" Target="https://en.wikipedia.org/wiki/NP-completeness" TargetMode="External"/><Relationship Id="rId1"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hyperlink" Target="https://en.wikipedia.org/wiki/Stephen_Cook" TargetMode="External"/><Relationship Id="rId1" Type="http://schemas.openxmlformats.org/officeDocument/2006/relationships/image" Target="../media/image67.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9.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2" Type="http://schemas.openxmlformats.org/officeDocument/2006/relationships/notesSlide" Target="../notesSlides/notesSlide51.xml"/><Relationship Id="rId21" Type="http://schemas.openxmlformats.org/officeDocument/2006/relationships/slideLayout" Target="../slideLayouts/slideLayout2.xml"/><Relationship Id="rId20" Type="http://schemas.openxmlformats.org/officeDocument/2006/relationships/image" Target="../media/image91.png"/><Relationship Id="rId2" Type="http://schemas.openxmlformats.org/officeDocument/2006/relationships/image" Target="../media/image73.png"/><Relationship Id="rId19" Type="http://schemas.openxmlformats.org/officeDocument/2006/relationships/image" Target="../media/image90.png"/><Relationship Id="rId18" Type="http://schemas.openxmlformats.org/officeDocument/2006/relationships/image" Target="../media/image89.png"/><Relationship Id="rId17" Type="http://schemas.openxmlformats.org/officeDocument/2006/relationships/image" Target="../media/image88.png"/><Relationship Id="rId16" Type="http://schemas.openxmlformats.org/officeDocument/2006/relationships/image" Target="../media/image87.png"/><Relationship Id="rId15" Type="http://schemas.openxmlformats.org/officeDocument/2006/relationships/image" Target="../media/image86.png"/><Relationship Id="rId14" Type="http://schemas.openxmlformats.org/officeDocument/2006/relationships/image" Target="../media/image85.png"/><Relationship Id="rId13" Type="http://schemas.openxmlformats.org/officeDocument/2006/relationships/image" Target="../media/image84.png"/><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hyperlink" Target="https://en.wikipedia.org/wiki/Clique_problem" TargetMode="Externa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79.xml.rels><?xml version="1.0" encoding="UTF-8" standalone="yes"?>
<Relationships xmlns="http://schemas.openxmlformats.org/package/2006/relationships"><Relationship Id="rId9" Type="http://schemas.openxmlformats.org/officeDocument/2006/relationships/image" Target="../media/image111.png"/><Relationship Id="rId8" Type="http://schemas.openxmlformats.org/officeDocument/2006/relationships/image" Target="../media/image110.png"/><Relationship Id="rId7" Type="http://schemas.openxmlformats.org/officeDocument/2006/relationships/image" Target="../media/image109.png"/><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1" Type="http://schemas.openxmlformats.org/officeDocument/2006/relationships/slideLayout" Target="../slideLayouts/slideLayout2.xml"/><Relationship Id="rId10" Type="http://schemas.openxmlformats.org/officeDocument/2006/relationships/image" Target="../media/image112.png"/><Relationship Id="rId1"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9" Type="http://schemas.openxmlformats.org/officeDocument/2006/relationships/image" Target="../media/image111.png"/><Relationship Id="rId8" Type="http://schemas.openxmlformats.org/officeDocument/2006/relationships/image" Target="../media/image110.png"/><Relationship Id="rId7" Type="http://schemas.openxmlformats.org/officeDocument/2006/relationships/image" Target="../media/image109.png"/><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1" Type="http://schemas.openxmlformats.org/officeDocument/2006/relationships/slideLayout" Target="../slideLayouts/slideLayout2.xml"/><Relationship Id="rId10" Type="http://schemas.openxmlformats.org/officeDocument/2006/relationships/image" Target="../media/image112.png"/><Relationship Id="rId1" Type="http://schemas.openxmlformats.org/officeDocument/2006/relationships/image" Target="../media/image113.png"/></Relationships>
</file>

<file path=ppt/slides/_rels/slide81.xml.rels><?xml version="1.0" encoding="UTF-8" standalone="yes"?>
<Relationships xmlns="http://schemas.openxmlformats.org/package/2006/relationships"><Relationship Id="rId9" Type="http://schemas.openxmlformats.org/officeDocument/2006/relationships/image" Target="../media/image111.png"/><Relationship Id="rId8" Type="http://schemas.openxmlformats.org/officeDocument/2006/relationships/image" Target="../media/image110.png"/><Relationship Id="rId7" Type="http://schemas.openxmlformats.org/officeDocument/2006/relationships/image" Target="../media/image109.png"/><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1" Type="http://schemas.openxmlformats.org/officeDocument/2006/relationships/slideLayout" Target="../slideLayouts/slideLayout2.xml"/><Relationship Id="rId10" Type="http://schemas.openxmlformats.org/officeDocument/2006/relationships/image" Target="../media/image112.png"/><Relationship Id="rId1" Type="http://schemas.openxmlformats.org/officeDocument/2006/relationships/image" Target="../media/image114.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7.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2.xml"/><Relationship Id="rId4" Type="http://schemas.openxmlformats.org/officeDocument/2006/relationships/image" Target="../media/image120.tiff"/><Relationship Id="rId3" Type="http://schemas.openxmlformats.org/officeDocument/2006/relationships/image" Target="../media/image119.tiff"/><Relationship Id="rId2" Type="http://schemas.openxmlformats.org/officeDocument/2006/relationships/hyperlink" Target="https://en.wikipedia.org/wiki/Vertex_cover" TargetMode="External"/><Relationship Id="rId1" Type="http://schemas.openxmlformats.org/officeDocument/2006/relationships/image" Target="../media/image118.png"/></Relationships>
</file>

<file path=ppt/slides/_rels/slide85.xml.rels><?xml version="1.0" encoding="UTF-8" standalone="yes"?>
<Relationships xmlns="http://schemas.openxmlformats.org/package/2006/relationships"><Relationship Id="rId9" Type="http://schemas.openxmlformats.org/officeDocument/2006/relationships/image" Target="../media/image129.png"/><Relationship Id="rId8" Type="http://schemas.openxmlformats.org/officeDocument/2006/relationships/image" Target="../media/image128.png"/><Relationship Id="rId7" Type="http://schemas.openxmlformats.org/officeDocument/2006/relationships/image" Target="../media/image127.png"/><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0" Type="http://schemas.openxmlformats.org/officeDocument/2006/relationships/slideLayout" Target="../slideLayouts/slideLayout2.xml"/><Relationship Id="rId1" Type="http://schemas.openxmlformats.org/officeDocument/2006/relationships/image" Target="../media/image12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1.png"/></Relationships>
</file>

<file path=ppt/slides/_rels/slide88.xml.rels><?xml version="1.0" encoding="UTF-8" standalone="yes"?>
<Relationships xmlns="http://schemas.openxmlformats.org/package/2006/relationships"><Relationship Id="rId9" Type="http://schemas.openxmlformats.org/officeDocument/2006/relationships/image" Target="../media/image133.png"/><Relationship Id="rId8" Type="http://schemas.openxmlformats.org/officeDocument/2006/relationships/image" Target="../media/image129.png"/><Relationship Id="rId7" Type="http://schemas.openxmlformats.org/officeDocument/2006/relationships/image" Target="../media/image128.png"/><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4.png"/><Relationship Id="rId3" Type="http://schemas.openxmlformats.org/officeDocument/2006/relationships/image" Target="../media/image122.png"/><Relationship Id="rId2" Type="http://schemas.openxmlformats.org/officeDocument/2006/relationships/image" Target="../media/image125.png"/><Relationship Id="rId16" Type="http://schemas.openxmlformats.org/officeDocument/2006/relationships/slideLayout" Target="../slideLayouts/slideLayout2.xml"/><Relationship Id="rId15" Type="http://schemas.openxmlformats.org/officeDocument/2006/relationships/image" Target="../media/image132.png"/><Relationship Id="rId14" Type="http://schemas.openxmlformats.org/officeDocument/2006/relationships/image" Target="../media/image138.png"/><Relationship Id="rId13" Type="http://schemas.openxmlformats.org/officeDocument/2006/relationships/image" Target="../media/image137.png"/><Relationship Id="rId12" Type="http://schemas.openxmlformats.org/officeDocument/2006/relationships/image" Target="../media/image136.png"/><Relationship Id="rId11" Type="http://schemas.openxmlformats.org/officeDocument/2006/relationships/image" Target="../media/image135.png"/><Relationship Id="rId10" Type="http://schemas.openxmlformats.org/officeDocument/2006/relationships/image" Target="../media/image134.png"/><Relationship Id="rId1" Type="http://schemas.openxmlformats.org/officeDocument/2006/relationships/image" Target="../media/image123.png"/></Relationships>
</file>

<file path=ppt/slides/_rels/slide89.xml.rels><?xml version="1.0" encoding="UTF-8" standalone="yes"?>
<Relationships xmlns="http://schemas.openxmlformats.org/package/2006/relationships"><Relationship Id="rId9" Type="http://schemas.openxmlformats.org/officeDocument/2006/relationships/image" Target="../media/image122.png"/><Relationship Id="rId8" Type="http://schemas.openxmlformats.org/officeDocument/2006/relationships/image" Target="../media/image136.png"/><Relationship Id="rId7" Type="http://schemas.openxmlformats.org/officeDocument/2006/relationships/image" Target="../media/image135.png"/><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28.png"/><Relationship Id="rId3" Type="http://schemas.openxmlformats.org/officeDocument/2006/relationships/image" Target="../media/image125.png"/><Relationship Id="rId20" Type="http://schemas.openxmlformats.org/officeDocument/2006/relationships/notesSlide" Target="../notesSlides/notesSlide62.xml"/><Relationship Id="rId2" Type="http://schemas.openxmlformats.org/officeDocument/2006/relationships/image" Target="../media/image123.png"/><Relationship Id="rId19" Type="http://schemas.openxmlformats.org/officeDocument/2006/relationships/slideLayout" Target="../slideLayouts/slideLayout2.xml"/><Relationship Id="rId18" Type="http://schemas.openxmlformats.org/officeDocument/2006/relationships/image" Target="../media/image132.png"/><Relationship Id="rId17" Type="http://schemas.openxmlformats.org/officeDocument/2006/relationships/image" Target="../media/image141.png"/><Relationship Id="rId16" Type="http://schemas.openxmlformats.org/officeDocument/2006/relationships/image" Target="../media/image140.png"/><Relationship Id="rId15" Type="http://schemas.openxmlformats.org/officeDocument/2006/relationships/image" Target="../media/image138.png"/><Relationship Id="rId14" Type="http://schemas.openxmlformats.org/officeDocument/2006/relationships/image" Target="../media/image137.png"/><Relationship Id="rId13" Type="http://schemas.openxmlformats.org/officeDocument/2006/relationships/image" Target="../media/image129.png"/><Relationship Id="rId12" Type="http://schemas.openxmlformats.org/officeDocument/2006/relationships/image" Target="../media/image127.png"/><Relationship Id="rId11" Type="http://schemas.openxmlformats.org/officeDocument/2006/relationships/image" Target="../media/image126.png"/><Relationship Id="rId10" Type="http://schemas.openxmlformats.org/officeDocument/2006/relationships/image" Target="../media/image124.png"/><Relationship Id="rId1" Type="http://schemas.openxmlformats.org/officeDocument/2006/relationships/image" Target="../media/image13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9" Type="http://schemas.openxmlformats.org/officeDocument/2006/relationships/image" Target="../media/image122.png"/><Relationship Id="rId8" Type="http://schemas.openxmlformats.org/officeDocument/2006/relationships/image" Target="../media/image136.png"/><Relationship Id="rId7" Type="http://schemas.openxmlformats.org/officeDocument/2006/relationships/image" Target="../media/image135.png"/><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28.png"/><Relationship Id="rId3" Type="http://schemas.openxmlformats.org/officeDocument/2006/relationships/image" Target="../media/image125.png"/><Relationship Id="rId20" Type="http://schemas.openxmlformats.org/officeDocument/2006/relationships/notesSlide" Target="../notesSlides/notesSlide63.xml"/><Relationship Id="rId2" Type="http://schemas.openxmlformats.org/officeDocument/2006/relationships/image" Target="../media/image123.png"/><Relationship Id="rId19" Type="http://schemas.openxmlformats.org/officeDocument/2006/relationships/slideLayout" Target="../slideLayouts/slideLayout2.xml"/><Relationship Id="rId18" Type="http://schemas.openxmlformats.org/officeDocument/2006/relationships/image" Target="../media/image132.png"/><Relationship Id="rId17" Type="http://schemas.openxmlformats.org/officeDocument/2006/relationships/image" Target="../media/image141.png"/><Relationship Id="rId16" Type="http://schemas.openxmlformats.org/officeDocument/2006/relationships/image" Target="../media/image140.png"/><Relationship Id="rId15" Type="http://schemas.openxmlformats.org/officeDocument/2006/relationships/image" Target="../media/image138.png"/><Relationship Id="rId14" Type="http://schemas.openxmlformats.org/officeDocument/2006/relationships/image" Target="../media/image137.png"/><Relationship Id="rId13" Type="http://schemas.openxmlformats.org/officeDocument/2006/relationships/image" Target="../media/image129.png"/><Relationship Id="rId12" Type="http://schemas.openxmlformats.org/officeDocument/2006/relationships/image" Target="../media/image127.png"/><Relationship Id="rId11" Type="http://schemas.openxmlformats.org/officeDocument/2006/relationships/image" Target="../media/image126.png"/><Relationship Id="rId10" Type="http://schemas.openxmlformats.org/officeDocument/2006/relationships/image" Target="../media/image124.png"/><Relationship Id="rId1" Type="http://schemas.openxmlformats.org/officeDocument/2006/relationships/image" Target="../media/image142.png"/></Relationships>
</file>

<file path=ppt/slides/_rels/slide91.xml.rels><?xml version="1.0" encoding="UTF-8" standalone="yes"?>
<Relationships xmlns="http://schemas.openxmlformats.org/package/2006/relationships"><Relationship Id="rId9" Type="http://schemas.openxmlformats.org/officeDocument/2006/relationships/image" Target="../media/image136.png"/><Relationship Id="rId8" Type="http://schemas.openxmlformats.org/officeDocument/2006/relationships/image" Target="../media/image135.png"/><Relationship Id="rId7" Type="http://schemas.openxmlformats.org/officeDocument/2006/relationships/image" Target="../media/image134.png"/><Relationship Id="rId6" Type="http://schemas.openxmlformats.org/officeDocument/2006/relationships/image" Target="../media/image133.png"/><Relationship Id="rId5" Type="http://schemas.openxmlformats.org/officeDocument/2006/relationships/image" Target="../media/image128.png"/><Relationship Id="rId4" Type="http://schemas.openxmlformats.org/officeDocument/2006/relationships/image" Target="../media/image125.png"/><Relationship Id="rId3" Type="http://schemas.openxmlformats.org/officeDocument/2006/relationships/image" Target="../media/image123.png"/><Relationship Id="rId21" Type="http://schemas.openxmlformats.org/officeDocument/2006/relationships/notesSlide" Target="../notesSlides/notesSlide64.xml"/><Relationship Id="rId20" Type="http://schemas.openxmlformats.org/officeDocument/2006/relationships/slideLayout" Target="../slideLayouts/slideLayout2.xml"/><Relationship Id="rId2" Type="http://schemas.openxmlformats.org/officeDocument/2006/relationships/image" Target="../media/image144.png"/><Relationship Id="rId19" Type="http://schemas.openxmlformats.org/officeDocument/2006/relationships/image" Target="../media/image132.png"/><Relationship Id="rId18" Type="http://schemas.openxmlformats.org/officeDocument/2006/relationships/image" Target="../media/image146.png"/><Relationship Id="rId17" Type="http://schemas.openxmlformats.org/officeDocument/2006/relationships/image" Target="../media/image145.png"/><Relationship Id="rId16" Type="http://schemas.openxmlformats.org/officeDocument/2006/relationships/image" Target="../media/image138.png"/><Relationship Id="rId15" Type="http://schemas.openxmlformats.org/officeDocument/2006/relationships/image" Target="../media/image137.png"/><Relationship Id="rId14" Type="http://schemas.openxmlformats.org/officeDocument/2006/relationships/image" Target="../media/image129.png"/><Relationship Id="rId13" Type="http://schemas.openxmlformats.org/officeDocument/2006/relationships/image" Target="../media/image127.png"/><Relationship Id="rId12" Type="http://schemas.openxmlformats.org/officeDocument/2006/relationships/image" Target="../media/image126.png"/><Relationship Id="rId11" Type="http://schemas.openxmlformats.org/officeDocument/2006/relationships/image" Target="../media/image124.png"/><Relationship Id="rId10" Type="http://schemas.openxmlformats.org/officeDocument/2006/relationships/image" Target="../media/image122.png"/><Relationship Id="rId1" Type="http://schemas.openxmlformats.org/officeDocument/2006/relationships/image" Target="../media/image143.png"/></Relationships>
</file>

<file path=ppt/slides/_rels/slide92.xml.rels><?xml version="1.0" encoding="UTF-8" standalone="yes"?>
<Relationships xmlns="http://schemas.openxmlformats.org/package/2006/relationships"><Relationship Id="rId9" Type="http://schemas.openxmlformats.org/officeDocument/2006/relationships/image" Target="../media/image136.png"/><Relationship Id="rId8" Type="http://schemas.openxmlformats.org/officeDocument/2006/relationships/image" Target="../media/image135.png"/><Relationship Id="rId7" Type="http://schemas.openxmlformats.org/officeDocument/2006/relationships/image" Target="../media/image134.png"/><Relationship Id="rId6" Type="http://schemas.openxmlformats.org/officeDocument/2006/relationships/image" Target="../media/image133.png"/><Relationship Id="rId5" Type="http://schemas.openxmlformats.org/officeDocument/2006/relationships/image" Target="../media/image128.png"/><Relationship Id="rId4" Type="http://schemas.openxmlformats.org/officeDocument/2006/relationships/image" Target="../media/image125.png"/><Relationship Id="rId3" Type="http://schemas.openxmlformats.org/officeDocument/2006/relationships/image" Target="../media/image123.png"/><Relationship Id="rId20" Type="http://schemas.openxmlformats.org/officeDocument/2006/relationships/slideLayout" Target="../slideLayouts/slideLayout2.xml"/><Relationship Id="rId2" Type="http://schemas.openxmlformats.org/officeDocument/2006/relationships/image" Target="../media/image144.png"/><Relationship Id="rId19" Type="http://schemas.openxmlformats.org/officeDocument/2006/relationships/image" Target="../media/image132.png"/><Relationship Id="rId18" Type="http://schemas.openxmlformats.org/officeDocument/2006/relationships/image" Target="../media/image146.png"/><Relationship Id="rId17" Type="http://schemas.openxmlformats.org/officeDocument/2006/relationships/image" Target="../media/image145.png"/><Relationship Id="rId16" Type="http://schemas.openxmlformats.org/officeDocument/2006/relationships/image" Target="../media/image138.png"/><Relationship Id="rId15" Type="http://schemas.openxmlformats.org/officeDocument/2006/relationships/image" Target="../media/image137.png"/><Relationship Id="rId14" Type="http://schemas.openxmlformats.org/officeDocument/2006/relationships/image" Target="../media/image129.png"/><Relationship Id="rId13" Type="http://schemas.openxmlformats.org/officeDocument/2006/relationships/image" Target="../media/image127.png"/><Relationship Id="rId12" Type="http://schemas.openxmlformats.org/officeDocument/2006/relationships/image" Target="../media/image126.png"/><Relationship Id="rId11" Type="http://schemas.openxmlformats.org/officeDocument/2006/relationships/image" Target="../media/image124.png"/><Relationship Id="rId10" Type="http://schemas.openxmlformats.org/officeDocument/2006/relationships/image" Target="../media/image122.png"/><Relationship Id="rId1" Type="http://schemas.openxmlformats.org/officeDocument/2006/relationships/image" Target="../media/image1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normAutofit/>
          </a:bodyPr>
          <a:lstStyle/>
          <a:p>
            <a:r>
              <a:rPr lang="zh-CN" altLang="en-US" dirty="0"/>
              <a:t>卢杨</a:t>
            </a:r>
            <a:endParaRPr lang="en-US" altLang="zh-CN" dirty="0"/>
          </a:p>
          <a:p>
            <a:r>
              <a:rPr lang="zh-CN" altLang="en-US" dirty="0"/>
              <a:t>厦门大学信息学院计算机科学系</a:t>
            </a:r>
            <a:endParaRPr lang="en-US" dirty="0"/>
          </a:p>
          <a:p>
            <a:r>
              <a:rPr lang="en-US" altLang="zh-CN" dirty="0" err="1"/>
              <a:t>luyang</a:t>
            </a:r>
            <a:r>
              <a:rPr lang="en-US" dirty="0" err="1"/>
              <a:t>@xmu.edu.cn</a:t>
            </a:r>
            <a:endParaRPr lang="en-US" dirty="0"/>
          </a:p>
        </p:txBody>
      </p:sp>
      <p:graphicFrame>
        <p:nvGraphicFramePr>
          <p:cNvPr id="9" name="对象 8"/>
          <p:cNvGraphicFramePr>
            <a:graphicFrameLocks noChangeAspect="1"/>
          </p:cNvGraphicFramePr>
          <p:nvPr/>
        </p:nvGraphicFramePr>
        <p:xfrm>
          <a:off x="182775" y="21906"/>
          <a:ext cx="8960680" cy="1124259"/>
        </p:xfrm>
        <a:graphic>
          <a:graphicData uri="http://schemas.openxmlformats.org/presentationml/2006/ole">
            <mc:AlternateContent xmlns:mc="http://schemas.openxmlformats.org/markup-compatibility/2006">
              <mc:Choice xmlns:v="urn:schemas-microsoft-com:vml" Requires="v">
                <p:oleObj spid="_x0000_s2" name="" r:id="rId1" imgW="7600950" imgH="952500" progId="">
                  <p:embed/>
                </p:oleObj>
              </mc:Choice>
              <mc:Fallback>
                <p:oleObj name="" r:id="rId1" imgW="7600950" imgH="952500" progId="">
                  <p:embed/>
                  <p:pic>
                    <p:nvPicPr>
                      <p:cNvPr id="0" name="对象 17"/>
                      <p:cNvPicPr/>
                      <p:nvPr/>
                    </p:nvPicPr>
                    <p:blipFill>
                      <a:blip r:embed="rId2"/>
                      <a:stretch>
                        <a:fillRect/>
                      </a:stretch>
                    </p:blipFill>
                    <p:spPr>
                      <a:xfrm>
                        <a:off x="182775" y="21906"/>
                        <a:ext cx="8960680" cy="1124259"/>
                      </a:xfrm>
                      <a:prstGeom prst="rect">
                        <a:avLst/>
                      </a:prstGeom>
                    </p:spPr>
                  </p:pic>
                </p:oleObj>
              </mc:Fallback>
            </mc:AlternateContent>
          </a:graphicData>
        </a:graphic>
      </p:graphicFrame>
      <p:pic>
        <p:nvPicPr>
          <p:cNvPr id="10" name="图片 9" descr="图示&#10;&#10;描述已自动生成"/>
          <p:cNvPicPr>
            <a:picLocks noChangeAspect="1"/>
          </p:cNvPicPr>
          <p:nvPr/>
        </p:nvPicPr>
        <p:blipFill>
          <a:blip r:embed="rId3">
            <a:alphaModFix amt="35000"/>
          </a:blip>
          <a:stretch>
            <a:fillRect/>
          </a:stretch>
        </p:blipFill>
        <p:spPr>
          <a:xfrm rot="10800000">
            <a:off x="1343152" y="-937215"/>
            <a:ext cx="6253527" cy="6858000"/>
          </a:xfrm>
          <a:prstGeom prst="rect">
            <a:avLst/>
          </a:prstGeom>
        </p:spPr>
      </p:pic>
      <p:pic>
        <p:nvPicPr>
          <p:cNvPr id="11" name="图片 10" descr="徽标&#10;&#10;低可信度描述已自动生成"/>
          <p:cNvPicPr>
            <a:picLocks noChangeAspect="1"/>
          </p:cNvPicPr>
          <p:nvPr/>
        </p:nvPicPr>
        <p:blipFill rotWithShape="1">
          <a:blip r:embed="rId4"/>
          <a:srcRect b="24177"/>
          <a:stretch>
            <a:fillRect/>
          </a:stretch>
        </p:blipFill>
        <p:spPr>
          <a:xfrm rot="10800000">
            <a:off x="5318" y="490847"/>
            <a:ext cx="9143456" cy="6355079"/>
          </a:xfrm>
          <a:prstGeom prst="rect">
            <a:avLst/>
          </a:prstGeom>
        </p:spPr>
      </p:pic>
      <p:sp>
        <p:nvSpPr>
          <p:cNvPr id="12" name="Subtitle 2"/>
          <p:cNvSpPr txBox="1"/>
          <p:nvPr/>
        </p:nvSpPr>
        <p:spPr>
          <a:xfrm>
            <a:off x="-34010" y="3137348"/>
            <a:ext cx="9178010" cy="590321"/>
          </a:xfrm>
          <a:prstGeom prst="rect">
            <a:avLst/>
          </a:prstGeom>
        </p:spPr>
        <p:txBody>
          <a:bodyPr>
            <a:normAutofit/>
          </a:bodyPr>
          <a:lstStyle>
            <a:lvl1pPr marL="229235"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1pPr>
            <a:lvl2pPr marL="472440"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500" kern="1200">
                <a:solidFill>
                  <a:schemeClr val="tx2"/>
                </a:solidFill>
                <a:latin typeface="Calibri" panose="020F0502020204030204" pitchFamily="34" charset="0"/>
                <a:ea typeface="+mn-ea"/>
                <a:cs typeface="Calibri" panose="020F0502020204030204" pitchFamily="34" charset="0"/>
              </a:defRPr>
            </a:lvl2pPr>
            <a:lvl3pPr marL="675005" indent="-20256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Calibri" panose="020F0502020204030204" pitchFamily="34" charset="0"/>
                <a:ea typeface="+mn-ea"/>
                <a:cs typeface="Calibri" panose="020F0502020204030204" pitchFamily="34" charset="0"/>
              </a:defRPr>
            </a:lvl3pPr>
            <a:lvl4pPr marL="931545" indent="-17526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4pPr>
            <a:lvl5pPr marL="1201420" indent="-17526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5pPr>
            <a:lvl6pPr marL="142494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73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15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algn="ctr">
              <a:buNone/>
            </a:pPr>
            <a:r>
              <a:rPr lang="en-US" altLang="zh-CN" sz="2800" dirty="0">
                <a:solidFill>
                  <a:srgbClr val="0E85F2"/>
                </a:solidFill>
              </a:rPr>
              <a:t>Lecture</a:t>
            </a:r>
            <a:r>
              <a:rPr lang="zh-CN" altLang="en-US" sz="2800" dirty="0">
                <a:solidFill>
                  <a:srgbClr val="0E85F2"/>
                </a:solidFill>
              </a:rPr>
              <a:t> </a:t>
            </a:r>
            <a:r>
              <a:rPr lang="en-US" altLang="zh-CN" sz="2800" dirty="0">
                <a:solidFill>
                  <a:srgbClr val="0E85F2"/>
                </a:solidFill>
              </a:rPr>
              <a:t>10:</a:t>
            </a:r>
            <a:r>
              <a:rPr lang="zh-CN" altLang="en-US" sz="2800" dirty="0">
                <a:solidFill>
                  <a:srgbClr val="0E85F2"/>
                </a:solidFill>
              </a:rPr>
              <a:t> </a:t>
            </a:r>
            <a:r>
              <a:rPr lang="en-US" altLang="zh-CN" sz="2800" dirty="0">
                <a:solidFill>
                  <a:srgbClr val="0E85F2"/>
                </a:solidFill>
              </a:rPr>
              <a:t>NP Complete Theory</a:t>
            </a:r>
            <a:endParaRPr lang="en-US" sz="2800" dirty="0">
              <a:solidFill>
                <a:srgbClr val="0E85F2"/>
              </a:solidFill>
            </a:endParaRPr>
          </a:p>
        </p:txBody>
      </p:sp>
      <p:sp>
        <p:nvSpPr>
          <p:cNvPr id="13" name="Title 1"/>
          <p:cNvSpPr txBox="1"/>
          <p:nvPr/>
        </p:nvSpPr>
        <p:spPr>
          <a:xfrm>
            <a:off x="-34010" y="1987094"/>
            <a:ext cx="9178009" cy="2206721"/>
          </a:xfrm>
          <a:prstGeom prst="rect">
            <a:avLst/>
          </a:prstGeom>
        </p:spPr>
        <p:txBody>
          <a:bodyPr>
            <a:normAutofit/>
          </a:bodyPr>
          <a:lstStyle>
            <a:lvl1pPr algn="l" defTabSz="342900" rtl="0" eaLnBrk="1" latinLnBrk="0" hangingPunct="1">
              <a:spcBef>
                <a:spcPct val="0"/>
              </a:spcBef>
              <a:buNone/>
              <a:defRPr sz="2100" b="0" kern="1200" cap="all">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6000" b="1" dirty="0">
                <a:solidFill>
                  <a:srgbClr val="0E85F2"/>
                </a:solidFill>
                <a:latin typeface="微软雅黑" panose="020B0503020204020204" pitchFamily="34" charset="-122"/>
                <a:ea typeface="微软雅黑" panose="020B0503020204020204" pitchFamily="34" charset="-122"/>
              </a:rPr>
              <a:t>算法设计与分析</a:t>
            </a:r>
            <a:endParaRPr lang="en-US" sz="6000" b="1" dirty="0">
              <a:solidFill>
                <a:srgbClr val="0E85F2"/>
              </a:solidFill>
              <a:latin typeface="微软雅黑" panose="020B0503020204020204" pitchFamily="34" charset="-122"/>
              <a:ea typeface="微软雅黑" panose="020B0503020204020204" pitchFamily="34" charset="-122"/>
            </a:endParaRPr>
          </a:p>
        </p:txBody>
      </p:sp>
      <p:sp>
        <p:nvSpPr>
          <p:cNvPr id="14" name="Text Placeholder 3"/>
          <p:cNvSpPr txBox="1"/>
          <p:nvPr/>
        </p:nvSpPr>
        <p:spPr>
          <a:xfrm>
            <a:off x="347820" y="4883722"/>
            <a:ext cx="8245159" cy="2074126"/>
          </a:xfrm>
          <a:prstGeom prst="rect">
            <a:avLst/>
          </a:prstGeom>
        </p:spPr>
        <p:txBody>
          <a:bodyPr>
            <a:normAutofit/>
          </a:bodyPr>
          <a:lstStyle>
            <a:lvl1pPr marL="229235"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1pPr>
            <a:lvl2pPr marL="472440"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500" kern="1200">
                <a:solidFill>
                  <a:schemeClr val="tx2"/>
                </a:solidFill>
                <a:latin typeface="Calibri" panose="020F0502020204030204" pitchFamily="34" charset="0"/>
                <a:ea typeface="+mn-ea"/>
                <a:cs typeface="Calibri" panose="020F0502020204030204" pitchFamily="34" charset="0"/>
              </a:defRPr>
            </a:lvl2pPr>
            <a:lvl3pPr marL="675005" indent="-20256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Calibri" panose="020F0502020204030204" pitchFamily="34" charset="0"/>
                <a:ea typeface="+mn-ea"/>
                <a:cs typeface="Calibri" panose="020F0502020204030204" pitchFamily="34" charset="0"/>
              </a:defRPr>
            </a:lvl3pPr>
            <a:lvl4pPr marL="931545" indent="-17526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4pPr>
            <a:lvl5pPr marL="1201420" indent="-17526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5pPr>
            <a:lvl6pPr marL="142494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73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15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algn="ctr">
              <a:buNone/>
            </a:pPr>
            <a:r>
              <a:rPr lang="zh-CN" altLang="en-US" dirty="0">
                <a:solidFill>
                  <a:schemeClr val="tx1"/>
                </a:solidFill>
              </a:rPr>
              <a:t>厦门大学信息学院计算机系</a:t>
            </a:r>
            <a:endParaRPr lang="en-US" altLang="zh-CN" dirty="0">
              <a:solidFill>
                <a:schemeClr val="tx1"/>
              </a:solidFill>
            </a:endParaRPr>
          </a:p>
          <a:p>
            <a:pPr marL="0" indent="0" algn="ctr">
              <a:buNone/>
            </a:pPr>
            <a:r>
              <a:rPr lang="en-US" dirty="0">
                <a:solidFill>
                  <a:schemeClr val="tx1"/>
                </a:solidFill>
              </a:rPr>
              <a:t>caoliujuan@xmu.edu.cn</a:t>
            </a:r>
            <a:endParaRPr lang="en-US" dirty="0">
              <a:solidFill>
                <a:schemeClr val="tx1"/>
              </a:solidFill>
            </a:endParaRPr>
          </a:p>
        </p:txBody>
      </p:sp>
      <p:sp>
        <p:nvSpPr>
          <p:cNvPr id="15" name="副标题 2"/>
          <p:cNvSpPr txBox="1"/>
          <p:nvPr/>
        </p:nvSpPr>
        <p:spPr>
          <a:xfrm>
            <a:off x="3716482" y="3805803"/>
            <a:ext cx="2149096" cy="590321"/>
          </a:xfrm>
          <a:prstGeom prst="rect">
            <a:avLst/>
          </a:prstGeom>
        </p:spPr>
        <p:txBody>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6895" indent="-213995"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曹</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刘娟 </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3370" y="1257300"/>
                <a:ext cx="8973185" cy="4854575"/>
              </a:xfrm>
            </p:spPr>
            <p:txBody>
              <a:bodyPr/>
              <a:lstStyle/>
              <a:p>
                <a:pPr marL="0" indent="0">
                  <a:buNone/>
                </a:pPr>
                <a:r>
                  <a:rPr lang="en-US" dirty="0"/>
                  <a:t>Algorithms with the following </a:t>
                </a:r>
                <a:r>
                  <a:rPr lang="en-US" dirty="0">
                    <a:solidFill>
                      <a:srgbClr val="FF0000"/>
                    </a:solidFill>
                  </a:rPr>
                  <a:t>worst-case time complexities</a:t>
                </a:r>
                <a:r>
                  <a:rPr lang="en-US" dirty="0"/>
                  <a:t> are all polynomial-time. </a:t>
                </a:r>
                <a:r>
                  <a:rPr lang="zh-CN" altLang="en-US" dirty="0"/>
                  <a:t>多项式时间</a:t>
                </a: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4</m:t>
                      </m:r>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5</m:t>
                      </m:r>
                      <m:r>
                        <a:rPr lang="en-US" i="1">
                          <a:latin typeface="Cambria Math" panose="02040503050406030204" pitchFamily="18" charset="0"/>
                        </a:rPr>
                        <m:t>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10</m:t>
                          </m:r>
                        </m:sup>
                      </m:sSup>
                      <m:r>
                        <a:rPr lang="en-US" i="1">
                          <a:latin typeface="Cambria Math" panose="02040503050406030204" pitchFamily="18" charset="0"/>
                        </a:rPr>
                        <m:t>     </m:t>
                      </m:r>
                      <m:r>
                        <a:rPr lang="en-US" i="1">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lg</m:t>
                          </m:r>
                        </m:fName>
                        <m:e>
                          <m:r>
                            <a:rPr lang="en-US" i="1">
                              <a:latin typeface="Cambria Math" panose="02040503050406030204" pitchFamily="18" charset="0"/>
                            </a:rPr>
                            <m:t>𝑛</m:t>
                          </m:r>
                        </m:e>
                      </m:func>
                      <m:r>
                        <a:rPr lang="en-US" i="1">
                          <a:latin typeface="Cambria Math" panose="02040503050406030204" pitchFamily="18" charset="0"/>
                        </a:rPr>
                        <m:t> </m:t>
                      </m:r>
                    </m:oMath>
                  </m:oMathPara>
                </a14:m>
                <a:endParaRPr lang="en-US" dirty="0"/>
              </a:p>
              <a:p>
                <a:pPr marL="0" indent="0">
                  <a:buNone/>
                </a:pPr>
                <a:r>
                  <a:rPr lang="en-US" dirty="0"/>
                  <a:t>Algorithms with the following worst-case time complexities are not polynomial-time. </a:t>
                </a:r>
                <a:r>
                  <a:rPr lang="zh-CN" altLang="en-US" dirty="0"/>
                  <a:t>非多项式时间</a:t>
                </a: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01</m:t>
                          </m:r>
                          <m:r>
                            <a:rPr lang="en-US" i="1">
                              <a:latin typeface="Cambria Math" panose="02040503050406030204" pitchFamily="18" charset="0"/>
                            </a:rPr>
                            <m:t>𝑛</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2</m:t>
                          </m:r>
                        </m:e>
                        <m:sup>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sup>
                      </m:sSup>
                      <m:r>
                        <a:rPr lang="en-US" i="1">
                          <a:latin typeface="Cambria Math" panose="02040503050406030204" pitchFamily="18" charset="0"/>
                        </a:rPr>
                        <m:t>     </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293370" y="1257300"/>
                <a:ext cx="8973185" cy="4854575"/>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US" dirty="0"/>
          </a:p>
        </p:txBody>
      </p:sp>
      <p:sp>
        <p:nvSpPr>
          <p:cNvPr id="3" name="Content Placeholder 2"/>
          <p:cNvSpPr>
            <a:spLocks noGrp="1"/>
          </p:cNvSpPr>
          <p:nvPr>
            <p:ph idx="1"/>
          </p:nvPr>
        </p:nvSpPr>
        <p:spPr>
          <a:xfrm>
            <a:off x="435894" y="1169576"/>
            <a:ext cx="8272211" cy="4308780"/>
          </a:xfrm>
        </p:spPr>
        <p:txBody>
          <a:bodyPr/>
          <a:lstStyle/>
          <a:p>
            <a:pPr marL="0" indent="0">
              <a:buNone/>
            </a:pPr>
            <a:r>
              <a:rPr lang="en-US" altLang="zh-CN" dirty="0"/>
              <a:t>After</a:t>
            </a:r>
            <a:r>
              <a:rPr lang="zh-CN" altLang="en-US" dirty="0"/>
              <a:t> </a:t>
            </a:r>
            <a:r>
              <a:rPr lang="en-US" altLang="zh-CN" dirty="0"/>
              <a:t>this</a:t>
            </a:r>
            <a:r>
              <a:rPr lang="zh-CN" altLang="en-US" dirty="0"/>
              <a:t> </a:t>
            </a:r>
            <a:r>
              <a:rPr lang="en-US" altLang="zh-CN" dirty="0"/>
              <a:t>lecture,</a:t>
            </a:r>
            <a:r>
              <a:rPr lang="zh-CN" altLang="en-US" dirty="0"/>
              <a:t> </a:t>
            </a:r>
            <a:r>
              <a:rPr lang="en-US" altLang="zh-CN" dirty="0"/>
              <a:t>you</a:t>
            </a:r>
            <a:r>
              <a:rPr lang="zh-CN" altLang="en-US" dirty="0"/>
              <a:t> </a:t>
            </a:r>
            <a:r>
              <a:rPr lang="en-US" altLang="zh-CN" dirty="0"/>
              <a:t>should</a:t>
            </a:r>
            <a:r>
              <a:rPr lang="zh-CN" altLang="en-US" dirty="0"/>
              <a:t> </a:t>
            </a:r>
            <a:r>
              <a:rPr lang="en-US" altLang="zh-CN" dirty="0"/>
              <a:t>know:</a:t>
            </a:r>
            <a:endParaRPr lang="en-US" altLang="zh-CN" dirty="0"/>
          </a:p>
          <a:p>
            <a:r>
              <a:rPr lang="en-US" dirty="0"/>
              <a:t>What is a polynomial-time algorithm.</a:t>
            </a:r>
            <a:endParaRPr lang="en-US" dirty="0"/>
          </a:p>
          <a:p>
            <a:r>
              <a:rPr lang="en-US" altLang="zh-CN" dirty="0"/>
              <a:t>What</a:t>
            </a:r>
            <a:r>
              <a:rPr lang="zh-CN" altLang="en-US" dirty="0"/>
              <a:t> </a:t>
            </a:r>
            <a:r>
              <a:rPr lang="en-US" altLang="zh-CN" dirty="0"/>
              <a:t>is</a:t>
            </a:r>
            <a:r>
              <a:rPr lang="zh-CN" altLang="en-US" dirty="0"/>
              <a:t> </a:t>
            </a:r>
            <a:r>
              <a:rPr lang="en-US" altLang="zh-CN" dirty="0"/>
              <a:t>a</a:t>
            </a:r>
            <a:r>
              <a:rPr lang="zh-CN" altLang="en-US" dirty="0"/>
              <a:t> </a:t>
            </a:r>
            <a:r>
              <a:rPr lang="en-US" altLang="zh-CN" dirty="0"/>
              <a:t>decision</a:t>
            </a:r>
            <a:r>
              <a:rPr lang="zh-CN" altLang="en-US" dirty="0"/>
              <a:t> </a:t>
            </a:r>
            <a:r>
              <a:rPr lang="en-US" altLang="zh-CN" dirty="0"/>
              <a:t>problem.</a:t>
            </a:r>
            <a:endParaRPr lang="en-US" dirty="0"/>
          </a:p>
          <a:p>
            <a:r>
              <a:rPr lang="en-US" dirty="0"/>
              <a:t>What are P and NP.</a:t>
            </a:r>
            <a:endParaRPr lang="en-US" dirty="0"/>
          </a:p>
          <a:p>
            <a:r>
              <a:rPr lang="en-US" dirty="0"/>
              <a:t>How a problem can be reduced to another problem.</a:t>
            </a:r>
            <a:endParaRPr lang="en-US" dirty="0"/>
          </a:p>
          <a:p>
            <a:r>
              <a:rPr lang="en-US" dirty="0"/>
              <a:t>What is an NP-complete problem.</a:t>
            </a:r>
            <a:endParaRPr lang="en-US" dirty="0"/>
          </a:p>
          <a:p>
            <a:r>
              <a:rPr lang="en-US" dirty="0"/>
              <a:t>What is an NP-hard problem.</a:t>
            </a:r>
            <a:endParaRPr lang="en-US" dirty="0"/>
          </a:p>
          <a:p>
            <a:r>
              <a:rPr lang="en-US" dirty="0"/>
              <a:t>How to prove NP-complete</a:t>
            </a:r>
            <a:r>
              <a:rPr lang="en-US" altLang="zh-CN" dirty="0"/>
              <a:t>ness</a:t>
            </a:r>
            <a:r>
              <a:rPr lang="en-US" dirty="0"/>
              <a:t> </a:t>
            </a:r>
            <a:r>
              <a:rPr lang="en-US" altLang="zh-CN" dirty="0"/>
              <a:t>of</a:t>
            </a:r>
            <a:r>
              <a:rPr lang="zh-CN" altLang="en-US" dirty="0"/>
              <a:t> </a:t>
            </a:r>
            <a:r>
              <a:rPr lang="en-US" dirty="0"/>
              <a:t>a problem.</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Homework</a:t>
            </a:r>
            <a:endParaRPr lang="en-US" dirty="0"/>
          </a:p>
        </p:txBody>
      </p:sp>
      <p:sp>
        <p:nvSpPr>
          <p:cNvPr id="3" name="Content Placeholder 2"/>
          <p:cNvSpPr>
            <a:spLocks noGrp="1"/>
          </p:cNvSpPr>
          <p:nvPr>
            <p:ph idx="1"/>
          </p:nvPr>
        </p:nvSpPr>
        <p:spPr/>
        <p:txBody>
          <a:bodyPr/>
          <a:lstStyle/>
          <a:p>
            <a:pPr marL="0" indent="0">
              <a:buNone/>
            </a:pPr>
            <a:r>
              <a:rPr lang="en-US" dirty="0"/>
              <a:t>Page 215-217</a:t>
            </a:r>
            <a:endParaRPr lang="en-US" dirty="0"/>
          </a:p>
          <a:p>
            <a:pPr marL="0" indent="0">
              <a:buNone/>
            </a:pPr>
            <a:r>
              <a:rPr lang="en-US" dirty="0"/>
              <a:t>11.2 </a:t>
            </a:r>
            <a:endParaRPr lang="en-US" dirty="0"/>
          </a:p>
          <a:p>
            <a:pPr marL="0" indent="0">
              <a:buNone/>
            </a:pPr>
            <a:r>
              <a:rPr lang="en-US" dirty="0"/>
              <a:t>11.3 </a:t>
            </a:r>
            <a:endParaRPr lang="en-US" dirty="0"/>
          </a:p>
          <a:p>
            <a:pPr marL="0" indent="0">
              <a:buNone/>
            </a:pPr>
            <a:r>
              <a:rPr lang="en-US" dirty="0"/>
              <a:t>11.4 </a:t>
            </a:r>
            <a:endParaRPr lang="en-US" dirty="0"/>
          </a:p>
          <a:p>
            <a:pPr marL="0" indent="0">
              <a:buNone/>
            </a:pPr>
            <a:r>
              <a:rPr lang="en-US" dirty="0"/>
              <a:t>11.7 </a:t>
            </a:r>
            <a:endParaRPr lang="en-US" dirty="0"/>
          </a:p>
          <a:p>
            <a:pPr marL="0" indent="0">
              <a:buNone/>
            </a:pPr>
            <a:r>
              <a:rPr lang="en-US" dirty="0"/>
              <a:t>11.16</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a:t>                                      </a:t>
            </a:r>
            <a:r>
              <a:rPr lang="zh-CN" altLang="en-US" sz="2800" dirty="0"/>
              <a:t>谢谢</a:t>
            </a:r>
            <a:endParaRPr lang="en-US" sz="2800" dirty="0">
              <a:effectLst/>
            </a:endParaRPr>
          </a:p>
        </p:txBody>
      </p:sp>
      <p:sp>
        <p:nvSpPr>
          <p:cNvPr id="3" name="Content Placeholder 2"/>
          <p:cNvSpPr>
            <a:spLocks noGrp="1"/>
          </p:cNvSpPr>
          <p:nvPr>
            <p:ph idx="1"/>
          </p:nvPr>
        </p:nvSpPr>
        <p:spPr>
          <a:xfrm>
            <a:off x="435896" y="2492622"/>
            <a:ext cx="8272211" cy="2620228"/>
          </a:xfrm>
        </p:spPr>
        <p:txBody>
          <a:bodyPr>
            <a:normAutofit/>
          </a:bodyPr>
          <a:lstStyle/>
          <a:p>
            <a:pPr marL="0" indent="0" algn="ctr">
              <a:buNone/>
            </a:pPr>
            <a:r>
              <a:rPr lang="zh-CN" altLang="en-US" sz="2800" dirty="0">
                <a:sym typeface="Wingdings" panose="05000000000000000000" pitchFamily="2" charset="2"/>
              </a:rPr>
              <a:t>有问题欢迎随时跟我讨论</a:t>
            </a:r>
            <a:endParaRPr lang="en-US" altLang="zh-CN" sz="28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t>
            </a:r>
            <a:r>
              <a:rPr lang="en-US" dirty="0"/>
              <a:t>olynomial-</a:t>
            </a:r>
            <a:r>
              <a:rPr lang="en-US" altLang="zh-CN" dirty="0"/>
              <a:t>T</a:t>
            </a:r>
            <a:r>
              <a:rPr lang="en-US" dirty="0"/>
              <a:t>ime </a:t>
            </a:r>
            <a:r>
              <a:rPr lang="en-US" altLang="zh-CN" dirty="0"/>
              <a:t>A</a:t>
            </a:r>
            <a:r>
              <a:rPr lang="en-US" dirty="0"/>
              <a:t>lgorithm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CN" dirty="0"/>
                  <a:t>In</a:t>
                </a:r>
                <a:r>
                  <a:rPr lang="zh-CN" altLang="en-US" dirty="0"/>
                  <a:t> </a:t>
                </a:r>
                <a:r>
                  <a:rPr lang="en-US" altLang="zh-CN" dirty="0"/>
                  <a:t>computer</a:t>
                </a:r>
                <a:r>
                  <a:rPr lang="zh-CN" altLang="en-US" dirty="0"/>
                  <a:t> </a:t>
                </a:r>
                <a:r>
                  <a:rPr lang="en-US" altLang="zh-CN" dirty="0"/>
                  <a:t>science,</a:t>
                </a:r>
                <a:r>
                  <a:rPr lang="zh-CN" altLang="en-US" dirty="0"/>
                  <a:t> </a:t>
                </a:r>
                <a:r>
                  <a:rPr lang="en-US" altLang="zh-CN" dirty="0"/>
                  <a:t>we</a:t>
                </a:r>
                <a:r>
                  <a:rPr lang="zh-CN" altLang="en-US" dirty="0"/>
                  <a:t> </a:t>
                </a:r>
                <a:r>
                  <a:rPr lang="en-US" altLang="zh-CN" dirty="0">
                    <a:solidFill>
                      <a:srgbClr val="FF0000"/>
                    </a:solidFill>
                  </a:rPr>
                  <a:t>divide</a:t>
                </a:r>
                <a:r>
                  <a:rPr lang="zh-CN" altLang="en-US" dirty="0">
                    <a:solidFill>
                      <a:srgbClr val="FF0000"/>
                    </a:solidFill>
                  </a:rPr>
                  <a:t> </a:t>
                </a:r>
                <a:r>
                  <a:rPr lang="en-US" altLang="zh-CN" dirty="0">
                    <a:solidFill>
                      <a:srgbClr val="FF0000"/>
                    </a:solidFill>
                  </a:rPr>
                  <a:t>problems</a:t>
                </a:r>
                <a:r>
                  <a:rPr lang="zh-CN" altLang="en-US" dirty="0"/>
                  <a:t> </a:t>
                </a:r>
                <a:r>
                  <a:rPr lang="en-US" altLang="zh-CN" dirty="0"/>
                  <a:t>into</a:t>
                </a:r>
                <a:r>
                  <a:rPr lang="zh-CN" altLang="en-US" dirty="0"/>
                  <a:t> </a:t>
                </a:r>
                <a:r>
                  <a:rPr lang="en-US" altLang="zh-CN" dirty="0"/>
                  <a:t>“easy</a:t>
                </a:r>
                <a:r>
                  <a:rPr lang="zh-CN" altLang="en-US" dirty="0"/>
                  <a:t> </a:t>
                </a:r>
                <a:r>
                  <a:rPr lang="en-US" altLang="zh-CN" dirty="0"/>
                  <a:t>group”</a:t>
                </a:r>
                <a:r>
                  <a:rPr lang="zh-CN" altLang="en-US" dirty="0"/>
                  <a:t> </a:t>
                </a:r>
                <a:r>
                  <a:rPr lang="en-US" altLang="zh-CN" dirty="0"/>
                  <a:t>and</a:t>
                </a:r>
                <a:r>
                  <a:rPr lang="zh-CN" altLang="en-US" dirty="0"/>
                  <a:t> </a:t>
                </a:r>
                <a:r>
                  <a:rPr lang="en-US" altLang="zh-CN" dirty="0"/>
                  <a:t>“difficult</a:t>
                </a:r>
                <a:r>
                  <a:rPr lang="zh-CN" altLang="en-US" dirty="0"/>
                  <a:t> </a:t>
                </a:r>
                <a:r>
                  <a:rPr lang="en-US" altLang="zh-CN" dirty="0"/>
                  <a:t>group”</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boundary:</a:t>
                </a:r>
                <a:r>
                  <a:rPr lang="zh-CN" altLang="en-US" dirty="0"/>
                  <a:t> </a:t>
                </a:r>
                <a:r>
                  <a:rPr lang="en-US" altLang="zh-CN" dirty="0">
                    <a:solidFill>
                      <a:srgbClr val="FF0000"/>
                    </a:solidFill>
                  </a:rPr>
                  <a:t>can</a:t>
                </a:r>
                <a:r>
                  <a:rPr lang="zh-CN" altLang="en-US" dirty="0">
                    <a:solidFill>
                      <a:srgbClr val="FF0000"/>
                    </a:solidFill>
                  </a:rPr>
                  <a:t> </a:t>
                </a:r>
                <a:r>
                  <a:rPr lang="en-US" altLang="zh-CN" dirty="0">
                    <a:solidFill>
                      <a:srgbClr val="FF0000"/>
                    </a:solidFill>
                  </a:rPr>
                  <a:t>be</a:t>
                </a:r>
                <a:r>
                  <a:rPr lang="zh-CN" altLang="en-US" dirty="0">
                    <a:solidFill>
                      <a:srgbClr val="FF0000"/>
                    </a:solidFill>
                  </a:rPr>
                  <a:t> </a:t>
                </a:r>
                <a:r>
                  <a:rPr lang="en-US" altLang="zh-CN" dirty="0">
                    <a:solidFill>
                      <a:srgbClr val="FF0000"/>
                    </a:solidFill>
                  </a:rPr>
                  <a:t>solved</a:t>
                </a:r>
                <a:r>
                  <a:rPr lang="zh-CN" altLang="en-US" dirty="0">
                    <a:solidFill>
                      <a:srgbClr val="FF0000"/>
                    </a:solidFill>
                  </a:rPr>
                  <a:t> </a:t>
                </a:r>
                <a:r>
                  <a:rPr lang="en-US" altLang="zh-CN" dirty="0">
                    <a:solidFill>
                      <a:srgbClr val="FF0000"/>
                    </a:solidFill>
                  </a:rPr>
                  <a:t>in</a:t>
                </a:r>
                <a:r>
                  <a:rPr lang="zh-CN" altLang="en-US" dirty="0">
                    <a:solidFill>
                      <a:srgbClr val="FF0000"/>
                    </a:solidFill>
                  </a:rPr>
                  <a:t> </a:t>
                </a:r>
                <a:r>
                  <a:rPr lang="en-US" altLang="zh-CN" dirty="0">
                    <a:solidFill>
                      <a:srgbClr val="FF0000"/>
                    </a:solidFill>
                  </a:rPr>
                  <a:t>polynomial-time</a:t>
                </a:r>
                <a:r>
                  <a:rPr lang="zh-CN" altLang="en-US" dirty="0">
                    <a:solidFill>
                      <a:srgbClr val="FF0000"/>
                    </a:solidFill>
                  </a:rPr>
                  <a:t> </a:t>
                </a:r>
                <a:r>
                  <a:rPr lang="en-US" altLang="zh-CN" dirty="0">
                    <a:solidFill>
                      <a:srgbClr val="FF0000"/>
                    </a:solidFill>
                  </a:rPr>
                  <a:t>or</a:t>
                </a:r>
                <a:r>
                  <a:rPr lang="zh-CN" altLang="en-US" dirty="0">
                    <a:solidFill>
                      <a:srgbClr val="FF0000"/>
                    </a:solidFill>
                  </a:rPr>
                  <a:t> </a:t>
                </a:r>
                <a:r>
                  <a:rPr lang="en-US" altLang="zh-CN" dirty="0">
                    <a:solidFill>
                      <a:srgbClr val="FF0000"/>
                    </a:solidFill>
                  </a:rPr>
                  <a:t>not</a:t>
                </a:r>
                <a:r>
                  <a:rPr lang="en-US" altLang="zh-CN" dirty="0"/>
                  <a:t>.</a:t>
                </a:r>
                <a:endParaRPr lang="en-US" altLang="zh-CN" dirty="0"/>
              </a:p>
              <a:p>
                <a:r>
                  <a:rPr lang="en-US" altLang="zh-CN" dirty="0"/>
                  <a:t>A</a:t>
                </a:r>
                <a:r>
                  <a:rPr lang="en-US" dirty="0"/>
                  <a:t> problem is called </a:t>
                </a:r>
                <a:r>
                  <a:rPr lang="en-US" dirty="0">
                    <a:solidFill>
                      <a:srgbClr val="4590B8"/>
                    </a:solidFill>
                  </a:rPr>
                  <a:t>intractable</a:t>
                </a:r>
                <a:r>
                  <a:rPr lang="zh-CN" altLang="en-US" dirty="0">
                    <a:solidFill>
                      <a:srgbClr val="4590B8"/>
                    </a:solidFill>
                  </a:rPr>
                  <a:t> </a:t>
                </a:r>
                <a:r>
                  <a:rPr lang="en-US" altLang="zh-CN" dirty="0">
                    <a:solidFill>
                      <a:srgbClr val="4590B8"/>
                    </a:solidFill>
                  </a:rPr>
                  <a:t>(</a:t>
                </a:r>
                <a:r>
                  <a:rPr lang="zh-CN" altLang="en-US" dirty="0">
                    <a:solidFill>
                      <a:srgbClr val="4590B8"/>
                    </a:solidFill>
                  </a:rPr>
                  <a:t>难解的</a:t>
                </a:r>
                <a:r>
                  <a:rPr lang="en-US" altLang="zh-CN" dirty="0">
                    <a:solidFill>
                      <a:srgbClr val="4590B8"/>
                    </a:solidFill>
                  </a:rPr>
                  <a:t>)</a:t>
                </a:r>
                <a:r>
                  <a:rPr lang="en-US" b="1" i="1" dirty="0"/>
                  <a:t> </a:t>
                </a:r>
                <a:r>
                  <a:rPr lang="en-US" dirty="0"/>
                  <a:t>if it is </a:t>
                </a:r>
                <a:r>
                  <a:rPr lang="en-US" dirty="0">
                    <a:solidFill>
                      <a:srgbClr val="FF0000"/>
                    </a:solidFill>
                  </a:rPr>
                  <a:t>impossible</a:t>
                </a:r>
                <a:r>
                  <a:rPr lang="en-US" dirty="0"/>
                  <a:t> to solve it with a polynomial-time algorithm.</a:t>
                </a:r>
                <a:endParaRPr lang="en-US" dirty="0"/>
              </a:p>
              <a:p>
                <a:r>
                  <a:rPr lang="en-US" altLang="zh-CN" dirty="0"/>
                  <a:t>A</a:t>
                </a:r>
                <a:r>
                  <a:rPr lang="zh-CN" altLang="en-US" dirty="0"/>
                  <a:t> </a:t>
                </a:r>
                <a:r>
                  <a:rPr lang="en-US" altLang="zh-CN" dirty="0"/>
                  <a:t>problem</a:t>
                </a:r>
                <a:r>
                  <a:rPr lang="zh-CN" altLang="en-US" dirty="0"/>
                  <a:t> </a:t>
                </a:r>
                <a:r>
                  <a:rPr lang="en-US" altLang="zh-CN" dirty="0"/>
                  <a:t>can</a:t>
                </a:r>
                <a:r>
                  <a:rPr lang="zh-CN" altLang="en-US" dirty="0"/>
                  <a:t> </a:t>
                </a:r>
                <a:r>
                  <a:rPr lang="en-US" altLang="zh-CN" dirty="0"/>
                  <a:t>be</a:t>
                </a:r>
                <a:r>
                  <a:rPr lang="zh-CN" altLang="en-US" dirty="0"/>
                  <a:t> </a:t>
                </a:r>
                <a:r>
                  <a:rPr lang="en-US" altLang="zh-CN" dirty="0"/>
                  <a:t>solved</a:t>
                </a:r>
                <a:r>
                  <a:rPr lang="zh-CN" altLang="en-US" dirty="0"/>
                  <a:t> </a:t>
                </a:r>
                <a:r>
                  <a:rPr lang="en-US" altLang="zh-CN" dirty="0"/>
                  <a:t>in</a:t>
                </a:r>
                <a:r>
                  <a:rPr lang="zh-CN" altLang="en-US" dirty="0"/>
                  <a:t>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Θ</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𝑛</m:t>
                        </m:r>
                      </m:e>
                      <m:sup>
                        <m:r>
                          <a:rPr lang="en-US" altLang="zh-CN" b="0" i="1" smtClean="0">
                            <a:latin typeface="Cambria Math" panose="02040503050406030204" pitchFamily="18" charset="0"/>
                            <a:ea typeface="Cambria Math" panose="02040503050406030204" pitchFamily="18" charset="0"/>
                          </a:rPr>
                          <m:t>100</m:t>
                        </m:r>
                      </m:sup>
                    </m:sSup>
                    <m:r>
                      <a:rPr lang="en-US" altLang="zh-CN" b="0" i="1" smtClean="0">
                        <a:latin typeface="Cambria Math" panose="02040503050406030204" pitchFamily="18" charset="0"/>
                        <a:ea typeface="Cambria Math" panose="02040503050406030204" pitchFamily="18" charset="0"/>
                      </a:rPr>
                      <m:t>)</m:t>
                    </m:r>
                  </m:oMath>
                </a14:m>
                <a:r>
                  <a:rPr lang="zh-CN" altLang="en-US" dirty="0"/>
                  <a:t> </a:t>
                </a:r>
                <a:r>
                  <a:rPr lang="en-US" altLang="zh-CN" dirty="0"/>
                  <a:t>is</a:t>
                </a:r>
                <a:r>
                  <a:rPr lang="zh-CN" altLang="en-US" dirty="0"/>
                  <a:t> </a:t>
                </a:r>
                <a:r>
                  <a:rPr lang="en-US" altLang="zh-CN" dirty="0"/>
                  <a:t>also</a:t>
                </a:r>
                <a:r>
                  <a:rPr lang="zh-CN" altLang="en-US" dirty="0"/>
                  <a:t> </a:t>
                </a:r>
                <a:r>
                  <a:rPr lang="en-US" altLang="zh-CN" dirty="0"/>
                  <a:t>in</a:t>
                </a:r>
                <a:r>
                  <a:rPr lang="zh-CN" altLang="en-US" dirty="0"/>
                  <a:t> </a:t>
                </a:r>
                <a:r>
                  <a:rPr lang="en-US" altLang="zh-CN" dirty="0"/>
                  <a:t>“easy</a:t>
                </a:r>
                <a:r>
                  <a:rPr lang="zh-CN" altLang="en-US" dirty="0"/>
                  <a:t> </a:t>
                </a:r>
                <a:r>
                  <a:rPr lang="en-US" altLang="zh-CN" dirty="0"/>
                  <a:t>group”.</a:t>
                </a:r>
                <a:endParaRPr lang="en-US" altLang="zh-CN" dirty="0"/>
              </a:p>
              <a:p>
                <a:pPr lvl="1"/>
                <a:r>
                  <a:rPr lang="en-US" altLang="zh-CN" dirty="0"/>
                  <a:t>Once</a:t>
                </a:r>
                <a:r>
                  <a:rPr lang="zh-CN" altLang="en-US" dirty="0"/>
                  <a:t> </a:t>
                </a:r>
                <a:r>
                  <a:rPr lang="en-US" altLang="zh-CN" dirty="0"/>
                  <a:t>we</a:t>
                </a:r>
                <a:r>
                  <a:rPr lang="zh-CN" altLang="en-US" dirty="0"/>
                  <a:t> </a:t>
                </a:r>
                <a:r>
                  <a:rPr lang="en-US" altLang="zh-CN" dirty="0"/>
                  <a:t>have</a:t>
                </a:r>
                <a:r>
                  <a:rPr lang="zh-CN" altLang="en-US" dirty="0"/>
                  <a:t> </a:t>
                </a:r>
                <a:r>
                  <a:rPr lang="en-US" altLang="zh-CN" dirty="0"/>
                  <a:t>a</a:t>
                </a:r>
                <a:r>
                  <a:rPr lang="zh-CN" altLang="en-US" dirty="0"/>
                  <a:t> </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Θ</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𝑛</m:t>
                        </m:r>
                      </m:e>
                      <m:sup>
                        <m:r>
                          <a:rPr lang="en-US" altLang="zh-CN" i="1">
                            <a:latin typeface="Cambria Math" panose="02040503050406030204" pitchFamily="18" charset="0"/>
                            <a:ea typeface="Cambria Math" panose="02040503050406030204" pitchFamily="18" charset="0"/>
                          </a:rPr>
                          <m:t>100</m:t>
                        </m:r>
                      </m:sup>
                    </m:sSup>
                    <m:r>
                      <a:rPr lang="en-US" altLang="zh-CN" i="1">
                        <a:latin typeface="Cambria Math" panose="02040503050406030204" pitchFamily="18" charset="0"/>
                        <a:ea typeface="Cambria Math" panose="02040503050406030204" pitchFamily="18" charset="0"/>
                      </a:rPr>
                      <m:t>)</m:t>
                    </m:r>
                  </m:oMath>
                </a14:m>
                <a:r>
                  <a:rPr lang="zh-CN" altLang="en-US" dirty="0"/>
                  <a:t> </a:t>
                </a:r>
                <a:r>
                  <a:rPr lang="en-US" altLang="zh-CN" dirty="0"/>
                  <a:t>algorithm,</a:t>
                </a:r>
                <a:r>
                  <a:rPr lang="zh-CN" altLang="en-US" dirty="0"/>
                  <a:t> </a:t>
                </a:r>
                <a:r>
                  <a:rPr lang="en-US" altLang="zh-CN" dirty="0"/>
                  <a:t>we</a:t>
                </a:r>
                <a:r>
                  <a:rPr lang="zh-CN" altLang="en-US" dirty="0"/>
                  <a:t> </a:t>
                </a:r>
                <a:r>
                  <a:rPr lang="en-US" altLang="zh-CN" dirty="0"/>
                  <a:t>may</a:t>
                </a:r>
                <a:r>
                  <a:rPr lang="zh-CN" altLang="en-US" dirty="0"/>
                  <a:t> </a:t>
                </a:r>
                <a:r>
                  <a:rPr lang="en-US" altLang="zh-CN" dirty="0"/>
                  <a:t>improve</a:t>
                </a:r>
                <a:r>
                  <a:rPr lang="zh-CN" altLang="en-US" dirty="0"/>
                  <a:t> </a:t>
                </a:r>
                <a:r>
                  <a:rPr lang="en-US" altLang="zh-CN" dirty="0"/>
                  <a:t>it</a:t>
                </a:r>
                <a:r>
                  <a:rPr lang="zh-CN" altLang="en-US" dirty="0"/>
                  <a:t> </a:t>
                </a:r>
                <a:r>
                  <a:rPr lang="en-US" altLang="zh-CN" dirty="0"/>
                  <a:t>to</a:t>
                </a:r>
                <a:r>
                  <a:rPr lang="zh-CN" altLang="en-US" dirty="0"/>
                  <a:t> </a:t>
                </a:r>
                <a:r>
                  <a:rPr lang="en-US" altLang="zh-CN" dirty="0"/>
                  <a:t>a</a:t>
                </a:r>
                <a:r>
                  <a:rPr lang="zh-CN" altLang="en-US" dirty="0"/>
                  <a:t> </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Θ</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𝑛</m:t>
                        </m:r>
                      </m:e>
                      <m:sup>
                        <m:r>
                          <a:rPr lang="en-US" altLang="zh-CN" b="0" i="1" smtClean="0">
                            <a:latin typeface="Cambria Math" panose="02040503050406030204" pitchFamily="18" charset="0"/>
                            <a:ea typeface="Cambria Math" panose="02040503050406030204" pitchFamily="18" charset="0"/>
                          </a:rPr>
                          <m:t>9</m:t>
                        </m:r>
                        <m:r>
                          <a:rPr lang="en-US" altLang="zh-CN" i="1">
                            <a:latin typeface="Cambria Math" panose="02040503050406030204" pitchFamily="18" charset="0"/>
                            <a:ea typeface="Cambria Math" panose="02040503050406030204" pitchFamily="18" charset="0"/>
                          </a:rPr>
                          <m:t>0</m:t>
                        </m:r>
                      </m:sup>
                    </m:sSup>
                    <m:r>
                      <a:rPr lang="en-US" altLang="zh-CN" i="1">
                        <a:latin typeface="Cambria Math" panose="02040503050406030204" pitchFamily="18" charset="0"/>
                        <a:ea typeface="Cambria Math" panose="02040503050406030204" pitchFamily="18" charset="0"/>
                      </a:rPr>
                      <m:t>)</m:t>
                    </m:r>
                  </m:oMath>
                </a14:m>
                <a:r>
                  <a:rPr lang="zh-CN" altLang="en-US" dirty="0"/>
                  <a:t> </a:t>
                </a:r>
                <a:r>
                  <a:rPr lang="en-US" altLang="zh-CN" dirty="0"/>
                  <a:t>algorithm</a:t>
                </a:r>
                <a:r>
                  <a:rPr lang="zh-CN" altLang="en-US" dirty="0"/>
                  <a:t> </a:t>
                </a:r>
                <a:r>
                  <a:rPr lang="en-US" altLang="zh-CN" dirty="0"/>
                  <a:t>a</a:t>
                </a:r>
                <a:r>
                  <a:rPr lang="zh-CN" altLang="en-US" dirty="0"/>
                  <a:t> </a:t>
                </a:r>
                <a:r>
                  <a:rPr lang="en-US" altLang="zh-CN" dirty="0"/>
                  <a:t>few</a:t>
                </a:r>
                <a:r>
                  <a:rPr lang="zh-CN" altLang="en-US" dirty="0"/>
                  <a:t> </a:t>
                </a:r>
                <a:r>
                  <a:rPr lang="en-US" altLang="zh-CN" dirty="0"/>
                  <a:t>moments</a:t>
                </a:r>
                <a:r>
                  <a:rPr lang="zh-CN" altLang="en-US" dirty="0"/>
                  <a:t> </a:t>
                </a:r>
                <a:r>
                  <a:rPr lang="en-US" altLang="zh-CN" dirty="0"/>
                  <a:t>later.</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Three General Problem Categories</a:t>
            </a:r>
            <a:endParaRPr lang="en-US" dirty="0"/>
          </a:p>
        </p:txBody>
      </p:sp>
      <p:sp>
        <p:nvSpPr>
          <p:cNvPr id="3" name="Content Placeholder 2"/>
          <p:cNvSpPr>
            <a:spLocks noGrp="1"/>
          </p:cNvSpPr>
          <p:nvPr>
            <p:ph idx="1"/>
          </p:nvPr>
        </p:nvSpPr>
        <p:spPr>
          <a:xfrm>
            <a:off x="435896" y="1122855"/>
            <a:ext cx="8272211" cy="4308780"/>
          </a:xfrm>
        </p:spPr>
        <p:txBody>
          <a:bodyPr>
            <a:normAutofit fontScale="92500" lnSpcReduction="10000"/>
          </a:bodyPr>
          <a:lstStyle/>
          <a:p>
            <a:r>
              <a:rPr lang="en-US" dirty="0"/>
              <a:t>There are </a:t>
            </a:r>
            <a:r>
              <a:rPr lang="en-US" dirty="0">
                <a:solidFill>
                  <a:srgbClr val="FF0000"/>
                </a:solidFill>
              </a:rPr>
              <a:t>three general categories</a:t>
            </a:r>
            <a:r>
              <a:rPr lang="en-US" dirty="0"/>
              <a:t> of problems </a:t>
            </a:r>
            <a:r>
              <a:rPr lang="en-US" altLang="zh-CN" dirty="0"/>
              <a:t>we</a:t>
            </a:r>
            <a:r>
              <a:rPr lang="en-US" dirty="0"/>
              <a:t> concern: </a:t>
            </a:r>
            <a:endParaRPr lang="en-US" dirty="0"/>
          </a:p>
          <a:p>
            <a:pPr marL="586105" lvl="1" indent="-342900">
              <a:buFont typeface="+mj-lt"/>
              <a:buAutoNum type="arabicPeriod"/>
            </a:pPr>
            <a:r>
              <a:rPr lang="en-US" dirty="0"/>
              <a:t>Problems for which polynomial-time algorithms have been found. </a:t>
            </a:r>
            <a:r>
              <a:rPr lang="zh-CN" altLang="en-US" dirty="0"/>
              <a:t>找到多项式时间算法</a:t>
            </a:r>
            <a:endParaRPr lang="en-US" dirty="0"/>
          </a:p>
          <a:p>
            <a:pPr marL="586105" lvl="1" indent="-342900">
              <a:buFont typeface="+mj-lt"/>
              <a:buAutoNum type="arabicPeriod"/>
            </a:pPr>
            <a:r>
              <a:rPr lang="en-US" dirty="0"/>
              <a:t>Problems that have been proven to be intractable. </a:t>
            </a:r>
            <a:r>
              <a:rPr lang="zh-CN" altLang="en-US" dirty="0"/>
              <a:t>被证明了算法是非多项式的</a:t>
            </a:r>
            <a:endParaRPr lang="en-US" dirty="0"/>
          </a:p>
          <a:p>
            <a:pPr marL="586105" lvl="1" indent="-342900">
              <a:buFont typeface="+mj-lt"/>
              <a:buAutoNum type="arabicPeriod"/>
            </a:pPr>
            <a:r>
              <a:rPr lang="en-US" dirty="0"/>
              <a:t>Problems that have not been proven to be intractable, but for which polynomial-time algorithms have never been found. </a:t>
            </a:r>
            <a:r>
              <a:rPr lang="zh-CN" altLang="en-US" dirty="0"/>
              <a:t>不能证明是非多项式的，也找不到多项式时间算法</a:t>
            </a:r>
            <a:endParaRPr lang="en-US" dirty="0"/>
          </a:p>
          <a:p>
            <a:r>
              <a:rPr lang="en-US" dirty="0"/>
              <a:t>It is a surprising phenomenon that </a:t>
            </a:r>
            <a:r>
              <a:rPr lang="en-US" dirty="0">
                <a:solidFill>
                  <a:srgbClr val="FF0000"/>
                </a:solidFill>
              </a:rPr>
              <a:t>most problems in computer science fall into either the first or third category</a:t>
            </a:r>
            <a:r>
              <a:rPr lang="en-US" dirty="0"/>
              <a:t>. </a:t>
            </a:r>
            <a:r>
              <a:rPr lang="zh-CN" altLang="en-US" dirty="0"/>
              <a:t>大多数计算机的问题属于</a:t>
            </a:r>
            <a:r>
              <a:rPr lang="en-US" altLang="zh-CN" dirty="0"/>
              <a:t>1</a:t>
            </a:r>
            <a:r>
              <a:rPr lang="zh-CN" altLang="en-US" dirty="0"/>
              <a:t>或者</a:t>
            </a:r>
            <a:r>
              <a:rPr lang="en-US" altLang="zh-CN" dirty="0"/>
              <a:t>3</a:t>
            </a:r>
            <a:endParaRPr lang="en-US" dirty="0"/>
          </a:p>
          <a:p>
            <a:pPr lvl="1"/>
            <a:r>
              <a:rPr lang="en-US" dirty="0"/>
              <a:t>It</a:t>
            </a:r>
            <a:r>
              <a:rPr lang="en-US" altLang="zh-CN" dirty="0"/>
              <a:t>’</a:t>
            </a:r>
            <a:r>
              <a:rPr lang="en-US" dirty="0"/>
              <a:t>s </a:t>
            </a:r>
            <a:r>
              <a:rPr lang="en-US" altLang="zh-CN" dirty="0"/>
              <a:t>extremely</a:t>
            </a:r>
            <a:r>
              <a:rPr lang="zh-CN" altLang="en-US" dirty="0"/>
              <a:t> </a:t>
            </a:r>
            <a:r>
              <a:rPr lang="en-US" dirty="0"/>
              <a:t>hard to prove the intractability of a problem (can’t find a polynomial-time algorithm for it).</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Three General Problem Categories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538218"/>
                <a:ext cx="8272211" cy="4308780"/>
              </a:xfrm>
            </p:spPr>
            <p:txBody>
              <a:bodyPr>
                <a:normAutofit fontScale="92500" lnSpcReduction="10000"/>
              </a:bodyPr>
              <a:lstStyle/>
              <a:p>
                <a:pPr marL="0" indent="0">
                  <a:buNone/>
                </a:pPr>
                <a:r>
                  <a:rPr lang="en-US" altLang="zh-CN" dirty="0">
                    <a:solidFill>
                      <a:srgbClr val="4590B8"/>
                    </a:solidFill>
                  </a:rPr>
                  <a:t>1.</a:t>
                </a:r>
                <a:r>
                  <a:rPr lang="zh-CN" altLang="en-US" dirty="0">
                    <a:solidFill>
                      <a:srgbClr val="4590B8"/>
                    </a:solidFill>
                  </a:rPr>
                  <a:t> </a:t>
                </a:r>
                <a:r>
                  <a:rPr lang="en-US" dirty="0"/>
                  <a:t>Problems for which </a:t>
                </a:r>
                <a:r>
                  <a:rPr lang="en-US" dirty="0">
                    <a:solidFill>
                      <a:srgbClr val="FF0000"/>
                    </a:solidFill>
                  </a:rPr>
                  <a:t>polynomial-time algorithms</a:t>
                </a:r>
                <a:r>
                  <a:rPr lang="en-US" dirty="0"/>
                  <a:t> </a:t>
                </a:r>
                <a:r>
                  <a:rPr lang="en-US" altLang="zh-CN" dirty="0"/>
                  <a:t>h</a:t>
                </a:r>
                <a:r>
                  <a:rPr lang="en-US" dirty="0"/>
                  <a:t>ave been found.</a:t>
                </a:r>
                <a:endParaRPr lang="en-US" dirty="0"/>
              </a:p>
              <a:p>
                <a:r>
                  <a:rPr lang="en-US" dirty="0"/>
                  <a:t>For example, we have found: </a:t>
                </a:r>
                <a:endParaRPr lang="en-US" dirty="0"/>
              </a:p>
              <a:p>
                <a:pPr lvl="1"/>
                <a14:m>
                  <m:oMath xmlns:m="http://schemas.openxmlformats.org/officeDocument/2006/math">
                    <m:r>
                      <m:rPr>
                        <m:sty m:val="p"/>
                      </m:rPr>
                      <a:rPr lang="el-GR" i="0" dirty="0" smtClean="0">
                        <a:latin typeface="Cambria Math" panose="02040503050406030204" pitchFamily="18" charset="0"/>
                      </a:rPr>
                      <m:t>Θ</m:t>
                    </m:r>
                    <m:r>
                      <a:rPr lang="el-GR" i="1" dirty="0">
                        <a:latin typeface="Cambria Math" panose="02040503050406030204" pitchFamily="18" charset="0"/>
                      </a:rPr>
                      <m:t>(</m:t>
                    </m:r>
                    <m:r>
                      <a:rPr lang="en-US" i="1" dirty="0" err="1"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i="0" dirty="0" err="1" smtClean="0">
                            <a:latin typeface="Cambria Math" panose="02040503050406030204" pitchFamily="18" charset="0"/>
                          </a:rPr>
                          <m:t>lg</m:t>
                        </m:r>
                      </m:fName>
                      <m:e>
                        <m:r>
                          <a:rPr lang="en-US" b="0" i="1" dirty="0" smtClean="0">
                            <a:latin typeface="Cambria Math" panose="02040503050406030204" pitchFamily="18" charset="0"/>
                          </a:rPr>
                          <m:t>𝑛</m:t>
                        </m:r>
                      </m:e>
                    </m:func>
                    <m:r>
                      <a:rPr lang="en-US" i="1" dirty="0">
                        <a:latin typeface="Cambria Math" panose="02040503050406030204" pitchFamily="18" charset="0"/>
                      </a:rPr>
                      <m:t>)</m:t>
                    </m:r>
                  </m:oMath>
                </a14:m>
                <a:r>
                  <a:rPr lang="en-US" dirty="0"/>
                  <a:t> algorithms for</a:t>
                </a:r>
                <a:r>
                  <a:rPr lang="en-US" dirty="0">
                    <a:solidFill>
                      <a:srgbClr val="FF0000"/>
                    </a:solidFill>
                  </a:rPr>
                  <a:t> sorting.</a:t>
                </a:r>
                <a:endParaRPr lang="en-US" dirty="0">
                  <a:solidFill>
                    <a:srgbClr val="FF0000"/>
                  </a:solidFill>
                </a:endParaRPr>
              </a:p>
              <a:p>
                <a:pPr lvl="1"/>
                <a14:m>
                  <m:oMath xmlns:m="http://schemas.openxmlformats.org/officeDocument/2006/math">
                    <m:r>
                      <m:rPr>
                        <m:sty m:val="p"/>
                      </m:rPr>
                      <a:rPr lang="el-GR" i="0" dirty="0" smtClean="0">
                        <a:latin typeface="Cambria Math" panose="02040503050406030204" pitchFamily="18" charset="0"/>
                      </a:rPr>
                      <m:t>Θ</m:t>
                    </m:r>
                    <m:r>
                      <a:rPr lang="el-GR" i="1" dirty="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i="0" dirty="0" err="1" smtClean="0">
                            <a:latin typeface="Cambria Math" panose="02040503050406030204" pitchFamily="18" charset="0"/>
                          </a:rPr>
                          <m:t>lg</m:t>
                        </m:r>
                      </m:fName>
                      <m:e>
                        <m:r>
                          <a:rPr lang="en-US" b="0" i="1" dirty="0" smtClean="0">
                            <a:latin typeface="Cambria Math" panose="02040503050406030204" pitchFamily="18" charset="0"/>
                          </a:rPr>
                          <m:t>𝑛</m:t>
                        </m:r>
                      </m:e>
                    </m:func>
                    <m:r>
                      <a:rPr lang="en-US" i="1" dirty="0">
                        <a:latin typeface="Cambria Math" panose="02040503050406030204" pitchFamily="18" charset="0"/>
                      </a:rPr>
                      <m:t>)</m:t>
                    </m:r>
                  </m:oMath>
                </a14:m>
                <a:r>
                  <a:rPr lang="en-US" dirty="0"/>
                  <a:t> algorithm for </a:t>
                </a:r>
                <a:r>
                  <a:rPr lang="en-US" dirty="0">
                    <a:solidFill>
                      <a:srgbClr val="FF0000"/>
                    </a:solidFill>
                  </a:rPr>
                  <a:t>searching a sorted array</a:t>
                </a:r>
                <a:r>
                  <a:rPr lang="en-US" dirty="0"/>
                  <a:t>.</a:t>
                </a:r>
                <a:endParaRPr lang="en-US" dirty="0"/>
              </a:p>
              <a:p>
                <a:pPr lvl="1"/>
                <a14:m>
                  <m:oMath xmlns:m="http://schemas.openxmlformats.org/officeDocument/2006/math">
                    <m:r>
                      <m:rPr>
                        <m:sty m:val="p"/>
                      </m:rPr>
                      <a:rPr lang="el-GR" i="0" dirty="0" smtClean="0">
                        <a:latin typeface="Cambria Math" panose="02040503050406030204" pitchFamily="18" charset="0"/>
                      </a:rPr>
                      <m:t>Θ</m:t>
                    </m:r>
                    <m:r>
                      <a:rPr lang="el-GR" i="1" dirty="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𝑛</m:t>
                        </m:r>
                      </m:e>
                      <m:sup>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38</m:t>
                        </m:r>
                      </m:sup>
                    </m:sSup>
                    <m:r>
                      <a:rPr lang="en-US" i="1" dirty="0" smtClean="0">
                        <a:latin typeface="Cambria Math" panose="02040503050406030204" pitchFamily="18" charset="0"/>
                      </a:rPr>
                      <m:t>)</m:t>
                    </m:r>
                  </m:oMath>
                </a14:m>
                <a:r>
                  <a:rPr lang="en-US" dirty="0"/>
                  <a:t> algorithm for </a:t>
                </a:r>
                <a:r>
                  <a:rPr lang="en-US" dirty="0">
                    <a:solidFill>
                      <a:srgbClr val="FF0000"/>
                    </a:solidFill>
                  </a:rPr>
                  <a:t>matrix multiplication</a:t>
                </a:r>
                <a:r>
                  <a:rPr lang="en-US" dirty="0"/>
                  <a:t>.</a:t>
                </a:r>
                <a:endParaRPr lang="en-US" dirty="0"/>
              </a:p>
              <a:p>
                <a:pPr lvl="1"/>
                <a14:m>
                  <m:oMath xmlns:m="http://schemas.openxmlformats.org/officeDocument/2006/math">
                    <m:r>
                      <m:rPr>
                        <m:sty m:val="p"/>
                      </m:rPr>
                      <a:rPr lang="el-GR" i="0" dirty="0" smtClean="0">
                        <a:latin typeface="Cambria Math" panose="02040503050406030204" pitchFamily="18" charset="0"/>
                      </a:rPr>
                      <m:t>Θ</m:t>
                    </m:r>
                    <m:r>
                      <a:rPr lang="el-GR" i="1" dirty="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𝑛</m:t>
                        </m:r>
                      </m:e>
                      <m:sup>
                        <m:r>
                          <a:rPr lang="en-US" b="0" i="1" dirty="0" smtClean="0">
                            <a:latin typeface="Cambria Math" panose="02040503050406030204" pitchFamily="18" charset="0"/>
                          </a:rPr>
                          <m:t>3</m:t>
                        </m:r>
                      </m:sup>
                    </m:sSup>
                    <m:r>
                      <a:rPr lang="en-US" i="1" dirty="0" smtClean="0">
                        <a:latin typeface="Cambria Math" panose="02040503050406030204" pitchFamily="18" charset="0"/>
                      </a:rPr>
                      <m:t>)</m:t>
                    </m:r>
                  </m:oMath>
                </a14:m>
                <a:r>
                  <a:rPr lang="en-US" dirty="0"/>
                  <a:t> algorithm for</a:t>
                </a:r>
                <a:r>
                  <a:rPr lang="en-US" dirty="0">
                    <a:solidFill>
                      <a:srgbClr val="FF0000"/>
                    </a:solidFill>
                  </a:rPr>
                  <a:t> chained matrix multiplication</a:t>
                </a:r>
                <a:r>
                  <a:rPr lang="en-US" altLang="zh-CN" dirty="0"/>
                  <a:t>.</a:t>
                </a:r>
                <a:endParaRPr lang="en-US" dirty="0"/>
              </a:p>
              <a:p>
                <a:r>
                  <a:rPr lang="en-US" dirty="0"/>
                  <a:t>There are some other problems for which we have developed polynomial-time algorithms, but for which the obvious brute-force algorithms are non</a:t>
                </a:r>
                <a:r>
                  <a:rPr lang="en-US" altLang="zh-CN" dirty="0"/>
                  <a:t>-</a:t>
                </a:r>
                <a:r>
                  <a:rPr lang="en-US" dirty="0"/>
                  <a:t>polynomial (usually exponential)</a:t>
                </a:r>
                <a:r>
                  <a:rPr lang="en-US" altLang="zh-CN" dirty="0"/>
                  <a:t>.</a:t>
                </a:r>
                <a:endParaRPr lang="en-US" altLang="zh-CN" dirty="0"/>
              </a:p>
              <a:p>
                <a:pPr lvl="1"/>
                <a:r>
                  <a:rPr lang="en-US" altLang="zh-CN" dirty="0"/>
                  <a:t>E.g.</a:t>
                </a:r>
                <a:r>
                  <a:rPr lang="zh-CN" altLang="en-US" dirty="0"/>
                  <a:t> </a:t>
                </a:r>
                <a:r>
                  <a:rPr lang="en-US" dirty="0"/>
                  <a:t>the </a:t>
                </a:r>
                <a:r>
                  <a:rPr lang="en-US" altLang="zh-CN" dirty="0"/>
                  <a:t>s</a:t>
                </a:r>
                <a:r>
                  <a:rPr lang="en-US" dirty="0"/>
                  <a:t>hortest </a:t>
                </a:r>
                <a:r>
                  <a:rPr lang="en-US" altLang="zh-CN" dirty="0"/>
                  <a:t>p</a:t>
                </a:r>
                <a:r>
                  <a:rPr lang="en-US" dirty="0"/>
                  <a:t>aths problem, the </a:t>
                </a:r>
                <a:r>
                  <a:rPr lang="en-US" altLang="zh-CN" dirty="0"/>
                  <a:t>o</a:t>
                </a:r>
                <a:r>
                  <a:rPr lang="en-US" dirty="0"/>
                  <a:t>ptimal </a:t>
                </a:r>
                <a:r>
                  <a:rPr lang="en-US" altLang="zh-CN" dirty="0"/>
                  <a:t>BST</a:t>
                </a:r>
                <a:r>
                  <a:rPr lang="zh-CN" altLang="en-US" dirty="0"/>
                  <a:t> </a:t>
                </a:r>
                <a:r>
                  <a:rPr lang="en-US" dirty="0"/>
                  <a:t>problem, and the </a:t>
                </a:r>
                <a:r>
                  <a:rPr lang="en-US" altLang="zh-CN" dirty="0"/>
                  <a:t>MST</a:t>
                </a:r>
                <a:r>
                  <a:rPr lang="zh-CN" altLang="en-US" dirty="0"/>
                  <a:t> </a:t>
                </a:r>
                <a:r>
                  <a:rPr lang="en-US" dirty="0"/>
                  <a:t>problem. </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538218"/>
                <a:ext cx="8272211" cy="4308780"/>
              </a:xfrm>
              <a:blipFill rotWithShape="1">
                <a:blip r:embed="rId1"/>
                <a:stretch>
                  <a:fillRect l="-3" t="-6" r="4" b="1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Three General Problem Categories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9385" y="1205230"/>
                <a:ext cx="9059545" cy="4653280"/>
              </a:xfrm>
            </p:spPr>
            <p:txBody>
              <a:bodyPr>
                <a:normAutofit/>
              </a:bodyPr>
              <a:lstStyle/>
              <a:p>
                <a:pPr marL="0" indent="0">
                  <a:buNone/>
                </a:pPr>
                <a:r>
                  <a:rPr lang="en-US" altLang="zh-CN" dirty="0">
                    <a:solidFill>
                      <a:srgbClr val="4590B8"/>
                    </a:solidFill>
                  </a:rPr>
                  <a:t>3.</a:t>
                </a:r>
                <a:r>
                  <a:rPr lang="zh-CN" altLang="en-US" dirty="0">
                    <a:solidFill>
                      <a:srgbClr val="4590B8"/>
                    </a:solidFill>
                  </a:rPr>
                  <a:t> </a:t>
                </a:r>
                <a:r>
                  <a:rPr lang="en-US" dirty="0"/>
                  <a:t>Problems that</a:t>
                </a:r>
                <a:r>
                  <a:rPr lang="en-US" dirty="0">
                    <a:solidFill>
                      <a:srgbClr val="FF0000"/>
                    </a:solidFill>
                  </a:rPr>
                  <a:t> have not been proven to be intractable</a:t>
                </a:r>
                <a:r>
                  <a:rPr lang="en-US" dirty="0"/>
                  <a:t>, but for which polynomial-time algorithms have never been found.</a:t>
                </a:r>
                <a:r>
                  <a:rPr lang="zh-CN" altLang="en-US" dirty="0"/>
                  <a:t>（</a:t>
                </a:r>
                <a:r>
                  <a:rPr lang="zh-CN" altLang="en-US">
                    <a:sym typeface="+mn-ea"/>
                  </a:rPr>
                  <a:t>尚未被证明为难以处理的问题，但从未找到多项式时间算法的问题。</a:t>
                </a:r>
                <a:r>
                  <a:rPr lang="zh-CN" altLang="en-US" dirty="0"/>
                  <a:t>）</a:t>
                </a:r>
                <a:endParaRPr lang="en-US" dirty="0"/>
              </a:p>
              <a:p>
                <a:r>
                  <a:rPr lang="en-US" dirty="0"/>
                  <a:t>For example, the </a:t>
                </a:r>
                <a:r>
                  <a:rPr lang="en-US" altLang="zh-CN" dirty="0"/>
                  <a:t>t</a:t>
                </a:r>
                <a:r>
                  <a:rPr lang="en-US" dirty="0"/>
                  <a:t>raveling </a:t>
                </a:r>
                <a:r>
                  <a:rPr lang="en-US" altLang="zh-CN" dirty="0"/>
                  <a:t>s</a:t>
                </a:r>
                <a:r>
                  <a:rPr lang="en-US" dirty="0"/>
                  <a:t>alesperson problem, the </a:t>
                </a:r>
                <a:r>
                  <a:rPr lang="en-US" altLang="zh-CN" dirty="0"/>
                  <a:t>s</a:t>
                </a:r>
                <a:r>
                  <a:rPr lang="en-US" dirty="0"/>
                  <a:t>um-of-</a:t>
                </a:r>
                <a:r>
                  <a:rPr lang="en-US" altLang="zh-CN" dirty="0"/>
                  <a:t>s</a:t>
                </a:r>
                <a:r>
                  <a:rPr lang="en-US" dirty="0"/>
                  <a:t>ubsets problem, the </a:t>
                </a:r>
                <a14:m>
                  <m:oMath xmlns:m="http://schemas.openxmlformats.org/officeDocument/2006/math">
                    <m:r>
                      <a:rPr lang="en-US" i="1" dirty="0" smtClean="0">
                        <a:latin typeface="Cambria Math" panose="02040503050406030204" pitchFamily="18" charset="0"/>
                      </a:rPr>
                      <m:t>𝑚</m:t>
                    </m:r>
                  </m:oMath>
                </a14:m>
                <a:r>
                  <a:rPr lang="en-US" dirty="0"/>
                  <a:t>-</a:t>
                </a:r>
                <a:r>
                  <a:rPr lang="en-US" altLang="zh-CN" dirty="0"/>
                  <a:t>c</a:t>
                </a:r>
                <a:r>
                  <a:rPr lang="en-US" dirty="0"/>
                  <a:t>oloring problem for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3</m:t>
                    </m:r>
                  </m:oMath>
                </a14:m>
                <a:r>
                  <a:rPr lang="en-US" dirty="0"/>
                  <a:t>, and the </a:t>
                </a:r>
                <a:r>
                  <a:rPr lang="en-US" altLang="zh-CN" dirty="0"/>
                  <a:t>H</a:t>
                </a:r>
                <a:r>
                  <a:rPr lang="en-US" dirty="0"/>
                  <a:t>amiltonian </a:t>
                </a:r>
                <a:r>
                  <a:rPr lang="en-US" altLang="zh-CN" dirty="0"/>
                  <a:t>cycle</a:t>
                </a:r>
                <a:r>
                  <a:rPr lang="en-US" dirty="0"/>
                  <a:t> problem all fall into this category. </a:t>
                </a:r>
                <a:endParaRPr lang="en-US" dirty="0"/>
              </a:p>
              <a:p>
                <a:r>
                  <a:rPr lang="en-US" dirty="0"/>
                  <a:t>We have found branch-and-bound algorithms, backtracking algorithms, and other algorithms for these problems that are efficient for many large instances. </a:t>
                </a:r>
                <a:r>
                  <a:rPr lang="en-US" dirty="0">
                    <a:solidFill>
                      <a:srgbClr val="FF0000"/>
                    </a:solidFill>
                  </a:rPr>
                  <a:t>However, they are still not polynomial-time</a:t>
                </a:r>
                <a:r>
                  <a:rPr lang="en-US" dirty="0"/>
                  <a:t>. </a:t>
                </a:r>
                <a:r>
                  <a:rPr lang="zh-CN" altLang="en-US" dirty="0"/>
                  <a:t>分治限界法，回溯法等能够有效的解答这些问题，但是这些方法不是多项式时间的</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59385" y="1205230"/>
                <a:ext cx="9059545" cy="4653280"/>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Problem</a:t>
            </a:r>
            <a:r>
              <a:rPr lang="en-US" dirty="0"/>
              <a:t> </a:t>
            </a:r>
            <a:r>
              <a:rPr lang="zh-CN" altLang="en-US" dirty="0"/>
              <a:t>判定问题</a:t>
            </a:r>
            <a:endParaRPr lang="en-US" dirty="0"/>
          </a:p>
        </p:txBody>
      </p:sp>
      <p:sp>
        <p:nvSpPr>
          <p:cNvPr id="3" name="Content Placeholder 2"/>
          <p:cNvSpPr>
            <a:spLocks noGrp="1"/>
          </p:cNvSpPr>
          <p:nvPr>
            <p:ph idx="1"/>
          </p:nvPr>
        </p:nvSpPr>
        <p:spPr>
          <a:xfrm>
            <a:off x="366395" y="1089660"/>
            <a:ext cx="8341360" cy="4575175"/>
          </a:xfrm>
        </p:spPr>
        <p:txBody>
          <a:bodyPr>
            <a:normAutofit fontScale="92500"/>
          </a:bodyPr>
          <a:lstStyle/>
          <a:p>
            <a:r>
              <a:rPr lang="en-US" dirty="0"/>
              <a:t>It is more convenient to develop the theory if we restrict ourselves to </a:t>
            </a:r>
            <a:r>
              <a:rPr lang="en-US" dirty="0">
                <a:solidFill>
                  <a:srgbClr val="4590B8"/>
                </a:solidFill>
              </a:rPr>
              <a:t>decision problems</a:t>
            </a:r>
            <a:r>
              <a:rPr lang="zh-CN" altLang="en-US" dirty="0">
                <a:solidFill>
                  <a:srgbClr val="4590B8"/>
                </a:solidFill>
              </a:rPr>
              <a:t> </a:t>
            </a:r>
            <a:r>
              <a:rPr lang="en-US" altLang="zh-CN" dirty="0">
                <a:solidFill>
                  <a:srgbClr val="4590B8"/>
                </a:solidFill>
              </a:rPr>
              <a:t>(</a:t>
            </a:r>
            <a:r>
              <a:rPr lang="zh-CN" altLang="en-US" dirty="0">
                <a:solidFill>
                  <a:srgbClr val="4590B8"/>
                </a:solidFill>
              </a:rPr>
              <a:t>判定问题</a:t>
            </a:r>
            <a:r>
              <a:rPr lang="en-US" altLang="zh-CN" dirty="0">
                <a:solidFill>
                  <a:srgbClr val="4590B8"/>
                </a:solidFill>
              </a:rPr>
              <a:t>)</a:t>
            </a:r>
            <a:r>
              <a:rPr lang="en-US" dirty="0"/>
              <a:t>. </a:t>
            </a:r>
            <a:endParaRPr lang="en-US" dirty="0"/>
          </a:p>
          <a:p>
            <a:r>
              <a:rPr lang="zh-CN" altLang="en-US" dirty="0"/>
              <a:t>我们暂时不考虑最优化等比较难的问题，我们考虑简单点的判定问题，判定问题的输出是“是”或“否”</a:t>
            </a:r>
            <a:endParaRPr lang="en-US" dirty="0"/>
          </a:p>
          <a:p>
            <a:r>
              <a:rPr lang="en-US" dirty="0">
                <a:solidFill>
                  <a:srgbClr val="FF0000"/>
                </a:solidFill>
              </a:rPr>
              <a:t>The output of a decision problem </a:t>
            </a:r>
            <a:r>
              <a:rPr lang="en-US" dirty="0"/>
              <a:t>is a simple “yes” or “no” answer. </a:t>
            </a:r>
            <a:endParaRPr lang="en-US" dirty="0"/>
          </a:p>
          <a:p>
            <a:r>
              <a:rPr lang="en-US" dirty="0"/>
              <a:t>Yet when we introduced some of the problems mentioned previously, we presented them as optimization problems.</a:t>
            </a:r>
            <a:endParaRPr lang="en-US" dirty="0"/>
          </a:p>
          <a:p>
            <a:pPr lvl="1"/>
            <a:r>
              <a:rPr lang="en-US" dirty="0"/>
              <a:t>The output is an optimal solution. </a:t>
            </a:r>
            <a:endParaRPr lang="en-US" dirty="0"/>
          </a:p>
          <a:p>
            <a:r>
              <a:rPr lang="en-US" dirty="0"/>
              <a:t>Each optimization problem</a:t>
            </a:r>
            <a:r>
              <a:rPr lang="zh-CN" altLang="en-US" dirty="0"/>
              <a:t> </a:t>
            </a:r>
            <a:r>
              <a:rPr lang="en-US" dirty="0"/>
              <a:t>has a corresponding decision problem. </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 </a:t>
            </a:r>
            <a:r>
              <a:rPr lang="zh-CN" altLang="en-US" dirty="0"/>
              <a:t>将优化问题转为判定问题</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6870" y="1209040"/>
                <a:ext cx="8366760" cy="4620260"/>
              </a:xfrm>
            </p:spPr>
            <p:txBody>
              <a:bodyPr>
                <a:normAutofit/>
              </a:bodyPr>
              <a:lstStyle/>
              <a:p>
                <a:r>
                  <a:rPr lang="en-US" dirty="0"/>
                  <a:t>The </a:t>
                </a:r>
                <a:r>
                  <a:rPr lang="en-US" dirty="0">
                    <a:solidFill>
                      <a:srgbClr val="FF0000"/>
                    </a:solidFill>
                  </a:rPr>
                  <a:t>0-1 </a:t>
                </a:r>
                <a:r>
                  <a:rPr lang="en-US" altLang="zh-CN" dirty="0">
                    <a:solidFill>
                      <a:srgbClr val="FF0000"/>
                    </a:solidFill>
                  </a:rPr>
                  <a:t>k</a:t>
                </a:r>
                <a:r>
                  <a:rPr lang="en-US" dirty="0">
                    <a:solidFill>
                      <a:srgbClr val="FF0000"/>
                    </a:solidFill>
                  </a:rPr>
                  <a:t>napsack </a:t>
                </a:r>
                <a:r>
                  <a:rPr lang="en-US" altLang="zh-CN" dirty="0">
                    <a:solidFill>
                      <a:srgbClr val="FF0000"/>
                    </a:solidFill>
                  </a:rPr>
                  <a:t>o</a:t>
                </a:r>
                <a:r>
                  <a:rPr lang="en-US" dirty="0">
                    <a:solidFill>
                      <a:srgbClr val="FF0000"/>
                    </a:solidFill>
                  </a:rPr>
                  <a:t>ptimization problem</a:t>
                </a:r>
                <a:r>
                  <a:rPr lang="en-US" b="1" dirty="0">
                    <a:solidFill>
                      <a:srgbClr val="FF0000"/>
                    </a:solidFill>
                  </a:rPr>
                  <a:t> </a:t>
                </a:r>
                <a:r>
                  <a:rPr lang="en-US" dirty="0"/>
                  <a:t>is to determine the maximum</a:t>
                </a:r>
                <a:r>
                  <a:rPr lang="en-US" dirty="0">
                    <a:solidFill>
                      <a:srgbClr val="FF0000"/>
                    </a:solidFill>
                  </a:rPr>
                  <a:t> total profit </a:t>
                </a:r>
                <a:r>
                  <a:rPr lang="en-US" dirty="0"/>
                  <a:t>of the items that can be placed in a knapsack </a:t>
                </a:r>
                <a:r>
                  <a:rPr lang="en-US" altLang="zh-CN" dirty="0"/>
                  <a:t>with</a:t>
                </a:r>
                <a:r>
                  <a:rPr lang="zh-CN" altLang="en-US" dirty="0"/>
                  <a:t> </a:t>
                </a:r>
                <a:r>
                  <a:rPr lang="en-US" altLang="zh-CN" dirty="0"/>
                  <a:t>capacity</a:t>
                </a:r>
                <a:r>
                  <a:rPr lang="zh-CN" altLang="en-US" dirty="0"/>
                  <a:t> </a:t>
                </a:r>
                <a14:m>
                  <m:oMath xmlns:m="http://schemas.openxmlformats.org/officeDocument/2006/math">
                    <m:r>
                      <a:rPr lang="en-US" i="1" dirty="0">
                        <a:latin typeface="Cambria Math" panose="02040503050406030204" pitchFamily="18" charset="0"/>
                      </a:rPr>
                      <m:t>𝑊</m:t>
                    </m:r>
                  </m:oMath>
                </a14:m>
                <a:r>
                  <a:rPr lang="en-US" dirty="0"/>
                  <a:t>. </a:t>
                </a:r>
                <a:endParaRPr lang="en-US" dirty="0"/>
              </a:p>
              <a:p>
                <a:r>
                  <a:rPr lang="en-US" dirty="0"/>
                  <a:t>The corresponding </a:t>
                </a:r>
                <a:r>
                  <a:rPr lang="en-US" dirty="0">
                    <a:solidFill>
                      <a:srgbClr val="FF0000"/>
                    </a:solidFill>
                  </a:rPr>
                  <a:t>0-1 </a:t>
                </a:r>
                <a:r>
                  <a:rPr lang="en-US" altLang="zh-CN" dirty="0">
                    <a:solidFill>
                      <a:srgbClr val="FF0000"/>
                    </a:solidFill>
                  </a:rPr>
                  <a:t>k</a:t>
                </a:r>
                <a:r>
                  <a:rPr lang="en-US" dirty="0">
                    <a:solidFill>
                      <a:srgbClr val="FF0000"/>
                    </a:solidFill>
                  </a:rPr>
                  <a:t>napsack </a:t>
                </a:r>
                <a:r>
                  <a:rPr lang="en-US" altLang="zh-CN" dirty="0">
                    <a:solidFill>
                      <a:srgbClr val="FF0000"/>
                    </a:solidFill>
                  </a:rPr>
                  <a:t>d</a:t>
                </a:r>
                <a:r>
                  <a:rPr lang="en-US" dirty="0">
                    <a:solidFill>
                      <a:srgbClr val="FF0000"/>
                    </a:solidFill>
                  </a:rPr>
                  <a:t>ecision problem </a:t>
                </a:r>
                <a:r>
                  <a:rPr lang="en-US" dirty="0"/>
                  <a:t>is to determine,</a:t>
                </a:r>
                <a:r>
                  <a:rPr lang="en-US" dirty="0">
                    <a:solidFill>
                      <a:srgbClr val="FF0000"/>
                    </a:solidFill>
                  </a:rPr>
                  <a:t> for a given profit </a:t>
                </a:r>
                <a14:m>
                  <m:oMath xmlns:m="http://schemas.openxmlformats.org/officeDocument/2006/math">
                    <m:r>
                      <a:rPr lang="en-US" i="1" dirty="0">
                        <a:solidFill>
                          <a:srgbClr val="FF0000"/>
                        </a:solidFill>
                        <a:latin typeface="Cambria Math" panose="02040503050406030204" pitchFamily="18" charset="0"/>
                      </a:rPr>
                      <m:t>𝑃</m:t>
                    </m:r>
                  </m:oMath>
                </a14:m>
                <a:r>
                  <a:rPr lang="en-US" dirty="0">
                    <a:solidFill>
                      <a:srgbClr val="FF0000"/>
                    </a:solidFill>
                  </a:rPr>
                  <a:t>,</a:t>
                </a:r>
                <a:r>
                  <a:rPr lang="en-US" dirty="0"/>
                  <a:t> whether it is possible to load the knapsack so as to keep the total weight no greater than </a:t>
                </a:r>
                <a14:m>
                  <m:oMath xmlns:m="http://schemas.openxmlformats.org/officeDocument/2006/math">
                    <m:r>
                      <a:rPr lang="en-US" i="1" dirty="0">
                        <a:latin typeface="Cambria Math" panose="02040503050406030204" pitchFamily="18" charset="0"/>
                      </a:rPr>
                      <m:t>𝑊</m:t>
                    </m:r>
                  </m:oMath>
                </a14:m>
                <a:r>
                  <a:rPr lang="en-US" dirty="0"/>
                  <a:t>, while making the total profit </a:t>
                </a:r>
                <a:r>
                  <a:rPr lang="en-US" b="1" dirty="0">
                    <a:solidFill>
                      <a:srgbClr val="FF0000"/>
                    </a:solidFill>
                  </a:rPr>
                  <a:t>at least </a:t>
                </a:r>
                <a:r>
                  <a:rPr lang="en-US" dirty="0"/>
                  <a:t>equal to </a:t>
                </a:r>
                <a14:m>
                  <m:oMath xmlns:m="http://schemas.openxmlformats.org/officeDocument/2006/math">
                    <m:r>
                      <a:rPr lang="en-US" i="1" dirty="0">
                        <a:latin typeface="Cambria Math" panose="02040503050406030204" pitchFamily="18" charset="0"/>
                      </a:rPr>
                      <m:t>𝑃</m:t>
                    </m:r>
                  </m:oMath>
                </a14:m>
                <a:r>
                  <a:rPr lang="en-US" dirty="0"/>
                  <a:t>. </a:t>
                </a:r>
                <a:endParaRPr lang="en-US" dirty="0"/>
              </a:p>
              <a:p>
                <a:pPr lvl="1"/>
                <a:r>
                  <a:rPr lang="en-US" dirty="0"/>
                  <a:t>This problem has the same parameters as the 0-1 </a:t>
                </a:r>
                <a:r>
                  <a:rPr lang="en-US" altLang="zh-CN" dirty="0"/>
                  <a:t>k</a:t>
                </a:r>
                <a:r>
                  <a:rPr lang="en-US" dirty="0"/>
                  <a:t>napsack </a:t>
                </a:r>
                <a:r>
                  <a:rPr lang="en-US" altLang="zh-CN" dirty="0"/>
                  <a:t>o</a:t>
                </a:r>
                <a:r>
                  <a:rPr lang="en-US" dirty="0"/>
                  <a:t>ptimization problem plus the additional parameter </a:t>
                </a:r>
                <a14:m>
                  <m:oMath xmlns:m="http://schemas.openxmlformats.org/officeDocument/2006/math">
                    <m:r>
                      <a:rPr lang="en-US" i="1" dirty="0">
                        <a:latin typeface="Cambria Math" panose="02040503050406030204" pitchFamily="18" charset="0"/>
                      </a:rPr>
                      <m:t>𝑃</m:t>
                    </m:r>
                  </m:oMath>
                </a14:m>
                <a:r>
                  <a:rPr lang="en-US" dirty="0"/>
                  <a:t>. </a:t>
                </a:r>
                <a:r>
                  <a:rPr lang="zh-CN" altLang="en-US" dirty="0"/>
                  <a:t>判定问题和优化问题相比多了一个参数</a:t>
                </a:r>
                <a:r>
                  <a:rPr lang="en-US" altLang="zh-CN" dirty="0"/>
                  <a:t>P</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356870" y="1209040"/>
                <a:ext cx="8366760" cy="4620260"/>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6" name="文本框 5"/>
          <p:cNvSpPr txBox="1"/>
          <p:nvPr/>
        </p:nvSpPr>
        <p:spPr>
          <a:xfrm>
            <a:off x="435893" y="5921576"/>
            <a:ext cx="4622058" cy="276999"/>
          </a:xfrm>
          <a:prstGeom prst="rect">
            <a:avLst/>
          </a:prstGeom>
          <a:noFill/>
        </p:spPr>
        <p:txBody>
          <a:bodyPr wrap="square">
            <a:spAutoFit/>
          </a:bodyPr>
          <a:lstStyle/>
          <a:p>
            <a:r>
              <a:rPr lang="zh-CN" altLang="en-US" sz="1200" dirty="0">
                <a:latin typeface="Corbel Light" panose="020B0303020204020204" pitchFamily="34" charset="0"/>
              </a:rPr>
              <a:t>https://en.wikipedia.org/wiki/Knapsack_problem</a:t>
            </a:r>
            <a:endParaRPr lang="zh-CN" altLang="en-US" sz="1200" dirty="0">
              <a:latin typeface="Corbel Light" panose="020B0303020204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53480" y="2215607"/>
              <a:ext cx="3060555" cy="1981200"/>
            </p:xfrm>
            <a:graphic>
              <a:graphicData uri="http://schemas.openxmlformats.org/drawingml/2006/table">
                <a:tbl>
                  <a:tblPr firstRow="1" bandRow="1">
                    <a:tableStyleId>{5C22544A-7EE6-4342-B048-85BDC9FD1C3A}</a:tableStyleId>
                  </a:tblPr>
                  <a:tblGrid>
                    <a:gridCol w="1020185"/>
                    <a:gridCol w="1020185"/>
                    <a:gridCol w="1020185"/>
                  </a:tblGrid>
                  <a:tr h="370840">
                    <a:tc>
                      <a:txBody>
                        <a:bodyPr/>
                        <a:lstStyle/>
                        <a:p>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alibri" panose="020F0502020204030204" pitchFamily="34" charset="0"/>
                                  </a:rPr>
                                  <m:t>𝒊</m:t>
                                </m:r>
                              </m:oMath>
                            </m:oMathPara>
                          </a14:m>
                          <a:endParaRPr lang="en-US" sz="2000" dirty="0">
                            <a:latin typeface="Calibri" panose="020F0502020204030204" pitchFamily="34" charset="0"/>
                            <a:cs typeface="Calibri" panose="020F0502020204030204" pitchFamily="34" charset="0"/>
                          </a:endParaRPr>
                        </a:p>
                      </a:txBody>
                      <a:tcPr/>
                    </a:tc>
                    <a:tc>
                      <a:txBody>
                        <a:bodyPr/>
                        <a:lstStyle/>
                        <a:p>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cs typeface="Calibri" panose="020F0502020204030204" pitchFamily="34" charset="0"/>
                                      </a:rPr>
                                    </m:ctrlPr>
                                  </m:sSubPr>
                                  <m:e>
                                    <m:r>
                                      <a:rPr lang="en-US" sz="2000" b="1" i="1" smtClean="0">
                                        <a:latin typeface="Cambria Math" panose="02040503050406030204" pitchFamily="18" charset="0"/>
                                        <a:cs typeface="Calibri" panose="020F0502020204030204" pitchFamily="34" charset="0"/>
                                      </a:rPr>
                                      <m:t>𝒗</m:t>
                                    </m:r>
                                  </m:e>
                                  <m:sub>
                                    <m:r>
                                      <a:rPr lang="en-US" sz="2000" b="1" i="1" smtClean="0">
                                        <a:latin typeface="Cambria Math" panose="02040503050406030204" pitchFamily="18" charset="0"/>
                                        <a:cs typeface="Calibri" panose="020F0502020204030204" pitchFamily="34" charset="0"/>
                                      </a:rPr>
                                      <m:t>𝒊</m:t>
                                    </m:r>
                                  </m:sub>
                                </m:sSub>
                              </m:oMath>
                            </m:oMathPara>
                          </a14:m>
                          <a:endParaRPr lang="en-US" sz="2000" dirty="0">
                            <a:latin typeface="Calibri" panose="020F0502020204030204" pitchFamily="34" charset="0"/>
                            <a:cs typeface="Calibri" panose="020F0502020204030204" pitchFamily="34" charset="0"/>
                          </a:endParaRPr>
                        </a:p>
                      </a:txBody>
                      <a:tcPr/>
                    </a:tc>
                    <a:tc>
                      <a:txBody>
                        <a:bodyPr/>
                        <a:lstStyle/>
                        <a:p>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cs typeface="Calibri" panose="020F0502020204030204" pitchFamily="34" charset="0"/>
                                      </a:rPr>
                                    </m:ctrlPr>
                                  </m:sSubPr>
                                  <m:e>
                                    <m:r>
                                      <a:rPr lang="en-US" sz="2000" b="1" i="1" smtClean="0">
                                        <a:latin typeface="Cambria Math" panose="02040503050406030204" pitchFamily="18" charset="0"/>
                                        <a:cs typeface="Calibri" panose="020F0502020204030204" pitchFamily="34" charset="0"/>
                                      </a:rPr>
                                      <m:t>𝒘</m:t>
                                    </m:r>
                                  </m:e>
                                  <m:sub>
                                    <m:r>
                                      <a:rPr lang="en-US" sz="2000" b="1" i="1" smtClean="0">
                                        <a:latin typeface="Cambria Math" panose="02040503050406030204" pitchFamily="18" charset="0"/>
                                        <a:cs typeface="Calibri" panose="020F0502020204030204" pitchFamily="34" charset="0"/>
                                      </a:rPr>
                                      <m:t>𝒊</m:t>
                                    </m:r>
                                  </m:sub>
                                </m:sSub>
                              </m:oMath>
                            </m:oMathPara>
                          </a14:m>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1</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$10</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2</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$12</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3</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$15</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2kg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4</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$20</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3kg</a:t>
                          </a:r>
                          <a:endParaRPr lang="en-US" sz="2000" dirty="0">
                            <a:latin typeface="Calibri" panose="020F0502020204030204" pitchFamily="34" charset="0"/>
                            <a:cs typeface="Calibri" panose="020F0502020204030204" pitchFamily="34" charset="0"/>
                          </a:endParaRPr>
                        </a:p>
                      </a:txBody>
                      <a:tcPr/>
                    </a:tc>
                  </a:tr>
                </a:tbl>
              </a:graphicData>
            </a:graphic>
          </p:graphicFrame>
        </mc:Choice>
        <mc:Fallback xmlns="">
          <p:graphicFrame>
            <p:nvGraphicFramePr>
              <p:cNvPr id="5" name="Table 4"/>
              <p:cNvGraphicFramePr>
                <a:graphicFrameLocks noGrp="1"/>
              </p:cNvGraphicFramePr>
              <p:nvPr/>
            </p:nvGraphicFramePr>
            <p:xfrm>
              <a:off x="853480" y="2215607"/>
              <a:ext cx="3060555" cy="1981200"/>
            </p:xfrm>
            <a:graphic>
              <a:graphicData uri="http://schemas.openxmlformats.org/drawingml/2006/table">
                <a:tbl>
                  <a:tblPr firstRow="1" bandRow="1">
                    <a:tableStyleId>{5C22544A-7EE6-4342-B048-85BDC9FD1C3A}</a:tableStyleId>
                  </a:tblPr>
                  <a:tblGrid>
                    <a:gridCol w="1020185"/>
                    <a:gridCol w="1020185"/>
                    <a:gridCol w="1020185"/>
                  </a:tblGrid>
                  <a:tr h="39624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r>
                  <a:tr h="370840">
                    <a:tc>
                      <a:txBody>
                        <a:bodyPr/>
                        <a:lstStyle/>
                        <a:p>
                          <a:pPr algn="ctr"/>
                          <a:r>
                            <a:rPr lang="en-US" sz="2000" dirty="0">
                              <a:latin typeface="Calibri" panose="020F0502020204030204" pitchFamily="34" charset="0"/>
                              <a:cs typeface="Calibri" panose="020F0502020204030204" pitchFamily="34" charset="0"/>
                            </a:rPr>
                            <a:t>1</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$10</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2</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$12</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3</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$15</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2kg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4</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$20</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3kg</a:t>
                          </a:r>
                          <a:endParaRPr lang="en-US" sz="2000" dirty="0">
                            <a:latin typeface="Calibri" panose="020F0502020204030204" pitchFamily="34" charset="0"/>
                            <a:cs typeface="Calibri" panose="020F0502020204030204" pitchFamily="34" charset="0"/>
                          </a:endParaRPr>
                        </a:p>
                      </a:txBody>
                      <a:tcPr/>
                    </a:tc>
                  </a:tr>
                </a:tbl>
              </a:graphicData>
            </a:graphic>
          </p:graphicFrame>
        </mc:Fallback>
      </mc:AlternateContent>
      <p:sp>
        <p:nvSpPr>
          <p:cNvPr id="6" name="TextBox 5"/>
          <p:cNvSpPr txBox="1"/>
          <p:nvPr/>
        </p:nvSpPr>
        <p:spPr>
          <a:xfrm>
            <a:off x="922395" y="1574738"/>
            <a:ext cx="2922723" cy="461665"/>
          </a:xfrm>
          <a:prstGeom prst="rect">
            <a:avLst/>
          </a:prstGeom>
          <a:noFill/>
        </p:spPr>
        <p:txBody>
          <a:bodyPr wrap="none" rtlCol="0">
            <a:spAutoFit/>
          </a:bodyPr>
          <a:lstStyle/>
          <a:p>
            <a:pPr algn="l"/>
            <a:r>
              <a:rPr lang="en-US" altLang="zh-CN" sz="2400" dirty="0">
                <a:solidFill>
                  <a:schemeClr val="tx2"/>
                </a:solidFill>
                <a:latin typeface="Calibri" panose="020F0502020204030204" pitchFamily="34" charset="0"/>
                <a:ea typeface="华文中宋" panose="02010600040101010101" pitchFamily="2" charset="-122"/>
                <a:cs typeface="Calibri" panose="020F0502020204030204" pitchFamily="34" charset="0"/>
              </a:rPr>
              <a:t>Optimization</a:t>
            </a:r>
            <a:r>
              <a:rPr lang="zh-CN" altLang="en-US" sz="24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chemeClr val="tx2"/>
                </a:solidFill>
                <a:latin typeface="Calibri" panose="020F0502020204030204" pitchFamily="34" charset="0"/>
                <a:ea typeface="华文中宋" panose="02010600040101010101" pitchFamily="2" charset="-122"/>
                <a:cs typeface="Calibri" panose="020F0502020204030204" pitchFamily="34" charset="0"/>
              </a:rPr>
              <a:t>problem</a:t>
            </a:r>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
        <p:nvSpPr>
          <p:cNvPr id="7" name="TextBox 6"/>
          <p:cNvSpPr txBox="1"/>
          <p:nvPr/>
        </p:nvSpPr>
        <p:spPr>
          <a:xfrm>
            <a:off x="1881052" y="4376011"/>
            <a:ext cx="1397726" cy="461665"/>
          </a:xfrm>
          <a:prstGeom prst="rect">
            <a:avLst/>
          </a:prstGeom>
          <a:noFill/>
        </p:spPr>
        <p:txBody>
          <a:bodyPr wrap="square" rtlCol="0">
            <a:spAutoFit/>
          </a:bodyPr>
          <a:lstStyle/>
          <a:p>
            <a:r>
              <a:rPr lang="en-US" sz="2400" dirty="0">
                <a:solidFill>
                  <a:schemeClr val="tx2"/>
                </a:solidFill>
                <a:latin typeface="Calibri" panose="020F0502020204030204" pitchFamily="34" charset="0"/>
                <a:ea typeface="华文中宋" panose="02010600040101010101" pitchFamily="2" charset="-122"/>
                <a:cs typeface="Calibri" panose="020F0502020204030204" pitchFamily="34" charset="0"/>
              </a:rPr>
              <a:t>𝑊=5kg</a:t>
            </a:r>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
        <p:nvSpPr>
          <p:cNvPr id="8" name="TextBox 7"/>
          <p:cNvSpPr txBox="1"/>
          <p:nvPr/>
        </p:nvSpPr>
        <p:spPr>
          <a:xfrm>
            <a:off x="506351" y="5083207"/>
            <a:ext cx="3776931" cy="707886"/>
          </a:xfrm>
          <a:prstGeom prst="rect">
            <a:avLst/>
          </a:prstGeom>
          <a:noFill/>
        </p:spPr>
        <p:txBody>
          <a:bodyPr wrap="none" rtlCol="0">
            <a:spAutoFit/>
          </a:bodyPr>
          <a:lstStyle/>
          <a:p>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What</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is</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the</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maximum</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total</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profit?</a:t>
            </a:r>
            <a:endPar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endParaRPr>
          </a:p>
          <a:p>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优化问题：最大利润是多少？</a:t>
            </a:r>
            <a:endParaRPr lang="en-US" sz="20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5298884" y="2215607"/>
              <a:ext cx="3060555" cy="1981200"/>
            </p:xfrm>
            <a:graphic>
              <a:graphicData uri="http://schemas.openxmlformats.org/drawingml/2006/table">
                <a:tbl>
                  <a:tblPr firstRow="1" bandRow="1">
                    <a:tableStyleId>{5C22544A-7EE6-4342-B048-85BDC9FD1C3A}</a:tableStyleId>
                  </a:tblPr>
                  <a:tblGrid>
                    <a:gridCol w="1020185"/>
                    <a:gridCol w="1020185"/>
                    <a:gridCol w="1020185"/>
                  </a:tblGrid>
                  <a:tr h="370840">
                    <a:tc>
                      <a:txBody>
                        <a:bodyPr/>
                        <a:lstStyle/>
                        <a:p>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alibri" panose="020F0502020204030204" pitchFamily="34" charset="0"/>
                                  </a:rPr>
                                  <m:t>𝒊</m:t>
                                </m:r>
                              </m:oMath>
                            </m:oMathPara>
                          </a14:m>
                          <a:endParaRPr lang="en-US" sz="2000" dirty="0">
                            <a:latin typeface="Calibri" panose="020F0502020204030204" pitchFamily="34" charset="0"/>
                            <a:cs typeface="Calibri" panose="020F0502020204030204" pitchFamily="34" charset="0"/>
                          </a:endParaRPr>
                        </a:p>
                      </a:txBody>
                      <a:tcPr/>
                    </a:tc>
                    <a:tc>
                      <a:txBody>
                        <a:bodyPr/>
                        <a:lstStyle/>
                        <a:p>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cs typeface="Calibri" panose="020F0502020204030204" pitchFamily="34" charset="0"/>
                                      </a:rPr>
                                    </m:ctrlPr>
                                  </m:sSubPr>
                                  <m:e>
                                    <m:r>
                                      <a:rPr lang="en-US" sz="2000" b="1" i="1" smtClean="0">
                                        <a:latin typeface="Cambria Math" panose="02040503050406030204" pitchFamily="18" charset="0"/>
                                        <a:cs typeface="Calibri" panose="020F0502020204030204" pitchFamily="34" charset="0"/>
                                      </a:rPr>
                                      <m:t>𝒗</m:t>
                                    </m:r>
                                  </m:e>
                                  <m:sub>
                                    <m:r>
                                      <a:rPr lang="en-US" sz="2000" b="1" i="1" smtClean="0">
                                        <a:latin typeface="Cambria Math" panose="02040503050406030204" pitchFamily="18" charset="0"/>
                                        <a:cs typeface="Calibri" panose="020F0502020204030204" pitchFamily="34" charset="0"/>
                                      </a:rPr>
                                      <m:t>𝒊</m:t>
                                    </m:r>
                                  </m:sub>
                                </m:sSub>
                              </m:oMath>
                            </m:oMathPara>
                          </a14:m>
                          <a:endParaRPr lang="en-US" sz="2000" dirty="0">
                            <a:latin typeface="Calibri" panose="020F0502020204030204" pitchFamily="34" charset="0"/>
                            <a:cs typeface="Calibri" panose="020F0502020204030204" pitchFamily="34" charset="0"/>
                          </a:endParaRPr>
                        </a:p>
                      </a:txBody>
                      <a:tcPr/>
                    </a:tc>
                    <a:tc>
                      <a:txBody>
                        <a:bodyPr/>
                        <a:lstStyle/>
                        <a:p>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cs typeface="Calibri" panose="020F0502020204030204" pitchFamily="34" charset="0"/>
                                      </a:rPr>
                                    </m:ctrlPr>
                                  </m:sSubPr>
                                  <m:e>
                                    <m:r>
                                      <a:rPr lang="en-US" sz="2000" b="1" i="1" smtClean="0">
                                        <a:latin typeface="Cambria Math" panose="02040503050406030204" pitchFamily="18" charset="0"/>
                                        <a:cs typeface="Calibri" panose="020F0502020204030204" pitchFamily="34" charset="0"/>
                                      </a:rPr>
                                      <m:t>𝒘</m:t>
                                    </m:r>
                                  </m:e>
                                  <m:sub>
                                    <m:r>
                                      <a:rPr lang="en-US" sz="2000" b="1" i="1" smtClean="0">
                                        <a:latin typeface="Cambria Math" panose="02040503050406030204" pitchFamily="18" charset="0"/>
                                        <a:cs typeface="Calibri" panose="020F0502020204030204" pitchFamily="34" charset="0"/>
                                      </a:rPr>
                                      <m:t>𝒊</m:t>
                                    </m:r>
                                  </m:sub>
                                </m:sSub>
                              </m:oMath>
                            </m:oMathPara>
                          </a14:m>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1</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$10</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2</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$12</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3</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$15</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2kg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4</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$20</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3kg</a:t>
                          </a:r>
                          <a:endParaRPr lang="en-US" sz="2000" dirty="0">
                            <a:latin typeface="Calibri" panose="020F0502020204030204" pitchFamily="34" charset="0"/>
                            <a:cs typeface="Calibri" panose="020F0502020204030204" pitchFamily="34" charset="0"/>
                          </a:endParaRPr>
                        </a:p>
                      </a:txBody>
                      <a:tcPr/>
                    </a:tc>
                  </a:tr>
                </a:tbl>
              </a:graphicData>
            </a:graphic>
          </p:graphicFrame>
        </mc:Choice>
        <mc:Fallback xmlns="">
          <p:graphicFrame>
            <p:nvGraphicFramePr>
              <p:cNvPr id="9" name="Table 8"/>
              <p:cNvGraphicFramePr>
                <a:graphicFrameLocks noGrp="1"/>
              </p:cNvGraphicFramePr>
              <p:nvPr/>
            </p:nvGraphicFramePr>
            <p:xfrm>
              <a:off x="5298884" y="2215607"/>
              <a:ext cx="3060555" cy="1981200"/>
            </p:xfrm>
            <a:graphic>
              <a:graphicData uri="http://schemas.openxmlformats.org/drawingml/2006/table">
                <a:tbl>
                  <a:tblPr firstRow="1" bandRow="1">
                    <a:tableStyleId>{5C22544A-7EE6-4342-B048-85BDC9FD1C3A}</a:tableStyleId>
                  </a:tblPr>
                  <a:tblGrid>
                    <a:gridCol w="1020185"/>
                    <a:gridCol w="1020185"/>
                    <a:gridCol w="1020185"/>
                  </a:tblGrid>
                  <a:tr h="39624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r>
                  <a:tr h="370840">
                    <a:tc>
                      <a:txBody>
                        <a:bodyPr/>
                        <a:lstStyle/>
                        <a:p>
                          <a:pPr algn="ctr"/>
                          <a:r>
                            <a:rPr lang="en-US" sz="2000" dirty="0">
                              <a:latin typeface="Calibri" panose="020F0502020204030204" pitchFamily="34" charset="0"/>
                              <a:cs typeface="Calibri" panose="020F0502020204030204" pitchFamily="34" charset="0"/>
                            </a:rPr>
                            <a:t>1</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$10</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2</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$12</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3</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$15</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2kg</a:t>
                          </a:r>
                          <a:endParaRPr lang="en-US" sz="2000" dirty="0">
                            <a:latin typeface="Calibri" panose="020F0502020204030204" pitchFamily="34" charset="0"/>
                            <a:cs typeface="Calibri" panose="020F0502020204030204" pitchFamily="34" charset="0"/>
                          </a:endParaRPr>
                        </a:p>
                      </a:txBody>
                      <a:tcPr/>
                    </a:tc>
                  </a:tr>
                  <a:tr h="370840">
                    <a:tc>
                      <a:txBody>
                        <a:bodyPr/>
                        <a:lstStyle/>
                        <a:p>
                          <a:pPr algn="ctr"/>
                          <a:r>
                            <a:rPr lang="en-US" sz="2000" dirty="0">
                              <a:latin typeface="Calibri" panose="020F0502020204030204" pitchFamily="34" charset="0"/>
                              <a:cs typeface="Calibri" panose="020F0502020204030204" pitchFamily="34" charset="0"/>
                            </a:rPr>
                            <a:t>4</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$20</a:t>
                          </a:r>
                          <a:endParaRPr lang="en-US" sz="2000" dirty="0">
                            <a:latin typeface="Calibri" panose="020F0502020204030204" pitchFamily="34" charset="0"/>
                            <a:cs typeface="Calibri" panose="020F0502020204030204" pitchFamily="34" charset="0"/>
                          </a:endParaRPr>
                        </a:p>
                      </a:txBody>
                      <a:tcPr/>
                    </a:tc>
                    <a:tc>
                      <a:txBody>
                        <a:bodyPr/>
                        <a:lstStyle/>
                        <a:p>
                          <a:pPr algn="ctr"/>
                          <a:r>
                            <a:rPr lang="en-US" sz="2000" dirty="0">
                              <a:latin typeface="Calibri" panose="020F0502020204030204" pitchFamily="34" charset="0"/>
                              <a:cs typeface="Calibri" panose="020F0502020204030204" pitchFamily="34" charset="0"/>
                            </a:rPr>
                            <a:t>3kg</a:t>
                          </a:r>
                          <a:endParaRPr lang="en-US" sz="2000" dirty="0">
                            <a:latin typeface="Calibri" panose="020F0502020204030204" pitchFamily="34" charset="0"/>
                            <a:cs typeface="Calibri" panose="020F0502020204030204" pitchFamily="34" charset="0"/>
                          </a:endParaRPr>
                        </a:p>
                      </a:txBody>
                      <a:tcPr/>
                    </a:tc>
                  </a:tr>
                </a:tbl>
              </a:graphicData>
            </a:graphic>
          </p:graphicFrame>
        </mc:Fallback>
      </mc:AlternateContent>
      <p:sp>
        <p:nvSpPr>
          <p:cNvPr id="10" name="TextBox 9"/>
          <p:cNvSpPr txBox="1"/>
          <p:nvPr/>
        </p:nvSpPr>
        <p:spPr>
          <a:xfrm>
            <a:off x="5367799" y="1574738"/>
            <a:ext cx="2369431" cy="461665"/>
          </a:xfrm>
          <a:prstGeom prst="rect">
            <a:avLst/>
          </a:prstGeom>
          <a:noFill/>
        </p:spPr>
        <p:txBody>
          <a:bodyPr wrap="none" rtlCol="0">
            <a:spAutoFit/>
          </a:bodyPr>
          <a:lstStyle/>
          <a:p>
            <a:pPr algn="l"/>
            <a:r>
              <a:rPr lang="en-US" altLang="zh-CN" sz="2400" dirty="0">
                <a:solidFill>
                  <a:schemeClr val="tx2"/>
                </a:solidFill>
                <a:latin typeface="Calibri" panose="020F0502020204030204" pitchFamily="34" charset="0"/>
                <a:ea typeface="华文中宋" panose="02010600040101010101" pitchFamily="2" charset="-122"/>
                <a:cs typeface="Calibri" panose="020F0502020204030204" pitchFamily="34" charset="0"/>
              </a:rPr>
              <a:t>Decision</a:t>
            </a:r>
            <a:r>
              <a:rPr lang="zh-CN" altLang="en-US" sz="24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chemeClr val="tx2"/>
                </a:solidFill>
                <a:latin typeface="Calibri" panose="020F0502020204030204" pitchFamily="34" charset="0"/>
                <a:ea typeface="华文中宋" panose="02010600040101010101" pitchFamily="2" charset="-122"/>
                <a:cs typeface="Calibri" panose="020F0502020204030204" pitchFamily="34" charset="0"/>
              </a:rPr>
              <a:t>problem</a:t>
            </a:r>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
        <p:nvSpPr>
          <p:cNvPr id="11" name="TextBox 10"/>
          <p:cNvSpPr txBox="1"/>
          <p:nvPr/>
        </p:nvSpPr>
        <p:spPr>
          <a:xfrm>
            <a:off x="6326456" y="4376011"/>
            <a:ext cx="1397726" cy="461665"/>
          </a:xfrm>
          <a:prstGeom prst="rect">
            <a:avLst/>
          </a:prstGeom>
          <a:noFill/>
        </p:spPr>
        <p:txBody>
          <a:bodyPr wrap="square" rtlCol="0">
            <a:spAutoFit/>
          </a:bodyPr>
          <a:lstStyle/>
          <a:p>
            <a:r>
              <a:rPr lang="en-US" sz="2400" dirty="0">
                <a:solidFill>
                  <a:schemeClr val="tx2"/>
                </a:solidFill>
                <a:latin typeface="Calibri" panose="020F0502020204030204" pitchFamily="34" charset="0"/>
                <a:ea typeface="华文中宋" panose="02010600040101010101" pitchFamily="2" charset="-122"/>
                <a:cs typeface="Calibri" panose="020F0502020204030204" pitchFamily="34" charset="0"/>
              </a:rPr>
              <a:t>𝑊=5kg</a:t>
            </a:r>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
        <p:nvSpPr>
          <p:cNvPr id="12" name="TextBox 11"/>
          <p:cNvSpPr txBox="1"/>
          <p:nvPr/>
        </p:nvSpPr>
        <p:spPr>
          <a:xfrm>
            <a:off x="4986214" y="4929319"/>
            <a:ext cx="3685894" cy="1322070"/>
          </a:xfrm>
          <a:prstGeom prst="rect">
            <a:avLst/>
          </a:prstGeom>
          <a:noFill/>
        </p:spPr>
        <p:txBody>
          <a:bodyPr wrap="square" rtlCol="0">
            <a:spAutoFit/>
          </a:bodyPr>
          <a:lstStyle/>
          <a:p>
            <a:pPr algn="ct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Can</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we</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make</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maximum</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total</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profit</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not</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less</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than</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42?</a:t>
            </a:r>
            <a:endPar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endParaRPr>
          </a:p>
          <a:p>
            <a:pPr algn="ct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我们能得到的最大利润能不少于</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42</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么？</a:t>
            </a:r>
            <a:endParaRPr lang="en-US" sz="20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 </a:t>
            </a:r>
            <a:r>
              <a:rPr lang="zh-CN" altLang="en-US" dirty="0"/>
              <a:t>最短路径问题</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The </a:t>
                </a:r>
                <a:r>
                  <a:rPr lang="en-US" altLang="zh-CN" dirty="0">
                    <a:solidFill>
                      <a:srgbClr val="FF0000"/>
                    </a:solidFill>
                  </a:rPr>
                  <a:t>shortest</a:t>
                </a:r>
                <a:r>
                  <a:rPr lang="zh-CN" altLang="en-US" dirty="0">
                    <a:solidFill>
                      <a:srgbClr val="FF0000"/>
                    </a:solidFill>
                  </a:rPr>
                  <a:t> </a:t>
                </a:r>
                <a:r>
                  <a:rPr lang="en-US" altLang="zh-CN" dirty="0">
                    <a:solidFill>
                      <a:srgbClr val="FF0000"/>
                    </a:solidFill>
                  </a:rPr>
                  <a:t>path</a:t>
                </a:r>
                <a:r>
                  <a:rPr lang="zh-CN" altLang="en-US" dirty="0">
                    <a:solidFill>
                      <a:srgbClr val="FF0000"/>
                    </a:solidFill>
                  </a:rPr>
                  <a:t> </a:t>
                </a:r>
                <a:r>
                  <a:rPr lang="en-US" altLang="zh-CN" dirty="0">
                    <a:solidFill>
                      <a:srgbClr val="FF0000"/>
                    </a:solidFill>
                  </a:rPr>
                  <a:t>o</a:t>
                </a:r>
                <a:r>
                  <a:rPr lang="en-US" dirty="0">
                    <a:solidFill>
                      <a:srgbClr val="FF0000"/>
                    </a:solidFill>
                  </a:rPr>
                  <a:t>ptimization problem</a:t>
                </a:r>
                <a:r>
                  <a:rPr lang="en-US" b="1" dirty="0">
                    <a:solidFill>
                      <a:srgbClr val="FF0000"/>
                    </a:solidFill>
                  </a:rPr>
                  <a:t> </a:t>
                </a:r>
                <a:r>
                  <a:rPr lang="en-US" dirty="0"/>
                  <a:t>is to </a:t>
                </a:r>
                <a:r>
                  <a:rPr lang="en-US" altLang="zh-CN" dirty="0"/>
                  <a:t>find</a:t>
                </a:r>
                <a:r>
                  <a:rPr lang="zh-CN" altLang="en-US" dirty="0"/>
                  <a:t> </a:t>
                </a:r>
                <a:r>
                  <a:rPr lang="en-US" altLang="zh-CN" dirty="0"/>
                  <a:t>the</a:t>
                </a:r>
                <a:r>
                  <a:rPr lang="zh-CN" altLang="en-US" dirty="0"/>
                  <a:t> </a:t>
                </a:r>
                <a:r>
                  <a:rPr lang="en-US" altLang="zh-CN" dirty="0"/>
                  <a:t>shortest</a:t>
                </a:r>
                <a:r>
                  <a:rPr lang="zh-CN" altLang="en-US" dirty="0"/>
                  <a:t> </a:t>
                </a:r>
                <a:r>
                  <a:rPr lang="en-US" altLang="zh-CN" dirty="0"/>
                  <a:t>path</a:t>
                </a:r>
                <a:r>
                  <a:rPr lang="zh-CN" altLang="en-US" dirty="0"/>
                  <a:t> </a:t>
                </a:r>
                <a:r>
                  <a:rPr lang="en-US" altLang="zh-CN" dirty="0"/>
                  <a:t>from</a:t>
                </a:r>
                <a:r>
                  <a:rPr lang="zh-CN" altLang="en-US" dirty="0"/>
                  <a:t> </a:t>
                </a:r>
                <a:r>
                  <a:rPr lang="en-US" altLang="zh-CN" dirty="0"/>
                  <a:t>vertex</a:t>
                </a:r>
                <a:r>
                  <a:rPr lang="zh-CN" altLang="en-US" dirty="0"/>
                  <a:t> </a:t>
                </a:r>
                <a14:m>
                  <m:oMath xmlns:m="http://schemas.openxmlformats.org/officeDocument/2006/math">
                    <m:r>
                      <a:rPr lang="en-US" altLang="zh-CN" i="1" dirty="0" smtClean="0">
                        <a:latin typeface="Cambria Math" panose="02040503050406030204" pitchFamily="18" charset="0"/>
                      </a:rPr>
                      <m:t>𝑢</m:t>
                    </m:r>
                  </m:oMath>
                </a14:m>
                <a:r>
                  <a:rPr lang="zh-CN" altLang="en-US" dirty="0"/>
                  <a:t> </a:t>
                </a:r>
                <a:r>
                  <a:rPr lang="en-US" altLang="zh-CN" dirty="0"/>
                  <a:t>to</a:t>
                </a:r>
                <a:r>
                  <a:rPr lang="zh-CN" altLang="en-US" dirty="0"/>
                  <a:t> </a:t>
                </a:r>
                <a:r>
                  <a:rPr lang="en-US" altLang="zh-CN" dirty="0"/>
                  <a:t>vertex</a:t>
                </a:r>
                <a:r>
                  <a:rPr lang="zh-CN" altLang="en-US" dirty="0"/>
                  <a:t> </a:t>
                </a:r>
                <a14:m>
                  <m:oMath xmlns:m="http://schemas.openxmlformats.org/officeDocument/2006/math">
                    <m:r>
                      <a:rPr lang="en-US" altLang="zh-CN" i="1" dirty="0" smtClean="0">
                        <a:latin typeface="Cambria Math" panose="02040503050406030204" pitchFamily="18" charset="0"/>
                      </a:rPr>
                      <m:t>𝑣</m:t>
                    </m:r>
                  </m:oMath>
                </a14:m>
                <a:r>
                  <a:rPr lang="zh-CN" altLang="en-US" dirty="0"/>
                  <a:t> </a:t>
                </a:r>
                <a:r>
                  <a:rPr lang="en-US" altLang="zh-CN" dirty="0"/>
                  <a:t>in</a:t>
                </a:r>
                <a:r>
                  <a:rPr lang="zh-CN" altLang="en-US" dirty="0"/>
                  <a:t> </a:t>
                </a:r>
                <a:r>
                  <a:rPr lang="en-US" altLang="zh-CN" dirty="0"/>
                  <a:t>an</a:t>
                </a:r>
                <a:r>
                  <a:rPr lang="zh-CN" altLang="en-US" dirty="0"/>
                  <a:t> </a:t>
                </a:r>
                <a:r>
                  <a:rPr lang="en-US" altLang="zh-CN" dirty="0"/>
                  <a:t>unweighted</a:t>
                </a:r>
                <a:r>
                  <a:rPr lang="zh-CN" altLang="en-US" dirty="0"/>
                  <a:t> </a:t>
                </a:r>
                <a:r>
                  <a:rPr lang="en-US" altLang="zh-CN" dirty="0"/>
                  <a:t>graph</a:t>
                </a:r>
                <a:r>
                  <a:rPr lang="zh-CN" altLang="en-US" dirty="0"/>
                  <a:t> </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𝑉</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oMath>
                </a14:m>
                <a:r>
                  <a:rPr lang="en-US" dirty="0"/>
                  <a:t>. </a:t>
                </a:r>
                <a:r>
                  <a:rPr lang="zh-CN" altLang="en-US" dirty="0"/>
                  <a:t>最短路径优化问题</a:t>
                </a:r>
                <a:endParaRPr lang="en-US" dirty="0"/>
              </a:p>
              <a:p>
                <a:r>
                  <a:rPr lang="en-US" dirty="0"/>
                  <a:t>The corresponding </a:t>
                </a:r>
                <a:r>
                  <a:rPr lang="en-US" altLang="zh-CN" dirty="0">
                    <a:solidFill>
                      <a:srgbClr val="FF0000"/>
                    </a:solidFill>
                  </a:rPr>
                  <a:t>shortest</a:t>
                </a:r>
                <a:r>
                  <a:rPr lang="zh-CN" altLang="en-US" dirty="0">
                    <a:solidFill>
                      <a:srgbClr val="FF0000"/>
                    </a:solidFill>
                  </a:rPr>
                  <a:t> </a:t>
                </a:r>
                <a:r>
                  <a:rPr lang="en-US" altLang="zh-CN" dirty="0">
                    <a:solidFill>
                      <a:srgbClr val="FF0000"/>
                    </a:solidFill>
                  </a:rPr>
                  <a:t>path</a:t>
                </a:r>
                <a:r>
                  <a:rPr lang="zh-CN" altLang="en-US" dirty="0">
                    <a:solidFill>
                      <a:srgbClr val="FF0000"/>
                    </a:solidFill>
                  </a:rPr>
                  <a:t> </a:t>
                </a:r>
                <a:r>
                  <a:rPr lang="en-US" altLang="zh-CN" dirty="0">
                    <a:solidFill>
                      <a:srgbClr val="FF0000"/>
                    </a:solidFill>
                  </a:rPr>
                  <a:t>d</a:t>
                </a:r>
                <a:r>
                  <a:rPr lang="en-US" dirty="0">
                    <a:solidFill>
                      <a:srgbClr val="FF0000"/>
                    </a:solidFill>
                  </a:rPr>
                  <a:t>ecision problem </a:t>
                </a:r>
                <a:r>
                  <a:rPr lang="en-US" dirty="0"/>
                  <a:t>is to determine</a:t>
                </a:r>
                <a:r>
                  <a:rPr lang="zh-CN" altLang="en-US" dirty="0"/>
                  <a:t> </a:t>
                </a:r>
                <a:r>
                  <a:rPr lang="en-US" dirty="0"/>
                  <a:t>whether it is possible to </a:t>
                </a:r>
                <a:r>
                  <a:rPr lang="en-US" altLang="zh-CN" dirty="0"/>
                  <a:t>find</a:t>
                </a:r>
                <a:r>
                  <a:rPr lang="zh-CN" altLang="en-US" dirty="0"/>
                  <a:t> </a:t>
                </a:r>
                <a:r>
                  <a:rPr lang="en-US" altLang="zh-CN" dirty="0"/>
                  <a:t>a</a:t>
                </a:r>
                <a:r>
                  <a:rPr lang="zh-CN" altLang="en-US" dirty="0"/>
                  <a:t> </a:t>
                </a:r>
                <a:r>
                  <a:rPr lang="en-US" altLang="zh-CN" dirty="0"/>
                  <a:t>path</a:t>
                </a:r>
                <a:r>
                  <a:rPr lang="zh-CN" altLang="en-US" dirty="0"/>
                  <a:t> </a:t>
                </a:r>
                <a:r>
                  <a:rPr lang="en-US" altLang="zh-CN" dirty="0"/>
                  <a:t>from</a:t>
                </a:r>
                <a:r>
                  <a:rPr lang="zh-CN" altLang="en-US" dirty="0"/>
                  <a:t> </a:t>
                </a:r>
                <a:r>
                  <a:rPr lang="en-US" altLang="zh-CN" dirty="0"/>
                  <a:t>vertex</a:t>
                </a:r>
                <a:r>
                  <a:rPr lang="zh-CN" altLang="en-US" dirty="0"/>
                  <a:t> </a:t>
                </a:r>
                <a14:m>
                  <m:oMath xmlns:m="http://schemas.openxmlformats.org/officeDocument/2006/math">
                    <m:r>
                      <a:rPr lang="en-US" altLang="zh-CN" i="1" dirty="0" smtClean="0">
                        <a:latin typeface="Cambria Math" panose="02040503050406030204" pitchFamily="18" charset="0"/>
                      </a:rPr>
                      <m:t>𝑢</m:t>
                    </m:r>
                  </m:oMath>
                </a14:m>
                <a:r>
                  <a:rPr lang="zh-CN" altLang="en-US" dirty="0"/>
                  <a:t> </a:t>
                </a:r>
                <a:r>
                  <a:rPr lang="en-US" altLang="zh-CN" dirty="0"/>
                  <a:t>to vertex</a:t>
                </a:r>
                <a:r>
                  <a:rPr lang="zh-CN" altLang="en-US" dirty="0"/>
                  <a:t> </a:t>
                </a:r>
                <a14:m>
                  <m:oMath xmlns:m="http://schemas.openxmlformats.org/officeDocument/2006/math">
                    <m:r>
                      <a:rPr lang="en-US" altLang="zh-CN" i="1" dirty="0">
                        <a:latin typeface="Cambria Math" panose="02040503050406030204" pitchFamily="18" charset="0"/>
                      </a:rPr>
                      <m:t>𝑣</m:t>
                    </m:r>
                  </m:oMath>
                </a14:m>
                <a:r>
                  <a:rPr lang="zh-CN" altLang="en-US" dirty="0"/>
                  <a:t> </a:t>
                </a:r>
                <a:r>
                  <a:rPr lang="en-US" altLang="zh-CN" dirty="0"/>
                  <a:t>in</a:t>
                </a:r>
                <a:r>
                  <a:rPr lang="zh-CN" altLang="en-US" dirty="0"/>
                  <a:t> </a:t>
                </a:r>
                <a:r>
                  <a:rPr lang="en-US" altLang="zh-CN" dirty="0"/>
                  <a:t>an</a:t>
                </a:r>
                <a:r>
                  <a:rPr lang="zh-CN" altLang="en-US" dirty="0"/>
                  <a:t> </a:t>
                </a:r>
                <a:r>
                  <a:rPr lang="en-US" altLang="zh-CN" dirty="0"/>
                  <a:t>unweighted</a:t>
                </a:r>
                <a:r>
                  <a:rPr lang="zh-CN" altLang="en-US" dirty="0"/>
                  <a:t> </a:t>
                </a:r>
                <a:r>
                  <a:rPr lang="en-US" altLang="zh-CN" dirty="0"/>
                  <a:t>graph</a:t>
                </a:r>
                <a:r>
                  <a:rPr lang="zh-CN" altLang="en-US" dirty="0"/>
                  <a:t> </a:t>
                </a:r>
                <a14:m>
                  <m:oMath xmlns:m="http://schemas.openxmlformats.org/officeDocument/2006/math">
                    <m:r>
                      <a:rPr lang="en-US" altLang="zh-CN" i="1" dirty="0">
                        <a:latin typeface="Cambria Math" panose="02040503050406030204" pitchFamily="18" charset="0"/>
                      </a:rPr>
                      <m:t>𝐺</m:t>
                    </m:r>
                    <m:r>
                      <a:rPr lang="en-US" altLang="zh-CN"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m:t>
                    </m:r>
                    <m:r>
                      <a:rPr lang="en-US" altLang="zh-CN" i="1" dirty="0">
                        <a:latin typeface="Cambria Math" panose="02040503050406030204" pitchFamily="18" charset="0"/>
                      </a:rPr>
                      <m:t>𝐸</m:t>
                    </m:r>
                    <m:r>
                      <a:rPr lang="en-US" altLang="zh-CN" i="1" dirty="0">
                        <a:latin typeface="Cambria Math" panose="02040503050406030204" pitchFamily="18" charset="0"/>
                      </a:rPr>
                      <m:t>)</m:t>
                    </m:r>
                  </m:oMath>
                </a14:m>
                <a:r>
                  <a:rPr lang="en-US" altLang="zh-CN" dirty="0"/>
                  <a:t>,</a:t>
                </a:r>
                <a:r>
                  <a:rPr lang="zh-CN" altLang="en-US" dirty="0"/>
                  <a:t> </a:t>
                </a:r>
                <a:r>
                  <a:rPr lang="en-US" altLang="zh-CN" dirty="0"/>
                  <a:t>though</a:t>
                </a:r>
                <a:r>
                  <a:rPr lang="zh-CN" altLang="en-US" dirty="0"/>
                  <a:t> </a:t>
                </a:r>
                <a:r>
                  <a:rPr lang="en-US" altLang="zh-CN" dirty="0"/>
                  <a:t>at</a:t>
                </a:r>
                <a:r>
                  <a:rPr lang="zh-CN" altLang="en-US" dirty="0"/>
                  <a:t> </a:t>
                </a:r>
                <a:r>
                  <a:rPr lang="en-US" altLang="zh-CN" dirty="0"/>
                  <a:t>most</a:t>
                </a:r>
                <a:r>
                  <a:rPr lang="zh-CN" altLang="en-US" dirty="0"/>
                  <a:t> </a:t>
                </a:r>
                <a14:m>
                  <m:oMath xmlns:m="http://schemas.openxmlformats.org/officeDocument/2006/math">
                    <m:r>
                      <a:rPr lang="en-US" altLang="zh-CN" i="1" dirty="0" smtClean="0">
                        <a:latin typeface="Cambria Math" panose="02040503050406030204" pitchFamily="18" charset="0"/>
                      </a:rPr>
                      <m:t>𝑘</m:t>
                    </m:r>
                  </m:oMath>
                </a14:m>
                <a:r>
                  <a:rPr lang="zh-CN" altLang="en-US" dirty="0"/>
                  <a:t> </a:t>
                </a:r>
                <a:r>
                  <a:rPr lang="en-US" altLang="zh-CN" dirty="0"/>
                  <a:t>edges. </a:t>
                </a:r>
                <a:r>
                  <a:rPr lang="zh-CN" altLang="en-US" dirty="0"/>
                  <a:t>最短路径判定问题，到底存在一条长度的</a:t>
                </a:r>
                <a:r>
                  <a:rPr lang="en-US" altLang="zh-CN" dirty="0"/>
                  <a:t>k</a:t>
                </a:r>
                <a:r>
                  <a:rPr lang="zh-CN" altLang="en-US" dirty="0"/>
                  <a:t>的路径么？</a:t>
                </a:r>
                <a:endParaRPr lang="en-US" dirty="0"/>
              </a:p>
              <a:p>
                <a:pPr lvl="1"/>
                <a:r>
                  <a:rPr lang="en-US" dirty="0"/>
                  <a:t>This problem has the same parameters as the </a:t>
                </a:r>
                <a:r>
                  <a:rPr lang="en-US" altLang="zh-CN" dirty="0"/>
                  <a:t>shortest</a:t>
                </a:r>
                <a:r>
                  <a:rPr lang="zh-CN" altLang="en-US" dirty="0"/>
                  <a:t> </a:t>
                </a:r>
                <a:r>
                  <a:rPr lang="en-US" altLang="zh-CN" dirty="0"/>
                  <a:t>path</a:t>
                </a:r>
                <a:r>
                  <a:rPr lang="zh-CN" altLang="en-US" dirty="0"/>
                  <a:t> </a:t>
                </a:r>
                <a:r>
                  <a:rPr lang="en-US" altLang="zh-CN" dirty="0"/>
                  <a:t>o</a:t>
                </a:r>
                <a:r>
                  <a:rPr lang="en-US" dirty="0"/>
                  <a:t>ptimization problem plus the additional parameter </a:t>
                </a:r>
                <a14:m>
                  <m:oMath xmlns:m="http://schemas.openxmlformats.org/officeDocument/2006/math">
                    <m:r>
                      <a:rPr lang="en-US" altLang="zh-CN" b="0" i="1" smtClean="0">
                        <a:latin typeface="Cambria Math" panose="02040503050406030204" pitchFamily="18" charset="0"/>
                      </a:rPr>
                      <m:t>𝑘</m:t>
                    </m:r>
                  </m:oMath>
                </a14:m>
                <a:r>
                  <a:rPr lang="en-US" dirty="0"/>
                  <a:t>. </a:t>
                </a:r>
                <a:r>
                  <a:rPr lang="zh-CN" altLang="en-US" dirty="0"/>
                  <a:t>这里判定问题比优化问题多了一个参数</a:t>
                </a:r>
                <a:r>
                  <a:rPr lang="en-US" altLang="zh-CN" dirty="0"/>
                  <a:t>k</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809"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4485" y="994410"/>
                <a:ext cx="8383270" cy="4864100"/>
              </a:xfrm>
            </p:spPr>
            <p:txBody>
              <a:bodyPr>
                <a:normAutofit/>
              </a:bodyPr>
              <a:lstStyle/>
              <a:p>
                <a:r>
                  <a:rPr lang="en-US" dirty="0"/>
                  <a:t>A </a:t>
                </a:r>
                <a:r>
                  <a:rPr lang="en-US" dirty="0">
                    <a:solidFill>
                      <a:srgbClr val="FF0000"/>
                    </a:solidFill>
                  </a:rPr>
                  <a:t>polynomial-time algorithm</a:t>
                </a:r>
                <a:r>
                  <a:rPr lang="en-US" dirty="0"/>
                  <a:t> for an optimization problem automatically solves the corresponding decision problem. </a:t>
                </a:r>
                <a:r>
                  <a:rPr lang="zh-CN" altLang="en-US" dirty="0"/>
                  <a:t>一个多项式时间的优化问题算法可以用来求解对应的判定问题</a:t>
                </a:r>
                <a:endParaRPr lang="en-US" dirty="0"/>
              </a:p>
              <a:p>
                <a:pPr lvl="1"/>
                <a:r>
                  <a:rPr lang="en-US" dirty="0"/>
                  <a:t>E.g., find the </a:t>
                </a:r>
                <a:r>
                  <a:rPr lang="en-US" altLang="zh-CN" dirty="0"/>
                  <a:t>shortest</a:t>
                </a:r>
                <a:r>
                  <a:rPr lang="zh-CN" altLang="en-US" dirty="0"/>
                  <a:t> </a:t>
                </a:r>
                <a:r>
                  <a:rPr lang="en-US" altLang="zh-CN" dirty="0"/>
                  <a:t>path</a:t>
                </a:r>
                <a:r>
                  <a:rPr lang="zh-CN" altLang="en-US" dirty="0"/>
                  <a:t> </a:t>
                </a:r>
                <a:r>
                  <a:rPr lang="en-US" dirty="0"/>
                  <a:t>and compare it with </a:t>
                </a:r>
                <a14:m>
                  <m:oMath xmlns:m="http://schemas.openxmlformats.org/officeDocument/2006/math">
                    <m:r>
                      <a:rPr lang="en-US" altLang="zh-CN" b="0" i="1" smtClean="0">
                        <a:latin typeface="Cambria Math" panose="02040503050406030204" pitchFamily="18" charset="0"/>
                      </a:rPr>
                      <m:t>𝑘</m:t>
                    </m:r>
                  </m:oMath>
                </a14:m>
                <a:r>
                  <a:rPr lang="en-US" dirty="0"/>
                  <a:t>.</a:t>
                </a:r>
                <a:endParaRPr lang="en-US" dirty="0"/>
              </a:p>
              <a:p>
                <a:r>
                  <a:rPr lang="en-US" dirty="0"/>
                  <a:t>For many decision problems, it’s been shown that a polynomial-time algorithm for the decision problem would also yield a polynomial-time algorithm for the corresponding optimization problem. </a:t>
                </a:r>
                <a:r>
                  <a:rPr lang="zh-CN" altLang="en-US" dirty="0"/>
                  <a:t>对于很多优化问题，他们对应的多项式时间判定算法可以转化为多项式时间的优化问题求解算法</a:t>
                </a:r>
                <a:endParaRPr lang="en-US" dirty="0"/>
              </a:p>
              <a:p>
                <a:pPr lvl="1"/>
                <a:r>
                  <a:rPr lang="en-US" dirty="0"/>
                  <a:t>Therefore, we can initially develop our theory considering only decision problems. </a:t>
                </a:r>
                <a:endParaRPr lang="en-US" dirty="0"/>
              </a:p>
              <a:p>
                <a:r>
                  <a:rPr lang="en-US" dirty="0"/>
                  <a:t>They</a:t>
                </a:r>
                <a:r>
                  <a:rPr lang="zh-CN" altLang="en-US" dirty="0"/>
                  <a:t> </a:t>
                </a:r>
                <a:r>
                  <a:rPr lang="en-US" altLang="zh-CN" dirty="0"/>
                  <a:t>are</a:t>
                </a:r>
                <a:r>
                  <a:rPr lang="zh-CN" altLang="en-US" dirty="0"/>
                  <a:t> </a:t>
                </a:r>
                <a:r>
                  <a:rPr lang="en-US" altLang="zh-CN" dirty="0"/>
                  <a:t>equivalent!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324485" y="994410"/>
                <a:ext cx="8383270" cy="4864100"/>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计算机理论核心问题</a:t>
            </a:r>
            <a:endParaRPr lang="zh-CN" altLang="en-US" dirty="0"/>
          </a:p>
        </p:txBody>
      </p:sp>
      <p:sp>
        <p:nvSpPr>
          <p:cNvPr id="3" name="内容占位符 2"/>
          <p:cNvSpPr>
            <a:spLocks noGrp="1"/>
          </p:cNvSpPr>
          <p:nvPr>
            <p:ph idx="1"/>
          </p:nvPr>
        </p:nvSpPr>
        <p:spPr>
          <a:xfrm>
            <a:off x="435896" y="999200"/>
            <a:ext cx="8272211" cy="4308780"/>
          </a:xfrm>
        </p:spPr>
        <p:txBody>
          <a:bodyPr/>
          <a:lstStyle/>
          <a:p>
            <a:r>
              <a:rPr lang="en-US" altLang="zh-CN" dirty="0"/>
              <a:t>P </a:t>
            </a:r>
            <a:r>
              <a:rPr lang="zh-CN" altLang="en-US" dirty="0"/>
              <a:t>等于</a:t>
            </a:r>
            <a:r>
              <a:rPr lang="en-US" altLang="zh-CN" dirty="0"/>
              <a:t>NP? </a:t>
            </a:r>
            <a:endParaRPr lang="en-US" altLang="zh-CN" dirty="0"/>
          </a:p>
          <a:p>
            <a:endParaRPr lang="en-US" altLang="zh-CN" dirty="0"/>
          </a:p>
          <a:p>
            <a:endParaRPr lang="en-US" altLang="zh-CN" dirty="0"/>
          </a:p>
          <a:p>
            <a:pPr marL="0" indent="0">
              <a:buNone/>
            </a:pPr>
            <a:endParaRPr lang="en-US" altLang="zh-CN" dirty="0"/>
          </a:p>
          <a:p>
            <a:r>
              <a:rPr lang="zh-CN" altLang="en-US" dirty="0"/>
              <a:t>千禧年七大数学难题之首</a:t>
            </a:r>
            <a:endParaRPr lang="zh-CN" altLang="en-US" dirty="0"/>
          </a:p>
        </p:txBody>
      </p:sp>
      <p:sp>
        <p:nvSpPr>
          <p:cNvPr id="4" name="灯片编号占位符 3"/>
          <p:cNvSpPr>
            <a:spLocks noGrp="1"/>
          </p:cNvSpPr>
          <p:nvPr>
            <p:ph type="sldNum" sz="quarter" idx="12"/>
          </p:nvPr>
        </p:nvSpPr>
        <p:spPr/>
        <p:txBody>
          <a:bodyPr/>
          <a:lstStyle/>
          <a:p>
            <a:fld id="{1F5852CC-5CA1-C04E-B0E4-B3967D933309}" type="slidenum">
              <a:rPr lang="en-US" smtClean="0"/>
            </a:fld>
            <a:endParaRPr 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1745015"/>
            <a:ext cx="3690571" cy="22731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452249" y="4516616"/>
            <a:ext cx="5598197" cy="923330"/>
          </a:xfrm>
          <a:prstGeom prst="rect">
            <a:avLst/>
          </a:prstGeom>
          <a:noFill/>
        </p:spPr>
        <p:txBody>
          <a:bodyPr wrap="square">
            <a:spAutoFit/>
          </a:bodyPr>
          <a:lstStyle/>
          <a:p>
            <a:endParaRPr lang="en-US" altLang="zh-CN" dirty="0"/>
          </a:p>
          <a:p>
            <a:r>
              <a:rPr lang="zh-CN" altLang="en-US" dirty="0">
                <a:hlinkClick r:id="rId2"/>
              </a:rPr>
              <a:t>https://www.win.tue.nl/~gwoegi/P-versus-NP.htm</a:t>
            </a:r>
            <a:endParaRPr lang="en-US" altLang="zh-CN" dirty="0"/>
          </a:p>
          <a:p>
            <a:r>
              <a:rPr lang="zh-CN" altLang="en-US" dirty="0"/>
              <a:t>这个网页上有</a:t>
            </a:r>
            <a:r>
              <a:rPr lang="en-US" altLang="zh-CN" dirty="0"/>
              <a:t>106</a:t>
            </a:r>
            <a:r>
              <a:rPr lang="zh-CN" altLang="en-US" dirty="0"/>
              <a:t>个证明，有的说是，有的说不是</a:t>
            </a:r>
            <a:endParaRPr lang="zh-CN" altLang="en-US" dirty="0"/>
          </a:p>
        </p:txBody>
      </p:sp>
      <p:sp>
        <p:nvSpPr>
          <p:cNvPr id="9" name="文本框 8"/>
          <p:cNvSpPr txBox="1"/>
          <p:nvPr/>
        </p:nvSpPr>
        <p:spPr>
          <a:xfrm>
            <a:off x="452249" y="5553725"/>
            <a:ext cx="4622058" cy="646331"/>
          </a:xfrm>
          <a:prstGeom prst="rect">
            <a:avLst/>
          </a:prstGeom>
          <a:noFill/>
        </p:spPr>
        <p:txBody>
          <a:bodyPr wrap="square">
            <a:spAutoFit/>
          </a:bodyPr>
          <a:lstStyle/>
          <a:p>
            <a:r>
              <a:rPr lang="zh-CN" altLang="en-US" dirty="0"/>
              <a:t>一个比较通俗易懂的博客http://www.matrix67.com/blog/archives/105</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 </a:t>
            </a:r>
            <a:r>
              <a:rPr lang="zh-CN" altLang="en-US" dirty="0"/>
              <a:t>最小着色问题</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9152" y="1274610"/>
                <a:ext cx="8272209" cy="4308780"/>
              </a:xfrm>
            </p:spPr>
            <p:txBody>
              <a:bodyPr>
                <a:normAutofit fontScale="85000" lnSpcReduction="10000"/>
              </a:bodyPr>
              <a:lstStyle/>
              <a:p>
                <a:pPr>
                  <a:lnSpc>
                    <a:spcPct val="120000"/>
                  </a:lnSpc>
                </a:pPr>
                <a:r>
                  <a:rPr lang="en-US" altLang="zh-CN" dirty="0"/>
                  <a:t>Considering</a:t>
                </a:r>
                <a:r>
                  <a:rPr lang="zh-CN" altLang="en-US" dirty="0"/>
                  <a:t> </a:t>
                </a:r>
                <a:r>
                  <a:rPr lang="en-US" altLang="zh-CN" dirty="0"/>
                  <a:t>the</a:t>
                </a:r>
                <a:r>
                  <a:rPr lang="zh-CN" altLang="en-US" dirty="0"/>
                  <a:t> </a:t>
                </a:r>
                <a:r>
                  <a:rPr lang="en-US" altLang="zh-CN" dirty="0"/>
                  <a:t>minimum</a:t>
                </a:r>
                <a:r>
                  <a:rPr lang="zh-CN" altLang="en-US" dirty="0"/>
                  <a:t> </a:t>
                </a:r>
                <a:r>
                  <a:rPr lang="en-US" altLang="zh-CN" dirty="0"/>
                  <a:t>vertex</a:t>
                </a:r>
                <a:r>
                  <a:rPr lang="zh-CN" altLang="en-US" dirty="0"/>
                  <a:t> </a:t>
                </a:r>
                <a:r>
                  <a:rPr lang="en-US" altLang="zh-CN" dirty="0"/>
                  <a:t>coloring</a:t>
                </a:r>
                <a:r>
                  <a:rPr lang="zh-CN" altLang="en-US" dirty="0"/>
                  <a:t> </a:t>
                </a:r>
                <a:r>
                  <a:rPr lang="en-US" altLang="zh-CN" dirty="0"/>
                  <a:t>problem.</a:t>
                </a:r>
                <a:endParaRPr lang="en-US" altLang="zh-CN" dirty="0"/>
              </a:p>
              <a:p>
                <a:pPr>
                  <a:lnSpc>
                    <a:spcPct val="120000"/>
                  </a:lnSpc>
                </a:pPr>
                <a:r>
                  <a:rPr lang="en-US" altLang="zh-CN" dirty="0"/>
                  <a:t>If</a:t>
                </a:r>
                <a:r>
                  <a:rPr lang="zh-CN" altLang="en-US" dirty="0"/>
                  <a:t> </a:t>
                </a:r>
                <a:r>
                  <a:rPr lang="en-US" altLang="zh-CN" dirty="0"/>
                  <a:t>we</a:t>
                </a:r>
                <a:r>
                  <a:rPr lang="zh-CN" altLang="en-US" dirty="0"/>
                  <a:t> </a:t>
                </a:r>
                <a:r>
                  <a:rPr lang="en-US" altLang="zh-CN" dirty="0"/>
                  <a:t>have</a:t>
                </a:r>
                <a:r>
                  <a:rPr lang="zh-CN" altLang="en-US" dirty="0"/>
                  <a:t> </a:t>
                </a:r>
                <a:r>
                  <a:rPr lang="en-US" altLang="zh-CN" dirty="0"/>
                  <a:t>a</a:t>
                </a:r>
                <a:r>
                  <a:rPr lang="zh-CN" altLang="en-US" dirty="0"/>
                  <a:t> </a:t>
                </a:r>
                <a:r>
                  <a:rPr lang="en-US" altLang="zh-CN" dirty="0"/>
                  <a:t>polynomial-time</a:t>
                </a:r>
                <a:r>
                  <a:rPr lang="zh-CN" altLang="en-US" dirty="0"/>
                  <a:t> </a:t>
                </a:r>
                <a:r>
                  <a:rPr lang="en-US" altLang="zh-CN" dirty="0"/>
                  <a:t>algorithm</a:t>
                </a:r>
                <a:r>
                  <a:rPr lang="zh-CN" altLang="en-US" dirty="0"/>
                  <a:t> </a:t>
                </a:r>
                <a:r>
                  <a:rPr lang="en-US" altLang="zh-CN" dirty="0"/>
                  <a:t>for</a:t>
                </a:r>
                <a:r>
                  <a:rPr lang="zh-CN" altLang="en-US" dirty="0"/>
                  <a:t> </a:t>
                </a:r>
                <a:r>
                  <a:rPr lang="en-US" altLang="zh-CN" dirty="0"/>
                  <a:t>the</a:t>
                </a:r>
                <a:r>
                  <a:rPr lang="zh-CN" altLang="en-US" dirty="0"/>
                  <a:t> </a:t>
                </a:r>
                <a:r>
                  <a:rPr lang="en-US" altLang="zh-CN" dirty="0"/>
                  <a:t>corresponding</a:t>
                </a:r>
                <a:r>
                  <a:rPr lang="zh-CN" altLang="en-US" dirty="0">
                    <a:solidFill>
                      <a:srgbClr val="FF0000"/>
                    </a:solidFill>
                  </a:rPr>
                  <a:t> </a:t>
                </a:r>
                <a:r>
                  <a:rPr lang="en-US" altLang="zh-CN" dirty="0">
                    <a:solidFill>
                      <a:srgbClr val="FF0000"/>
                    </a:solidFill>
                  </a:rPr>
                  <a:t>decision</a:t>
                </a:r>
                <a:r>
                  <a:rPr lang="zh-CN" altLang="en-US" dirty="0">
                    <a:solidFill>
                      <a:srgbClr val="FF0000"/>
                    </a:solidFill>
                  </a:rPr>
                  <a:t> </a:t>
                </a:r>
                <a:r>
                  <a:rPr lang="en-US" altLang="zh-CN" dirty="0">
                    <a:solidFill>
                      <a:srgbClr val="FF0000"/>
                    </a:solidFill>
                  </a:rPr>
                  <a:t>problem</a:t>
                </a:r>
                <a:r>
                  <a:rPr lang="en-US" altLang="zh-CN" dirty="0"/>
                  <a:t>:</a:t>
                </a:r>
                <a:r>
                  <a:rPr lang="zh-CN" altLang="en-US" dirty="0"/>
                  <a:t> </a:t>
                </a:r>
                <a:r>
                  <a:rPr lang="en-US" altLang="zh-CN" dirty="0" err="1">
                    <a:latin typeface="Times" pitchFamily="2" charset="0"/>
                  </a:rPr>
                  <a:t>ColorIsTrue</a:t>
                </a:r>
                <a:r>
                  <a:rPr lang="en-US" altLang="zh-CN" dirty="0">
                    <a:latin typeface="Times" pitchFamily="2" charset="0"/>
                  </a:rPr>
                  <a:t>(</a:t>
                </a:r>
                <a14:m>
                  <m:oMath xmlns:m="http://schemas.openxmlformats.org/officeDocument/2006/math">
                    <m:r>
                      <a:rPr lang="en-US" altLang="zh-CN" i="1" dirty="0" smtClean="0">
                        <a:latin typeface="Cambria Math" panose="02040503050406030204" pitchFamily="18" charset="0"/>
                      </a:rPr>
                      <m:t>𝐺</m:t>
                    </m:r>
                  </m:oMath>
                </a14:m>
                <a:r>
                  <a:rPr lang="en-US" altLang="zh-CN" dirty="0">
                    <a:latin typeface="Times" pitchFamily="2" charset="0"/>
                  </a:rPr>
                  <a:t>,</a:t>
                </a:r>
                <a:r>
                  <a:rPr lang="zh-CN" altLang="en-US" dirty="0">
                    <a:latin typeface="Times" pitchFamily="2" charset="0"/>
                  </a:rPr>
                  <a:t> </a:t>
                </a:r>
                <a14:m>
                  <m:oMath xmlns:m="http://schemas.openxmlformats.org/officeDocument/2006/math">
                    <m:r>
                      <a:rPr lang="en-US" altLang="zh-CN" i="1" dirty="0" smtClean="0">
                        <a:latin typeface="Cambria Math" panose="02040503050406030204" pitchFamily="18" charset="0"/>
                      </a:rPr>
                      <m:t>𝑘</m:t>
                    </m:r>
                  </m:oMath>
                </a14:m>
                <a:r>
                  <a:rPr lang="en-US" altLang="zh-CN" dirty="0">
                    <a:latin typeface="Times" pitchFamily="2" charset="0"/>
                  </a:rPr>
                  <a:t>)</a:t>
                </a:r>
                <a:r>
                  <a:rPr lang="en-US" altLang="zh-CN" dirty="0"/>
                  <a:t>.</a:t>
                </a:r>
                <a:r>
                  <a:rPr lang="zh-CN" altLang="en-US" dirty="0"/>
                  <a:t> </a:t>
                </a:r>
                <a:r>
                  <a:rPr lang="en-US" altLang="zh-CN" dirty="0"/>
                  <a:t>It</a:t>
                </a:r>
                <a:r>
                  <a:rPr lang="zh-CN" altLang="en-US" dirty="0"/>
                  <a:t> </a:t>
                </a:r>
                <a:r>
                  <a:rPr lang="en-US" altLang="zh-CN" dirty="0"/>
                  <a:t>returns</a:t>
                </a:r>
                <a:r>
                  <a:rPr lang="zh-CN" altLang="en-US" dirty="0"/>
                  <a:t> </a:t>
                </a:r>
                <a:r>
                  <a:rPr lang="en-US" altLang="zh-CN" dirty="0"/>
                  <a:t>true</a:t>
                </a:r>
                <a:r>
                  <a:rPr lang="zh-CN" altLang="en-US" dirty="0"/>
                  <a:t> </a:t>
                </a:r>
                <a:r>
                  <a:rPr lang="en-US" altLang="zh-CN" dirty="0"/>
                  <a:t>if</a:t>
                </a:r>
                <a:r>
                  <a:rPr lang="zh-CN" altLang="en-US" dirty="0"/>
                  <a:t> </a:t>
                </a:r>
                <a:r>
                  <a:rPr lang="en-US" altLang="zh-CN" dirty="0"/>
                  <a:t>and</a:t>
                </a:r>
                <a:r>
                  <a:rPr lang="zh-CN" altLang="en-US" dirty="0"/>
                  <a:t> </a:t>
                </a:r>
                <a:r>
                  <a:rPr lang="en-US" altLang="zh-CN" dirty="0"/>
                  <a:t>only</a:t>
                </a:r>
                <a:r>
                  <a:rPr lang="zh-CN" altLang="en-US" dirty="0"/>
                  <a:t> </a:t>
                </a:r>
                <a:r>
                  <a:rPr lang="en-US" altLang="zh-CN" dirty="0"/>
                  <a:t>if</a:t>
                </a:r>
                <a:r>
                  <a:rPr lang="zh-CN" altLang="en-US" dirty="0"/>
                  <a:t> </a:t>
                </a:r>
                <a:r>
                  <a:rPr lang="en-US" altLang="zh-CN" dirty="0"/>
                  <a:t>graph</a:t>
                </a:r>
                <a:r>
                  <a:rPr lang="zh-CN" altLang="en-US" dirty="0"/>
                  <a:t> </a:t>
                </a:r>
                <a14:m>
                  <m:oMath xmlns:m="http://schemas.openxmlformats.org/officeDocument/2006/math">
                    <m:r>
                      <a:rPr lang="en-US" altLang="zh-CN" i="1" dirty="0" smtClean="0">
                        <a:latin typeface="Cambria Math" panose="02040503050406030204" pitchFamily="18" charset="0"/>
                      </a:rPr>
                      <m:t>𝐺</m:t>
                    </m:r>
                  </m:oMath>
                </a14:m>
                <a:r>
                  <a:rPr lang="zh-CN" altLang="en-US" dirty="0"/>
                  <a:t> </a:t>
                </a:r>
                <a:r>
                  <a:rPr lang="en-US" altLang="zh-CN" dirty="0"/>
                  <a:t>can</a:t>
                </a:r>
                <a:r>
                  <a:rPr lang="zh-CN" altLang="en-US" dirty="0"/>
                  <a:t> </a:t>
                </a:r>
                <a:r>
                  <a:rPr lang="en-US" altLang="zh-CN" dirty="0"/>
                  <a:t>be</a:t>
                </a:r>
                <a:r>
                  <a:rPr lang="zh-CN" altLang="en-US" dirty="0"/>
                  <a:t> </a:t>
                </a:r>
                <a14:m>
                  <m:oMath xmlns:m="http://schemas.openxmlformats.org/officeDocument/2006/math">
                    <m:r>
                      <a:rPr lang="en-US" altLang="zh-CN" i="1" dirty="0" smtClean="0">
                        <a:latin typeface="Cambria Math" panose="02040503050406030204" pitchFamily="18" charset="0"/>
                      </a:rPr>
                      <m:t>𝑘</m:t>
                    </m:r>
                  </m:oMath>
                </a14:m>
                <a:r>
                  <a:rPr lang="en-US" altLang="zh-CN" dirty="0"/>
                  <a:t>-colored. </a:t>
                </a:r>
                <a:r>
                  <a:rPr lang="zh-CN" altLang="en-US" dirty="0"/>
                  <a:t>能不能对一个图用</a:t>
                </a:r>
                <a:r>
                  <a:rPr lang="en-US" altLang="zh-CN" dirty="0"/>
                  <a:t>k</a:t>
                </a:r>
                <a:r>
                  <a:rPr lang="zh-CN" altLang="en-US" dirty="0"/>
                  <a:t>种颜色进行着色</a:t>
                </a:r>
                <a:endParaRPr lang="en-US" altLang="zh-CN" dirty="0"/>
              </a:p>
              <a:p>
                <a:pPr>
                  <a:lnSpc>
                    <a:spcPct val="120000"/>
                  </a:lnSpc>
                </a:pPr>
                <a:r>
                  <a:rPr lang="en-US" altLang="zh-CN" dirty="0"/>
                  <a:t>The</a:t>
                </a:r>
                <a:r>
                  <a:rPr lang="zh-CN" altLang="en-US" dirty="0"/>
                  <a:t> </a:t>
                </a:r>
                <a:r>
                  <a:rPr lang="en-US" altLang="zh-CN" dirty="0"/>
                  <a:t>algorithm</a:t>
                </a:r>
                <a:r>
                  <a:rPr lang="zh-CN" altLang="en-US" dirty="0"/>
                  <a:t> </a:t>
                </a:r>
                <a:r>
                  <a:rPr lang="en-US" altLang="zh-CN" dirty="0"/>
                  <a:t>for</a:t>
                </a:r>
                <a:r>
                  <a:rPr lang="zh-CN" altLang="en-US" dirty="0"/>
                  <a:t> </a:t>
                </a:r>
                <a:r>
                  <a:rPr lang="en-US" altLang="zh-CN" dirty="0"/>
                  <a:t>minimum</a:t>
                </a:r>
                <a:r>
                  <a:rPr lang="zh-CN" altLang="en-US" dirty="0"/>
                  <a:t> </a:t>
                </a:r>
                <a:r>
                  <a:rPr lang="en-US" altLang="zh-CN" dirty="0"/>
                  <a:t>vertex</a:t>
                </a:r>
                <a:r>
                  <a:rPr lang="zh-CN" altLang="en-US" dirty="0"/>
                  <a:t> </a:t>
                </a:r>
                <a:r>
                  <a:rPr lang="en-US" altLang="zh-CN" dirty="0"/>
                  <a:t>coloring</a:t>
                </a:r>
                <a:r>
                  <a:rPr lang="zh-CN" altLang="en-US" dirty="0"/>
                  <a:t> </a:t>
                </a:r>
                <a:r>
                  <a:rPr lang="en-US" altLang="zh-CN" dirty="0"/>
                  <a:t>problem</a:t>
                </a:r>
                <a:r>
                  <a:rPr lang="zh-CN" altLang="en-US" dirty="0"/>
                  <a:t> </a:t>
                </a:r>
                <a:r>
                  <a:rPr lang="en-US" altLang="zh-CN" dirty="0"/>
                  <a:t>can</a:t>
                </a:r>
                <a:r>
                  <a:rPr lang="zh-CN" altLang="en-US" dirty="0"/>
                  <a:t> </a:t>
                </a:r>
                <a:r>
                  <a:rPr lang="en-US" altLang="zh-CN" dirty="0"/>
                  <a:t>be</a:t>
                </a:r>
                <a:r>
                  <a:rPr lang="zh-CN" altLang="en-US" dirty="0"/>
                  <a:t> </a:t>
                </a:r>
                <a:r>
                  <a:rPr lang="en-US" altLang="zh-CN" dirty="0"/>
                  <a:t>constructed</a:t>
                </a:r>
                <a:r>
                  <a:rPr lang="zh-CN" altLang="en-US" dirty="0"/>
                  <a:t> </a:t>
                </a:r>
                <a:r>
                  <a:rPr lang="en-US" altLang="zh-CN" dirty="0"/>
                  <a:t>by:</a:t>
                </a:r>
                <a:endParaRPr lang="en-US" dirty="0"/>
              </a:p>
              <a:p>
                <a:pPr>
                  <a:lnSpc>
                    <a:spcPct val="120000"/>
                  </a:lnSpc>
                </a:pPr>
                <a:endParaRPr lang="en-US" dirty="0"/>
              </a:p>
              <a:p>
                <a:pPr>
                  <a:lnSpc>
                    <a:spcPct val="120000"/>
                  </a:lnSpc>
                </a:pPr>
                <a:endParaRPr lang="en-US" dirty="0"/>
              </a:p>
              <a:p>
                <a:pPr>
                  <a:lnSpc>
                    <a:spcPct val="120000"/>
                  </a:lnSpc>
                </a:pPr>
                <a:endParaRPr lang="en-US" dirty="0"/>
              </a:p>
              <a:p>
                <a:pPr>
                  <a:lnSpc>
                    <a:spcPct val="120000"/>
                  </a:lnSpc>
                </a:pPr>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easily</a:t>
                </a:r>
                <a:r>
                  <a:rPr lang="zh-CN" altLang="en-US" dirty="0"/>
                  <a:t> </a:t>
                </a:r>
                <a:r>
                  <a:rPr lang="en-US" altLang="zh-CN" dirty="0"/>
                  <a:t>verified</a:t>
                </a:r>
                <a:r>
                  <a:rPr lang="zh-CN" altLang="en-US" dirty="0"/>
                  <a:t> </a:t>
                </a:r>
                <a:r>
                  <a:rPr lang="en-US" altLang="zh-CN" dirty="0"/>
                  <a:t>that</a:t>
                </a:r>
                <a:r>
                  <a:rPr lang="zh-CN" altLang="en-US" dirty="0"/>
                  <a:t> </a:t>
                </a:r>
                <a:r>
                  <a:rPr lang="en-US" altLang="zh-CN" dirty="0">
                    <a:latin typeface="Times" pitchFamily="2" charset="0"/>
                  </a:rPr>
                  <a:t>MinColoring(</a:t>
                </a:r>
                <a14:m>
                  <m:oMath xmlns:m="http://schemas.openxmlformats.org/officeDocument/2006/math">
                    <m:r>
                      <a:rPr lang="en-US" altLang="zh-CN" i="1" dirty="0">
                        <a:latin typeface="Cambria Math" panose="02040503050406030204" pitchFamily="18" charset="0"/>
                      </a:rPr>
                      <m:t>𝐺</m:t>
                    </m:r>
                  </m:oMath>
                </a14:m>
                <a:r>
                  <a:rPr lang="en-US" altLang="zh-CN" dirty="0">
                    <a:latin typeface="Times" pitchFamily="2" charset="0"/>
                  </a:rPr>
                  <a:t>)</a:t>
                </a:r>
                <a:r>
                  <a:rPr lang="zh-CN" altLang="en-US" dirty="0"/>
                  <a:t> </a:t>
                </a:r>
                <a:r>
                  <a:rPr lang="en-US" altLang="zh-CN" dirty="0"/>
                  <a:t>is</a:t>
                </a:r>
                <a:r>
                  <a:rPr lang="zh-CN" altLang="en-US" dirty="0"/>
                  <a:t> </a:t>
                </a:r>
                <a:r>
                  <a:rPr lang="en-US" altLang="zh-CN" dirty="0"/>
                  <a:t>also</a:t>
                </a:r>
                <a:r>
                  <a:rPr lang="zh-CN" altLang="en-US" dirty="0"/>
                  <a:t> </a:t>
                </a:r>
                <a:r>
                  <a:rPr lang="en-US" altLang="zh-CN" dirty="0"/>
                  <a:t>polynomial-time</a:t>
                </a:r>
                <a:r>
                  <a:rPr lang="en-US" altLang="zh-CN" dirty="0">
                    <a:latin typeface="Times" pitchFamily="2" charset="0"/>
                  </a:rPr>
                  <a:t>.</a:t>
                </a:r>
                <a:endParaRPr lang="en-US" altLang="zh-CN" dirty="0">
                  <a:latin typeface="Times" pitchFamily="2" charset="0"/>
                </a:endParaRPr>
              </a:p>
              <a:p>
                <a:pPr marL="0" indent="0">
                  <a:lnSpc>
                    <a:spcPct val="120000"/>
                  </a:lnSpc>
                  <a:buNone/>
                </a:pPr>
                <a:r>
                  <a:rPr lang="zh-CN" altLang="en-US" dirty="0">
                    <a:latin typeface="Times" pitchFamily="2" charset="0"/>
                  </a:rPr>
                  <a:t>通过这种方法将判定问题算法，转换为优化问题算法</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369152" y="1274610"/>
                <a:ext cx="8272209" cy="4308780"/>
              </a:xfrm>
              <a:blipFill rotWithShape="1">
                <a:blip r:embed="rId1"/>
                <a:stretch>
                  <a:fillRect l="-3" t="-4" r="3" b="1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2549510" y="3247798"/>
                <a:ext cx="3657861" cy="1477328"/>
              </a:xfrm>
              <a:prstGeom prst="rect">
                <a:avLst/>
              </a:prstGeom>
              <a:noFill/>
              <a:ln>
                <a:solidFill>
                  <a:schemeClr val="accent1"/>
                </a:solidFill>
              </a:ln>
            </p:spPr>
            <p:txBody>
              <a:bodyPr wrap="none" rtlCol="0">
                <a:spAutoFit/>
              </a:bodyPr>
              <a:lstStyle/>
              <a:p>
                <a:pPr algn="l"/>
                <a:r>
                  <a:rPr lang="en-US" altLang="zh-CN" dirty="0">
                    <a:solidFill>
                      <a:schemeClr val="tx2"/>
                    </a:solidFill>
                    <a:latin typeface="Times" pitchFamily="2" charset="0"/>
                    <a:ea typeface="华文中宋" panose="02010600040101010101" pitchFamily="2" charset="-122"/>
                    <a:cs typeface="Calibri" panose="020F0502020204030204" pitchFamily="34" charset="0"/>
                  </a:rPr>
                  <a:t>MinColoring(</a:t>
                </a:r>
                <a14:m>
                  <m:oMath xmlns:m="http://schemas.openxmlformats.org/officeDocument/2006/math">
                    <m:r>
                      <a:rPr lang="en-US" altLang="zh-CN"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a14:m>
                <a:r>
                  <a:rPr lang="en-US" altLang="zh-CN" dirty="0">
                    <a:solidFill>
                      <a:schemeClr val="tx2"/>
                    </a:solidFill>
                    <a:latin typeface="Times" pitchFamily="2" charset="0"/>
                    <a:ea typeface="华文中宋" panose="02010600040101010101" pitchFamily="2" charset="-122"/>
                    <a:cs typeface="Calibri" panose="020F0502020204030204" pitchFamily="34" charset="0"/>
                  </a:rPr>
                  <a:t>)</a:t>
                </a:r>
                <a:endParaRPr lang="en-US" altLang="zh-CN"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dirty="0">
                    <a:solidFill>
                      <a:schemeClr val="tx2"/>
                    </a:solidFill>
                    <a:latin typeface="Times" pitchFamily="2" charset="0"/>
                    <a:ea typeface="华文中宋" panose="02010600040101010101" pitchFamily="2" charset="-122"/>
                    <a:cs typeface="Calibri" panose="020F0502020204030204" pitchFamily="34" charset="0"/>
                  </a:rPr>
                  <a:t>1</a:t>
                </a:r>
                <a:r>
                  <a:rPr lang="zh-CN" altLang="en-US"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𝑘</m:t>
                    </m:r>
                    <m:r>
                      <a:rPr lang="en-US" altLang="zh-CN"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a:rPr lang="en-US" altLang="zh-CN"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0</m:t>
                    </m:r>
                  </m:oMath>
                </a14:m>
                <a:endParaRPr lang="en-US"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dirty="0">
                    <a:solidFill>
                      <a:schemeClr val="tx2"/>
                    </a:solidFill>
                    <a:latin typeface="Times" pitchFamily="2" charset="0"/>
                    <a:ea typeface="华文中宋" panose="02010600040101010101" pitchFamily="2" charset="-122"/>
                    <a:cs typeface="Calibri" panose="020F0502020204030204" pitchFamily="34" charset="0"/>
                  </a:rPr>
                  <a:t>2</a:t>
                </a:r>
                <a:r>
                  <a:rPr lang="zh-CN" altLang="en-US"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b="1" dirty="0">
                    <a:solidFill>
                      <a:schemeClr val="tx2"/>
                    </a:solidFill>
                    <a:latin typeface="Times" pitchFamily="2" charset="0"/>
                    <a:ea typeface="华文中宋" panose="02010600040101010101" pitchFamily="2" charset="-122"/>
                    <a:cs typeface="Calibri" panose="020F0502020204030204" pitchFamily="34" charset="0"/>
                  </a:rPr>
                  <a:t>while</a:t>
                </a:r>
                <a:r>
                  <a:rPr lang="zh-CN" altLang="en-US"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dirty="0" err="1">
                    <a:solidFill>
                      <a:schemeClr val="tx2"/>
                    </a:solidFill>
                    <a:latin typeface="Times" pitchFamily="2" charset="0"/>
                    <a:ea typeface="华文中宋" panose="02010600040101010101" pitchFamily="2" charset="-122"/>
                    <a:cs typeface="Calibri" panose="020F0502020204030204" pitchFamily="34" charset="0"/>
                  </a:rPr>
                  <a:t>ColorI</a:t>
                </a:r>
                <a:r>
                  <a:rPr lang="en-US" altLang="zh-CN" dirty="0">
                    <a:solidFill>
                      <a:schemeClr val="tx2"/>
                    </a:solidFill>
                    <a:latin typeface="Times" pitchFamily="2" charset="0"/>
                    <a:ea typeface="华文中宋" panose="02010600040101010101" pitchFamily="2" charset="-122"/>
                    <a:cs typeface="Calibri" panose="020F0502020204030204" pitchFamily="34" charset="0"/>
                  </a:rPr>
                  <a:t>s</a:t>
                </a:r>
                <a:r>
                  <a:rPr lang="en-US" altLang="zh-CN" dirty="0">
                    <a:solidFill>
                      <a:schemeClr val="tx2"/>
                    </a:solidFill>
                    <a:latin typeface="Times" pitchFamily="2" charset="0"/>
                    <a:ea typeface="华文中宋" panose="02010600040101010101" pitchFamily="2" charset="-122"/>
                    <a:cs typeface="Calibri" panose="020F0502020204030204" pitchFamily="34" charset="0"/>
                  </a:rPr>
                  <a:t>True(</a:t>
                </a:r>
                <a14:m>
                  <m:oMath xmlns:m="http://schemas.openxmlformats.org/officeDocument/2006/math">
                    <m:r>
                      <a:rPr lang="en-US" altLang="zh-CN"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a14:m>
                <a:r>
                  <a:rPr lang="en-US" altLang="zh-CN" dirty="0">
                    <a:solidFill>
                      <a:schemeClr val="tx2"/>
                    </a:solidFill>
                    <a:latin typeface="Times" pitchFamily="2" charset="0"/>
                    <a:ea typeface="华文中宋" panose="02010600040101010101" pitchFamily="2" charset="-122"/>
                    <a:cs typeface="Calibri" panose="020F0502020204030204" pitchFamily="34" charset="0"/>
                  </a:rPr>
                  <a:t>,</a:t>
                </a:r>
                <a:r>
                  <a:rPr lang="zh-CN" altLang="en-US"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𝑘</m:t>
                    </m:r>
                  </m:oMath>
                </a14:m>
                <a:r>
                  <a:rPr lang="en-US" altLang="zh-CN" dirty="0">
                    <a:solidFill>
                      <a:schemeClr val="tx2"/>
                    </a:solidFill>
                    <a:latin typeface="Times" pitchFamily="2" charset="0"/>
                    <a:ea typeface="华文中宋" panose="02010600040101010101" pitchFamily="2" charset="-122"/>
                    <a:cs typeface="Calibri" panose="020F0502020204030204" pitchFamily="34" charset="0"/>
                  </a:rPr>
                  <a:t>)</a:t>
                </a:r>
                <a14:m>
                  <m:oMath xmlns:m="http://schemas.openxmlformats.org/officeDocument/2006/math">
                    <m:r>
                      <a:rPr lang="en-US" altLang="zh-CN"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m:rPr>
                        <m:sty m:val="p"/>
                      </m:rPr>
                      <a:rPr lang="en-US" altLang="zh-CN" b="0" i="0"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True</m:t>
                    </m:r>
                  </m:oMath>
                </a14:m>
                <a:r>
                  <a:rPr lang="zh-CN" altLang="en-US"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b="1" dirty="0">
                    <a:solidFill>
                      <a:schemeClr val="tx2"/>
                    </a:solidFill>
                    <a:latin typeface="Times" pitchFamily="2" charset="0"/>
                    <a:ea typeface="华文中宋" panose="02010600040101010101" pitchFamily="2" charset="-122"/>
                    <a:cs typeface="Calibri" panose="020F0502020204030204" pitchFamily="34" charset="0"/>
                  </a:rPr>
                  <a:t>do</a:t>
                </a:r>
                <a:endParaRPr lang="en-US" altLang="zh-CN" b="1"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dirty="0">
                    <a:solidFill>
                      <a:schemeClr val="tx2"/>
                    </a:solidFill>
                    <a:latin typeface="Times" pitchFamily="2" charset="0"/>
                    <a:ea typeface="华文中宋" panose="02010600040101010101" pitchFamily="2" charset="-122"/>
                    <a:cs typeface="Calibri" panose="020F0502020204030204" pitchFamily="34" charset="0"/>
                  </a:rPr>
                  <a:t>3</a:t>
                </a:r>
                <a:r>
                  <a:rPr lang="zh-CN" altLang="en-US"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𝑘</m:t>
                    </m:r>
                    <m:r>
                      <a:rPr lang="en-US" altLang="zh-CN"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a:rPr lang="en-US" altLang="zh-CN"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𝑘</m:t>
                    </m:r>
                    <m:r>
                      <a:rPr lang="en-US" altLang="zh-CN"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a:rPr lang="en-US" altLang="zh-CN"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1</m:t>
                    </m:r>
                  </m:oMath>
                </a14:m>
                <a:endParaRPr lang="en-US"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dirty="0">
                    <a:solidFill>
                      <a:schemeClr val="tx2"/>
                    </a:solidFill>
                    <a:latin typeface="Times" pitchFamily="2" charset="0"/>
                    <a:ea typeface="华文中宋" panose="02010600040101010101" pitchFamily="2" charset="-122"/>
                    <a:cs typeface="Calibri" panose="020F0502020204030204" pitchFamily="34" charset="0"/>
                  </a:rPr>
                  <a:t>4</a:t>
                </a:r>
                <a:r>
                  <a:rPr lang="zh-CN" altLang="en-US"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b="1" dirty="0">
                    <a:solidFill>
                      <a:schemeClr val="tx2"/>
                    </a:solidFill>
                    <a:latin typeface="Times" pitchFamily="2" charset="0"/>
                    <a:ea typeface="华文中宋" panose="02010600040101010101" pitchFamily="2" charset="-122"/>
                    <a:cs typeface="Calibri" panose="020F0502020204030204" pitchFamily="34" charset="0"/>
                  </a:rPr>
                  <a:t>return</a:t>
                </a:r>
                <a:r>
                  <a:rPr lang="zh-CN" altLang="en-US"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𝑘</m:t>
                    </m:r>
                  </m:oMath>
                </a14:m>
                <a:endParaRPr lang="en-US" dirty="0" err="1">
                  <a:solidFill>
                    <a:schemeClr val="tx2"/>
                  </a:solidFill>
                  <a:latin typeface="Times" pitchFamily="2" charset="0"/>
                  <a:ea typeface="华文中宋" panose="02010600040101010101" pitchFamily="2" charset="-122"/>
                  <a:cs typeface="Calibri" panose="020F0502020204030204" pitchFamily="34"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2549510" y="3247798"/>
                <a:ext cx="3657861" cy="1477328"/>
              </a:xfrm>
              <a:prstGeom prst="rect">
                <a:avLst/>
              </a:prstGeom>
              <a:blipFill rotWithShape="1">
                <a:blip r:embed="rId2"/>
                <a:stretch>
                  <a:fillRect l="-138" t="-328" r="-115" b="-295"/>
                </a:stretch>
              </a:blipFill>
              <a:ln>
                <a:solidFill>
                  <a:schemeClr val="accent1"/>
                </a:solidFill>
              </a:ln>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t>
            </a:r>
            <a:r>
              <a:rPr lang="zh-CN" altLang="en-US" dirty="0"/>
              <a:t> </a:t>
            </a:r>
            <a:r>
              <a:rPr lang="en-US" altLang="zh-CN" dirty="0"/>
              <a:t>and</a:t>
            </a:r>
            <a:r>
              <a:rPr lang="zh-CN" altLang="en-US" dirty="0"/>
              <a:t> </a:t>
            </a:r>
            <a:r>
              <a:rPr lang="en-US" altLang="zh-CN" dirty="0"/>
              <a:t>NP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FDA78A09-6F6C-DB4D-A4CF-CA82F4B2AF9A}"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Encoding </a:t>
            </a:r>
            <a:r>
              <a:rPr lang="zh-CN" altLang="en-US" dirty="0"/>
              <a:t>编码</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If a computer program is to solve an </a:t>
                </a:r>
                <a:r>
                  <a:rPr lang="en-US" dirty="0">
                    <a:solidFill>
                      <a:srgbClr val="4590B8"/>
                    </a:solidFill>
                  </a:rPr>
                  <a:t>abstract problem</a:t>
                </a:r>
                <a:r>
                  <a:rPr lang="zh-CN" altLang="en-US" dirty="0">
                    <a:solidFill>
                      <a:srgbClr val="4590B8"/>
                    </a:solidFill>
                  </a:rPr>
                  <a:t> </a:t>
                </a:r>
                <a:r>
                  <a:rPr lang="en-US" altLang="zh-CN" dirty="0">
                    <a:solidFill>
                      <a:srgbClr val="4590B8"/>
                    </a:solidFill>
                  </a:rPr>
                  <a:t>(</a:t>
                </a:r>
                <a:r>
                  <a:rPr lang="zh-CN" altLang="en-US" dirty="0">
                    <a:solidFill>
                      <a:srgbClr val="4590B8"/>
                    </a:solidFill>
                  </a:rPr>
                  <a:t>抽象问题</a:t>
                </a:r>
                <a:r>
                  <a:rPr lang="en-US" altLang="zh-CN" dirty="0">
                    <a:solidFill>
                      <a:srgbClr val="4590B8"/>
                    </a:solidFill>
                  </a:rPr>
                  <a:t>)</a:t>
                </a:r>
                <a:r>
                  <a:rPr lang="en-US" dirty="0"/>
                  <a:t>, problem instances must be represented in a way that the program understands.  </a:t>
                </a:r>
                <a:r>
                  <a:rPr lang="zh-CN" altLang="en-US" dirty="0"/>
                  <a:t>将一个抽象问题的实例编码成为计算机能够理解的</a:t>
                </a:r>
                <a:endParaRPr lang="en-US" dirty="0"/>
              </a:p>
              <a:p>
                <a:r>
                  <a:rPr lang="en-US" dirty="0"/>
                  <a:t>An encoding is a mapping </a:t>
                </a:r>
                <a14:m>
                  <m:oMath xmlns:m="http://schemas.openxmlformats.org/officeDocument/2006/math">
                    <m:r>
                      <a:rPr lang="en-US" i="1" dirty="0" smtClean="0">
                        <a:latin typeface="Cambria Math" panose="02040503050406030204" pitchFamily="18" charset="0"/>
                      </a:rPr>
                      <m:t>𝑒</m:t>
                    </m:r>
                  </m:oMath>
                </a14:m>
                <a:r>
                  <a:rPr lang="en-US" dirty="0"/>
                  <a:t> from abstract objects to the set of binary strings.  </a:t>
                </a:r>
                <a:r>
                  <a:rPr lang="zh-CN" altLang="en-US" dirty="0"/>
                  <a:t>编码将抽象的问题转换为二进制字符串</a:t>
                </a:r>
                <a:endParaRPr lang="en-US" dirty="0"/>
              </a:p>
              <a:p>
                <a:r>
                  <a:rPr lang="en-US" dirty="0"/>
                  <a:t>Thus, a computer algorithm that “solves” some </a:t>
                </a:r>
                <a:r>
                  <a:rPr lang="en-US" dirty="0">
                    <a:solidFill>
                      <a:srgbClr val="FF0000"/>
                    </a:solidFill>
                  </a:rPr>
                  <a:t>abstract decision problem</a:t>
                </a:r>
                <a:r>
                  <a:rPr lang="en-US" dirty="0"/>
                  <a:t> actually takes an </a:t>
                </a:r>
                <a:r>
                  <a:rPr lang="en-US" dirty="0">
                    <a:solidFill>
                      <a:srgbClr val="FF0000"/>
                    </a:solidFill>
                  </a:rPr>
                  <a:t>encoding of a problem instance as input</a:t>
                </a:r>
                <a:r>
                  <a:rPr lang="en-US" dirty="0"/>
                  <a:t>.  </a:t>
                </a:r>
                <a:r>
                  <a:rPr lang="zh-CN" altLang="en-US" dirty="0"/>
                  <a:t>一个计算机算法求解某个抽象判定问题是通过将问题实例的编码当做输入进行的。</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Encoding </a:t>
            </a:r>
            <a:r>
              <a:rPr lang="zh-CN" altLang="en-US" dirty="0"/>
              <a:t>编码示例</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CN" dirty="0"/>
                  <a:t>Abstract</a:t>
                </a:r>
                <a:r>
                  <a:rPr lang="zh-CN" altLang="en-US" dirty="0"/>
                  <a:t> </a:t>
                </a:r>
                <a:r>
                  <a:rPr lang="en-US" altLang="zh-CN" dirty="0"/>
                  <a:t>problem:</a:t>
                </a:r>
                <a:r>
                  <a:rPr lang="zh-CN" altLang="en-US" dirty="0"/>
                  <a:t> </a:t>
                </a:r>
                <a:r>
                  <a:rPr lang="en-US" altLang="zh-CN" dirty="0"/>
                  <a:t>0/1</a:t>
                </a:r>
                <a:r>
                  <a:rPr lang="zh-CN" altLang="en-US" dirty="0"/>
                  <a:t> </a:t>
                </a:r>
                <a:r>
                  <a:rPr lang="en-US" altLang="zh-CN" dirty="0"/>
                  <a:t>knapsack</a:t>
                </a:r>
                <a:r>
                  <a:rPr lang="zh-CN" altLang="en-US" dirty="0"/>
                  <a:t> </a:t>
                </a:r>
                <a:r>
                  <a:rPr lang="en-US" altLang="zh-CN" dirty="0"/>
                  <a:t>problem.</a:t>
                </a:r>
                <a:endParaRPr lang="en-US" altLang="zh-CN" dirty="0"/>
              </a:p>
              <a:p>
                <a:r>
                  <a:rPr lang="en-US" altLang="zh-CN" dirty="0"/>
                  <a:t>Problem</a:t>
                </a:r>
                <a:r>
                  <a:rPr lang="zh-CN" altLang="en-US" dirty="0"/>
                  <a:t> </a:t>
                </a:r>
                <a:r>
                  <a:rPr lang="en-US" altLang="zh-CN" dirty="0"/>
                  <a:t>instance:</a:t>
                </a:r>
                <a:r>
                  <a:rPr lang="zh-CN" altLang="en-US" dirty="0"/>
                  <a:t> </a:t>
                </a:r>
                <a:r>
                  <a:rPr lang="en-US" altLang="zh-CN" dirty="0"/>
                  <a:t>0/1</a:t>
                </a:r>
                <a:r>
                  <a:rPr lang="zh-CN" altLang="en-US" dirty="0"/>
                  <a:t> </a:t>
                </a:r>
                <a:r>
                  <a:rPr lang="en-US" altLang="zh-CN" dirty="0"/>
                  <a:t>knapsack</a:t>
                </a:r>
                <a:r>
                  <a:rPr lang="zh-CN" altLang="en-US" dirty="0"/>
                  <a:t> </a:t>
                </a:r>
                <a:r>
                  <a:rPr lang="en-US" altLang="zh-CN" dirty="0"/>
                  <a:t>problem</a:t>
                </a:r>
                <a:r>
                  <a:rPr lang="zh-CN" altLang="en-US" dirty="0"/>
                  <a:t> </a:t>
                </a:r>
                <a:r>
                  <a:rPr lang="en-US" altLang="zh-CN" dirty="0"/>
                  <a:t>with</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en-US" altLang="zh-CN" dirty="0"/>
                  <a:t>,</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1</m:t>
                    </m:r>
                  </m:oMath>
                </a14:m>
                <a:r>
                  <a:rPr lang="en-US" altLang="zh-CN" dirty="0"/>
                  <a:t>,</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r>
                      <a:rPr lang="en-US" altLang="zh-CN" b="0" i="1" smtClean="0">
                        <a:latin typeface="Cambria Math" panose="02040503050406030204" pitchFamily="18" charset="0"/>
                      </a:rPr>
                      <m:t>2</m:t>
                    </m:r>
                  </m:oMath>
                </a14:m>
                <a:r>
                  <a:rPr lang="en-US" altLang="zh-CN" dirty="0"/>
                  <a:t>,</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1</m:t>
                    </m:r>
                    <m:r>
                      <a:rPr lang="en-US" altLang="zh-CN" b="0" i="1" smtClean="0">
                        <a:latin typeface="Cambria Math" panose="02040503050406030204" pitchFamily="18" charset="0"/>
                      </a:rPr>
                      <m:t>0</m:t>
                    </m:r>
                  </m:oMath>
                </a14:m>
                <a:r>
                  <a:rPr lang="en-US" altLang="zh-CN" dirty="0"/>
                  <a:t>,</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1</m:t>
                    </m:r>
                    <m:r>
                      <a:rPr lang="en-US" altLang="zh-CN" b="0" i="1" smtClean="0">
                        <a:latin typeface="Cambria Math" panose="02040503050406030204" pitchFamily="18" charset="0"/>
                      </a:rPr>
                      <m:t>2</m:t>
                    </m:r>
                  </m:oMath>
                </a14:m>
                <a:r>
                  <a:rPr lang="en-US" altLang="zh-CN" dirty="0"/>
                  <a:t>,</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1</m:t>
                    </m:r>
                    <m:r>
                      <a:rPr lang="en-US" altLang="zh-CN" b="0" i="1" smtClean="0">
                        <a:latin typeface="Cambria Math" panose="02040503050406030204" pitchFamily="18" charset="0"/>
                      </a:rPr>
                      <m:t>5</m:t>
                    </m:r>
                  </m:oMath>
                </a14:m>
                <a:r>
                  <a:rPr lang="en-US" altLang="zh-CN" dirty="0"/>
                  <a:t>,</a:t>
                </a:r>
                <a:r>
                  <a:rPr lang="zh-CN" altLang="en-US" dirty="0"/>
                  <a:t> </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oMath>
                </a14:m>
                <a:r>
                  <a:rPr lang="en-US" altLang="zh-CN" dirty="0"/>
                  <a:t>.</a:t>
                </a:r>
                <a:endParaRPr lang="en-US" altLang="zh-CN" dirty="0"/>
              </a:p>
              <a:p>
                <a:r>
                  <a:rPr lang="en-US" altLang="zh-CN" dirty="0"/>
                  <a:t>Encoding</a:t>
                </a:r>
                <a:r>
                  <a:rPr lang="zh-CN" altLang="en-US" dirty="0"/>
                  <a:t> </a:t>
                </a:r>
                <a:r>
                  <a:rPr lang="en-US" altLang="zh-CN" dirty="0"/>
                  <a:t>of</a:t>
                </a:r>
                <a:r>
                  <a:rPr lang="zh-CN" altLang="en-US" dirty="0"/>
                  <a:t> </a:t>
                </a:r>
                <a:r>
                  <a:rPr lang="en-US" altLang="zh-CN" dirty="0"/>
                  <a:t>this</a:t>
                </a:r>
                <a:r>
                  <a:rPr lang="zh-CN" altLang="en-US" dirty="0"/>
                  <a:t> </a:t>
                </a:r>
                <a:r>
                  <a:rPr lang="en-US" altLang="zh-CN" dirty="0"/>
                  <a:t>problem</a:t>
                </a:r>
                <a:r>
                  <a:rPr lang="zh-CN" altLang="en-US" dirty="0"/>
                  <a:t> </a:t>
                </a:r>
                <a:r>
                  <a:rPr lang="en-US" altLang="zh-CN" dirty="0"/>
                  <a:t>instance:</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11001010101</m:t>
                      </m:r>
                      <m:r>
                        <a:rPr lang="en-US" altLang="zh-CN" b="0" i="1" smtClean="0">
                          <a:latin typeface="Cambria Math" panose="02040503050406030204" pitchFamily="18" charset="0"/>
                        </a:rPr>
                        <m:t>….</m:t>
                      </m:r>
                      <m:r>
                        <a:rPr lang="en-US" altLang="zh-CN" b="0" i="1" smtClean="0">
                          <a:latin typeface="Cambria Math" panose="02040503050406030204" pitchFamily="18" charset="0"/>
                        </a:rPr>
                        <m:t>101010010101</m:t>
                      </m:r>
                    </m:oMath>
                  </m:oMathPara>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Encoding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6415" y="798195"/>
                <a:ext cx="7870190" cy="5969635"/>
              </a:xfrm>
            </p:spPr>
            <p:txBody>
              <a:bodyPr>
                <a:normAutofit lnSpcReduction="20000"/>
              </a:bodyPr>
              <a:lstStyle/>
              <a:p>
                <a:r>
                  <a:rPr lang="en-US" dirty="0"/>
                  <a:t>We call a problem whose instance set is the set of binary strings a </a:t>
                </a:r>
                <a:r>
                  <a:rPr lang="en-US" dirty="0">
                    <a:solidFill>
                      <a:srgbClr val="4590B8"/>
                    </a:solidFill>
                  </a:rPr>
                  <a:t>concrete problem</a:t>
                </a:r>
                <a:r>
                  <a:rPr lang="zh-CN" altLang="en-US" dirty="0">
                    <a:solidFill>
                      <a:srgbClr val="4590B8"/>
                    </a:solidFill>
                  </a:rPr>
                  <a:t> </a:t>
                </a:r>
                <a:r>
                  <a:rPr lang="en-US" altLang="zh-CN" dirty="0">
                    <a:solidFill>
                      <a:srgbClr val="4590B8"/>
                    </a:solidFill>
                  </a:rPr>
                  <a:t>(</a:t>
                </a:r>
                <a:r>
                  <a:rPr lang="zh-CN" altLang="en-US" dirty="0">
                    <a:solidFill>
                      <a:srgbClr val="4590B8"/>
                    </a:solidFill>
                  </a:rPr>
                  <a:t>具体问题</a:t>
                </a:r>
                <a:r>
                  <a:rPr lang="en-US" altLang="zh-CN" dirty="0">
                    <a:solidFill>
                      <a:srgbClr val="4590B8"/>
                    </a:solidFill>
                  </a:rPr>
                  <a:t>)</a:t>
                </a:r>
                <a:r>
                  <a:rPr lang="en-US" dirty="0"/>
                  <a:t>. </a:t>
                </a:r>
                <a:endParaRPr lang="en-US" dirty="0"/>
              </a:p>
              <a:p>
                <a:r>
                  <a:rPr lang="en-US" altLang="zh-CN" dirty="0"/>
                  <a:t>Given</a:t>
                </a:r>
                <a:r>
                  <a:rPr lang="zh-CN" altLang="en-US" dirty="0"/>
                  <a:t> </a:t>
                </a:r>
                <a:r>
                  <a:rPr lang="en-US" dirty="0"/>
                  <a:t>a problem instance </a:t>
                </a:r>
                <a14:m>
                  <m:oMath xmlns:m="http://schemas.openxmlformats.org/officeDocument/2006/math">
                    <m:r>
                      <a:rPr lang="en-US" i="1" dirty="0" smtClean="0">
                        <a:latin typeface="Cambria Math" panose="02040503050406030204" pitchFamily="18" charset="0"/>
                      </a:rPr>
                      <m:t>𝑖</m:t>
                    </m:r>
                  </m:oMath>
                </a14:m>
                <a:r>
                  <a:rPr lang="en-US" dirty="0"/>
                  <a:t> of length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altLang="zh-CN" dirty="0"/>
                  <a:t>,</a:t>
                </a:r>
                <a:r>
                  <a:rPr lang="zh-CN" altLang="en-US" dirty="0"/>
                  <a:t> </a:t>
                </a:r>
                <a:r>
                  <a:rPr lang="en-US" altLang="zh-CN" dirty="0"/>
                  <a:t>w</a:t>
                </a:r>
                <a:r>
                  <a:rPr lang="en-US" dirty="0"/>
                  <a:t>e say that an algorithm </a:t>
                </a:r>
                <a:r>
                  <a:rPr lang="en-US" dirty="0">
                    <a:solidFill>
                      <a:srgbClr val="FF0000"/>
                    </a:solidFill>
                  </a:rPr>
                  <a:t>solves a concrete problem</a:t>
                </a:r>
                <a:r>
                  <a:rPr lang="en-US" dirty="0"/>
                  <a:t> in time </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𝑇</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e>
                    </m:d>
                  </m:oMath>
                </a14:m>
                <a:r>
                  <a:rPr lang="en-US" dirty="0"/>
                  <a:t> if</a:t>
                </a:r>
                <a:r>
                  <a:rPr lang="zh-CN" altLang="en-US" dirty="0"/>
                  <a:t> </a:t>
                </a:r>
                <a:r>
                  <a:rPr lang="en-US" dirty="0"/>
                  <a:t>the algorithm can produce the solution in </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𝑇</m:t>
                        </m:r>
                        <m:d>
                          <m:dPr>
                            <m:ctrlPr>
                              <a:rPr lang="en-US" i="1" dirty="0" smtClean="0">
                                <a:latin typeface="Cambria Math" panose="02040503050406030204" pitchFamily="18" charset="0"/>
                              </a:rPr>
                            </m:ctrlPr>
                          </m:dPr>
                          <m:e>
                            <m:r>
                              <a:rPr lang="en-US" i="1" dirty="0">
                                <a:latin typeface="Cambria Math" panose="02040503050406030204" pitchFamily="18" charset="0"/>
                              </a:rPr>
                              <m:t>𝑛</m:t>
                            </m:r>
                          </m:e>
                        </m:d>
                      </m:e>
                    </m:d>
                  </m:oMath>
                </a14:m>
                <a:r>
                  <a:rPr lang="en-US" dirty="0"/>
                  <a:t> time.</a:t>
                </a:r>
                <a:endParaRPr lang="en-US" dirty="0"/>
              </a:p>
              <a:p>
                <a:pPr marL="0" indent="0">
                  <a:buNone/>
                </a:pPr>
                <a:r>
                  <a:rPr lang="en-US" sz="1800" dirty="0"/>
                  <a:t> 一个算法在O(T(n))时间内得出解，就说该算法在O(T(n))时间内求解了一个具 体问题</a:t>
                </a:r>
                <a:endParaRPr lang="en-US" sz="1800" dirty="0"/>
              </a:p>
              <a:p>
                <a:r>
                  <a:rPr lang="en-US" dirty="0"/>
                  <a:t>A concrete problem is </a:t>
                </a:r>
                <a:r>
                  <a:rPr lang="en-US" dirty="0">
                    <a:solidFill>
                      <a:srgbClr val="4590B8"/>
                    </a:solidFill>
                  </a:rPr>
                  <a:t>polynomial-time solvable</a:t>
                </a:r>
                <a:r>
                  <a:rPr lang="zh-CN" altLang="en-US" dirty="0">
                    <a:solidFill>
                      <a:srgbClr val="4590B8"/>
                    </a:solidFill>
                  </a:rPr>
                  <a:t> </a:t>
                </a:r>
                <a:r>
                  <a:rPr lang="en-US" altLang="zh-CN" dirty="0">
                    <a:solidFill>
                      <a:srgbClr val="4590B8"/>
                    </a:solidFill>
                  </a:rPr>
                  <a:t>(</a:t>
                </a:r>
                <a:r>
                  <a:rPr lang="zh-CN" altLang="en-US" dirty="0">
                    <a:solidFill>
                      <a:srgbClr val="4590B8"/>
                    </a:solidFill>
                  </a:rPr>
                  <a:t>多项式时间可解的</a:t>
                </a:r>
                <a:r>
                  <a:rPr lang="en-US" altLang="zh-CN" dirty="0">
                    <a:solidFill>
                      <a:srgbClr val="4590B8"/>
                    </a:solidFill>
                  </a:rPr>
                  <a:t>)</a:t>
                </a:r>
                <a:r>
                  <a:rPr lang="en-US" altLang="zh-CN" dirty="0"/>
                  <a:t> </a:t>
                </a:r>
                <a:r>
                  <a:rPr lang="en-US" dirty="0"/>
                  <a:t>if there exists an algorithm to solve it in time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i="1" dirty="0" err="1">
                            <a:latin typeface="Cambria Math" panose="02040503050406030204" pitchFamily="18" charset="0"/>
                          </a:rPr>
                          <m:t>𝑛</m:t>
                        </m:r>
                      </m:e>
                      <m:sup>
                        <m:r>
                          <a:rPr lang="en-US" i="1" dirty="0" err="1">
                            <a:latin typeface="Cambria Math" panose="02040503050406030204" pitchFamily="18" charset="0"/>
                          </a:rPr>
                          <m:t>𝑘</m:t>
                        </m:r>
                      </m:sup>
                    </m:sSup>
                    <m:r>
                      <a:rPr lang="en-US" i="1" dirty="0">
                        <a:latin typeface="Cambria Math" panose="02040503050406030204" pitchFamily="18" charset="0"/>
                      </a:rPr>
                      <m:t>)</m:t>
                    </m:r>
                  </m:oMath>
                </a14:m>
                <a:r>
                  <a:rPr lang="en-US" dirty="0"/>
                  <a:t> for some constant </a:t>
                </a:r>
                <a14:m>
                  <m:oMath xmlns:m="http://schemas.openxmlformats.org/officeDocument/2006/math">
                    <m:r>
                      <a:rPr lang="en-US" i="1" dirty="0" smtClean="0">
                        <a:latin typeface="Cambria Math" panose="02040503050406030204" pitchFamily="18" charset="0"/>
                      </a:rPr>
                      <m:t>𝑘</m:t>
                    </m:r>
                  </m:oMath>
                </a14:m>
                <a:r>
                  <a:rPr lang="en-US" dirty="0"/>
                  <a:t>. </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526415" y="798195"/>
                <a:ext cx="7870190" cy="5969635"/>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altLang="zh-CN" dirty="0"/>
              <a:t>F</a:t>
            </a:r>
            <a:r>
              <a:rPr lang="en-US" dirty="0"/>
              <a:t>ormal-</a:t>
            </a:r>
            <a:r>
              <a:rPr lang="en-US" altLang="zh-CN" dirty="0"/>
              <a:t>L</a:t>
            </a:r>
            <a:r>
              <a:rPr lang="en-US" dirty="0"/>
              <a:t>anguage </a:t>
            </a:r>
            <a:r>
              <a:rPr lang="en-US" altLang="zh-CN" dirty="0"/>
              <a:t>F</a:t>
            </a:r>
            <a:r>
              <a:rPr lang="en-US" dirty="0"/>
              <a:t>ramework</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lnSpc>
                    <a:spcPct val="90000"/>
                  </a:lnSpc>
                </a:pPr>
                <a:r>
                  <a:rPr lang="en-US" altLang="zh-CN" dirty="0">
                    <a:ea typeface="宋体" panose="02010600030101010101" pitchFamily="2" charset="-122"/>
                  </a:rPr>
                  <a:t>The formal-language framework allows us to express the </a:t>
                </a:r>
                <a:r>
                  <a:rPr lang="en-US" altLang="zh-CN" dirty="0">
                    <a:solidFill>
                      <a:srgbClr val="FF0000"/>
                    </a:solidFill>
                    <a:ea typeface="宋体" panose="02010600030101010101" pitchFamily="2" charset="-122"/>
                  </a:rPr>
                  <a:t>relation between decision problems and algorithms</a:t>
                </a:r>
                <a:r>
                  <a:rPr lang="en-US" altLang="zh-CN" dirty="0">
                    <a:ea typeface="宋体" panose="02010600030101010101" pitchFamily="2" charset="-122"/>
                  </a:rPr>
                  <a:t> that solve them concisely.  </a:t>
                </a:r>
                <a:r>
                  <a:rPr lang="zh-CN" altLang="en-US" dirty="0">
                    <a:ea typeface="宋体" panose="02010600030101010101" pitchFamily="2" charset="-122"/>
                  </a:rPr>
                  <a:t>从形式语言的角度来分析具体问题和算法的关系</a:t>
                </a:r>
                <a:endParaRPr lang="en-US" altLang="zh-CN" dirty="0">
                  <a:ea typeface="宋体" panose="02010600030101010101" pitchFamily="2" charset="-122"/>
                </a:endParaRPr>
              </a:p>
              <a:p>
                <a:r>
                  <a:rPr lang="en-US" dirty="0"/>
                  <a:t>An </a:t>
                </a:r>
                <a:r>
                  <a:rPr lang="en-US" dirty="0">
                    <a:solidFill>
                      <a:srgbClr val="4590B8"/>
                    </a:solidFill>
                  </a:rPr>
                  <a:t>alphabet</a:t>
                </a:r>
                <a:r>
                  <a:rPr lang="zh-CN" altLang="en-US" dirty="0">
                    <a:solidFill>
                      <a:srgbClr val="4590B8"/>
                    </a:solidFill>
                  </a:rPr>
                  <a:t> </a:t>
                </a:r>
                <a:r>
                  <a:rPr lang="en-US" altLang="zh-CN" dirty="0">
                    <a:solidFill>
                      <a:srgbClr val="4590B8"/>
                    </a:solidFill>
                  </a:rPr>
                  <a:t>(</a:t>
                </a:r>
                <a:r>
                  <a:rPr lang="zh-CN" altLang="en-US" dirty="0">
                    <a:solidFill>
                      <a:srgbClr val="4590B8"/>
                    </a:solidFill>
                  </a:rPr>
                  <a:t>字符集</a:t>
                </a:r>
                <a:r>
                  <a:rPr lang="en-US" altLang="zh-CN" dirty="0">
                    <a:solidFill>
                      <a:srgbClr val="4590B8"/>
                    </a:solidFill>
                  </a:rPr>
                  <a:t>)</a:t>
                </a:r>
                <a:r>
                  <a:rPr lang="en-US" dirty="0"/>
                  <a:t> </a:t>
                </a:r>
                <a14:m>
                  <m:oMath xmlns:m="http://schemas.openxmlformats.org/officeDocument/2006/math">
                    <m:r>
                      <m:rPr>
                        <m:sty m:val="p"/>
                      </m:rPr>
                      <a:rPr lang="el-GR" i="0" dirty="0" smtClean="0">
                        <a:latin typeface="Cambria Math" panose="02040503050406030204" pitchFamily="18" charset="0"/>
                      </a:rPr>
                      <m:t>Σ</m:t>
                    </m:r>
                  </m:oMath>
                </a14:m>
                <a:r>
                  <a:rPr lang="el-GR" dirty="0"/>
                  <a:t> </a:t>
                </a:r>
                <a:r>
                  <a:rPr lang="en-US" dirty="0"/>
                  <a:t>is a finite set of symbols. </a:t>
                </a:r>
                <a:endParaRPr lang="en-US" dirty="0"/>
              </a:p>
              <a:p>
                <a:r>
                  <a:rPr lang="en-US" dirty="0"/>
                  <a:t>A </a:t>
                </a:r>
                <a:r>
                  <a:rPr lang="en-US" dirty="0">
                    <a:solidFill>
                      <a:srgbClr val="4590B8"/>
                    </a:solidFill>
                  </a:rPr>
                  <a:t>language</a:t>
                </a:r>
                <a:r>
                  <a:rPr lang="zh-CN" altLang="en-US" dirty="0">
                    <a:solidFill>
                      <a:srgbClr val="4590B8"/>
                    </a:solidFill>
                  </a:rPr>
                  <a:t> </a:t>
                </a:r>
                <a:r>
                  <a:rPr lang="en-US" altLang="zh-CN" dirty="0">
                    <a:solidFill>
                      <a:srgbClr val="4590B8"/>
                    </a:solidFill>
                  </a:rPr>
                  <a:t>(</a:t>
                </a:r>
                <a:r>
                  <a:rPr lang="zh-CN" altLang="en-US" dirty="0">
                    <a:solidFill>
                      <a:srgbClr val="4590B8"/>
                    </a:solidFill>
                  </a:rPr>
                  <a:t>语言</a:t>
                </a:r>
                <a:r>
                  <a:rPr lang="en-US" altLang="zh-CN" dirty="0">
                    <a:solidFill>
                      <a:srgbClr val="4590B8"/>
                    </a:solidFill>
                  </a:rPr>
                  <a:t>)</a:t>
                </a:r>
                <a:r>
                  <a:rPr lang="en-US" dirty="0"/>
                  <a:t> </a:t>
                </a:r>
                <a14:m>
                  <m:oMath xmlns:m="http://schemas.openxmlformats.org/officeDocument/2006/math">
                    <m:r>
                      <a:rPr lang="en-US" i="1" dirty="0" smtClean="0">
                        <a:latin typeface="Cambria Math" panose="02040503050406030204" pitchFamily="18" charset="0"/>
                      </a:rPr>
                      <m:t>𝐿</m:t>
                    </m:r>
                  </m:oMath>
                </a14:m>
                <a:r>
                  <a:rPr lang="en-US" dirty="0"/>
                  <a:t> over </a:t>
                </a:r>
                <a14:m>
                  <m:oMath xmlns:m="http://schemas.openxmlformats.org/officeDocument/2006/math">
                    <m:r>
                      <m:rPr>
                        <m:sty m:val="p"/>
                      </m:rPr>
                      <a:rPr lang="el-GR" i="0" dirty="0" smtClean="0">
                        <a:latin typeface="Cambria Math" panose="02040503050406030204" pitchFamily="18" charset="0"/>
                      </a:rPr>
                      <m:t>Σ</m:t>
                    </m:r>
                  </m:oMath>
                </a14:m>
                <a:r>
                  <a:rPr lang="el-GR" dirty="0"/>
                  <a:t> </a:t>
                </a:r>
                <a:r>
                  <a:rPr lang="en-US" dirty="0"/>
                  <a:t>is a set of strings made up of symbols from </a:t>
                </a:r>
                <a14:m>
                  <m:oMath xmlns:m="http://schemas.openxmlformats.org/officeDocument/2006/math">
                    <m:r>
                      <m:rPr>
                        <m:sty m:val="p"/>
                      </m:rPr>
                      <a:rPr lang="el-GR" i="0" dirty="0" smtClean="0">
                        <a:latin typeface="Cambria Math" panose="02040503050406030204" pitchFamily="18" charset="0"/>
                      </a:rPr>
                      <m:t>Σ</m:t>
                    </m:r>
                  </m:oMath>
                </a14:m>
                <a:r>
                  <a:rPr lang="el-GR" dirty="0"/>
                  <a:t>. </a:t>
                </a:r>
                <a:endParaRPr lang="en-US" dirty="0"/>
              </a:p>
              <a:p>
                <a:pPr lvl="1"/>
                <a:r>
                  <a:rPr lang="en-US" dirty="0"/>
                  <a:t>For example, if </a:t>
                </a:r>
                <a14:m>
                  <m:oMath xmlns:m="http://schemas.openxmlformats.org/officeDocument/2006/math">
                    <m:r>
                      <m:rPr>
                        <m:sty m:val="p"/>
                      </m:rPr>
                      <a:rPr lang="el-GR" i="0" dirty="0" smtClean="0">
                        <a:latin typeface="Cambria Math" panose="02040503050406030204" pitchFamily="18" charset="0"/>
                      </a:rPr>
                      <m:t>Σ</m:t>
                    </m:r>
                    <m:r>
                      <a:rPr lang="el-GR" i="1" dirty="0" smtClean="0">
                        <a:latin typeface="Cambria Math" panose="02040503050406030204" pitchFamily="18" charset="0"/>
                      </a:rPr>
                      <m:t>={</m:t>
                    </m:r>
                    <m:r>
                      <a:rPr lang="el-GR" i="1" dirty="0" smtClean="0">
                        <a:latin typeface="Cambria Math" panose="02040503050406030204" pitchFamily="18" charset="0"/>
                      </a:rPr>
                      <m:t>0</m:t>
                    </m:r>
                    <m:r>
                      <a:rPr lang="el-GR" i="1" dirty="0" smtClean="0">
                        <a:latin typeface="Cambria Math" panose="02040503050406030204" pitchFamily="18" charset="0"/>
                      </a:rPr>
                      <m:t>,</m:t>
                    </m:r>
                    <m:r>
                      <a:rPr lang="el-GR" i="1" dirty="0" smtClean="0">
                        <a:latin typeface="Cambria Math" panose="02040503050406030204" pitchFamily="18" charset="0"/>
                      </a:rPr>
                      <m:t>1</m:t>
                    </m:r>
                    <m:r>
                      <a:rPr lang="el-GR" i="1" dirty="0">
                        <a:latin typeface="Cambria Math" panose="02040503050406030204" pitchFamily="18" charset="0"/>
                      </a:rPr>
                      <m:t>}</m:t>
                    </m:r>
                  </m:oMath>
                </a14:m>
                <a:r>
                  <a:rPr lang="el-GR" dirty="0"/>
                  <a:t>, </a:t>
                </a:r>
                <a:r>
                  <a:rPr lang="en-US" dirty="0"/>
                  <a:t>the </a:t>
                </a:r>
                <a:r>
                  <a:rPr lang="en-US" altLang="zh-CN" dirty="0"/>
                  <a:t>language</a:t>
                </a:r>
                <a:r>
                  <a:rPr lang="en-US" dirty="0"/>
                  <a:t>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10</m:t>
                    </m:r>
                    <m:r>
                      <a:rPr lang="en-US" i="1" dirty="0" smtClean="0">
                        <a:latin typeface="Cambria Math" panose="02040503050406030204" pitchFamily="18" charset="0"/>
                      </a:rPr>
                      <m:t>, </m:t>
                    </m:r>
                    <m:r>
                      <a:rPr lang="en-US" i="1" dirty="0" smtClean="0">
                        <a:latin typeface="Cambria Math" panose="02040503050406030204" pitchFamily="18" charset="0"/>
                      </a:rPr>
                      <m:t>11</m:t>
                    </m:r>
                    <m:r>
                      <a:rPr lang="en-US" i="1" dirty="0" smtClean="0">
                        <a:latin typeface="Cambria Math" panose="02040503050406030204" pitchFamily="18" charset="0"/>
                      </a:rPr>
                      <m:t>,</m:t>
                    </m:r>
                    <m:r>
                      <a:rPr lang="en-US" i="1" dirty="0" smtClean="0">
                        <a:latin typeface="Cambria Math" panose="02040503050406030204" pitchFamily="18" charset="0"/>
                      </a:rPr>
                      <m:t>101</m:t>
                    </m:r>
                    <m:r>
                      <a:rPr lang="en-US" i="1" dirty="0" smtClean="0">
                        <a:latin typeface="Cambria Math" panose="02040503050406030204" pitchFamily="18" charset="0"/>
                      </a:rPr>
                      <m:t>, </m:t>
                    </m:r>
                    <m:r>
                      <a:rPr lang="en-US" i="1" dirty="0" smtClean="0">
                        <a:latin typeface="Cambria Math" panose="02040503050406030204" pitchFamily="18" charset="0"/>
                      </a:rPr>
                      <m:t>111</m:t>
                    </m:r>
                    <m:r>
                      <a:rPr lang="en-US" i="1" dirty="0" smtClean="0">
                        <a:latin typeface="Cambria Math" panose="02040503050406030204" pitchFamily="18" charset="0"/>
                      </a:rPr>
                      <m:t>, </m:t>
                    </m:r>
                    <m:r>
                      <a:rPr lang="en-US" i="1" dirty="0" smtClean="0">
                        <a:latin typeface="Cambria Math" panose="02040503050406030204" pitchFamily="18" charset="0"/>
                      </a:rPr>
                      <m:t>1011</m:t>
                    </m:r>
                    <m:r>
                      <a:rPr lang="en-US" i="1" dirty="0" smtClean="0">
                        <a:latin typeface="Cambria Math" panose="02040503050406030204" pitchFamily="18" charset="0"/>
                      </a:rPr>
                      <m:t>,  </m:t>
                    </m:r>
                    <m:r>
                      <a:rPr lang="en-US" i="1" dirty="0" smtClean="0">
                        <a:latin typeface="Cambria Math" panose="02040503050406030204" pitchFamily="18" charset="0"/>
                      </a:rPr>
                      <m:t>1101</m:t>
                    </m:r>
                    <m:r>
                      <a:rPr lang="en-US" i="1" dirty="0" smtClean="0">
                        <a:latin typeface="Cambria Math" panose="02040503050406030204" pitchFamily="18" charset="0"/>
                      </a:rPr>
                      <m:t>, </m:t>
                    </m:r>
                    <m:r>
                      <a:rPr lang="en-US" i="1" dirty="0" smtClean="0">
                        <a:latin typeface="Cambria Math" panose="02040503050406030204" pitchFamily="18" charset="0"/>
                      </a:rPr>
                      <m:t>10001</m:t>
                    </m:r>
                    <m:r>
                      <a:rPr lang="en-US" i="1" dirty="0" smtClean="0">
                        <a:latin typeface="Cambria Math" panose="02040503050406030204" pitchFamily="18" charset="0"/>
                      </a:rPr>
                      <m:t>,…}</m:t>
                    </m:r>
                  </m:oMath>
                </a14:m>
                <a:r>
                  <a:rPr lang="en-US" dirty="0"/>
                  <a:t> is the language of binary representations of prime numbers.</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altLang="zh-CN" dirty="0"/>
              <a:t>F</a:t>
            </a:r>
            <a:r>
              <a:rPr lang="en-US" dirty="0"/>
              <a:t>ormal-</a:t>
            </a:r>
            <a:r>
              <a:rPr lang="en-US" altLang="zh-CN" dirty="0"/>
              <a:t>L</a:t>
            </a:r>
            <a:r>
              <a:rPr lang="en-US" dirty="0"/>
              <a:t>anguage </a:t>
            </a:r>
            <a:r>
              <a:rPr lang="en-US" altLang="zh-CN" dirty="0"/>
              <a:t>F</a:t>
            </a:r>
            <a:r>
              <a:rPr lang="en-US" dirty="0"/>
              <a:t>ramework</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CN" dirty="0"/>
                  <a:t>Denote</a:t>
                </a:r>
                <a:r>
                  <a:rPr lang="zh-CN" altLang="en-US" dirty="0"/>
                  <a:t> </a:t>
                </a:r>
                <a:r>
                  <a:rPr lang="en-US" altLang="zh-CN" dirty="0"/>
                  <a:t>e</a:t>
                </a:r>
                <a:r>
                  <a:rPr lang="en-US" dirty="0"/>
                  <a:t>mpty string by </a:t>
                </a:r>
                <a14:m>
                  <m:oMath xmlns:m="http://schemas.openxmlformats.org/officeDocument/2006/math">
                    <m:r>
                      <a:rPr lang="el-GR" b="1" i="1" dirty="0" smtClean="0">
                        <a:solidFill>
                          <a:srgbClr val="FF0000"/>
                        </a:solidFill>
                        <a:latin typeface="Cambria Math" panose="02040503050406030204" pitchFamily="18" charset="0"/>
                      </a:rPr>
                      <m:t>𝜺</m:t>
                    </m:r>
                  </m:oMath>
                </a14:m>
                <a:r>
                  <a:rPr lang="el-GR" dirty="0"/>
                  <a:t>, </a:t>
                </a:r>
                <a:r>
                  <a:rPr lang="en-US" dirty="0"/>
                  <a:t>and the empty language by </a:t>
                </a:r>
                <a14:m>
                  <m:oMath xmlns:m="http://schemas.openxmlformats.org/officeDocument/2006/math">
                    <m:r>
                      <a:rPr lang="en-US" b="1" i="1" dirty="0" smtClean="0">
                        <a:solidFill>
                          <a:srgbClr val="FF0000"/>
                        </a:solidFill>
                        <a:latin typeface="Cambria Math" panose="02040503050406030204" pitchFamily="18" charset="0"/>
                      </a:rPr>
                      <m:t>Ø</m:t>
                    </m:r>
                  </m:oMath>
                </a14:m>
                <a:r>
                  <a:rPr lang="en-US" dirty="0"/>
                  <a:t>. </a:t>
                </a:r>
                <a:endParaRPr lang="en-US" dirty="0"/>
              </a:p>
              <a:p>
                <a:r>
                  <a:rPr lang="en-US" dirty="0"/>
                  <a:t>The language of </a:t>
                </a:r>
                <a:r>
                  <a:rPr lang="en-US" dirty="0">
                    <a:solidFill>
                      <a:srgbClr val="FF0000"/>
                    </a:solidFill>
                  </a:rPr>
                  <a:t>all strings over </a:t>
                </a:r>
                <a14:m>
                  <m:oMath xmlns:m="http://schemas.openxmlformats.org/officeDocument/2006/math">
                    <m:r>
                      <m:rPr>
                        <m:sty m:val="p"/>
                      </m:rPr>
                      <a:rPr lang="el-GR" i="0" dirty="0" smtClean="0">
                        <a:solidFill>
                          <a:srgbClr val="FF0000"/>
                        </a:solidFill>
                        <a:latin typeface="Cambria Math" panose="02040503050406030204" pitchFamily="18" charset="0"/>
                      </a:rPr>
                      <m:t>Σ</m:t>
                    </m:r>
                  </m:oMath>
                </a14:m>
                <a:r>
                  <a:rPr lang="el-GR" dirty="0"/>
                  <a:t> </a:t>
                </a:r>
                <a:r>
                  <a:rPr lang="en-US" dirty="0"/>
                  <a:t>is denoted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l-GR" i="0" dirty="0" smtClean="0">
                            <a:latin typeface="Cambria Math" panose="02040503050406030204" pitchFamily="18" charset="0"/>
                          </a:rPr>
                          <m:t>Σ</m:t>
                        </m:r>
                      </m:e>
                      <m:sup>
                        <m:r>
                          <a:rPr lang="el-GR" i="1" dirty="0" smtClean="0">
                            <a:latin typeface="Cambria Math" panose="02040503050406030204" pitchFamily="18" charset="0"/>
                          </a:rPr>
                          <m:t>∗</m:t>
                        </m:r>
                      </m:sup>
                    </m:sSup>
                  </m:oMath>
                </a14:m>
                <a:r>
                  <a:rPr lang="el-GR" dirty="0"/>
                  <a:t>.</a:t>
                </a:r>
                <a:endParaRPr lang="el-GR" dirty="0"/>
              </a:p>
              <a:p>
                <a:pPr lvl="1"/>
                <a:r>
                  <a:rPr lang="en-US" dirty="0"/>
                  <a:t>For example, if </a:t>
                </a:r>
                <a14:m>
                  <m:oMath xmlns:m="http://schemas.openxmlformats.org/officeDocument/2006/math">
                    <m:r>
                      <m:rPr>
                        <m:sty m:val="p"/>
                      </m:rPr>
                      <a:rPr lang="el-GR" i="0" dirty="0" smtClean="0">
                        <a:latin typeface="Cambria Math" panose="02040503050406030204" pitchFamily="18" charset="0"/>
                      </a:rPr>
                      <m:t>Σ</m:t>
                    </m:r>
                    <m:r>
                      <a:rPr lang="el-GR" i="1" dirty="0" smtClean="0">
                        <a:latin typeface="Cambria Math" panose="02040503050406030204" pitchFamily="18" charset="0"/>
                      </a:rPr>
                      <m:t>={</m:t>
                    </m:r>
                    <m:r>
                      <a:rPr lang="el-GR" i="1" dirty="0" smtClean="0">
                        <a:latin typeface="Cambria Math" panose="02040503050406030204" pitchFamily="18" charset="0"/>
                      </a:rPr>
                      <m:t>0</m:t>
                    </m:r>
                    <m:r>
                      <a:rPr lang="el-GR" i="1" dirty="0" smtClean="0">
                        <a:latin typeface="Cambria Math" panose="02040503050406030204" pitchFamily="18" charset="0"/>
                      </a:rPr>
                      <m:t>,</m:t>
                    </m:r>
                    <m:r>
                      <a:rPr lang="el-GR" i="1" dirty="0" smtClean="0">
                        <a:latin typeface="Cambria Math" panose="02040503050406030204" pitchFamily="18" charset="0"/>
                      </a:rPr>
                      <m:t>1</m:t>
                    </m:r>
                    <m:r>
                      <a:rPr lang="el-GR" i="1" dirty="0">
                        <a:latin typeface="Cambria Math" panose="02040503050406030204" pitchFamily="18" charset="0"/>
                      </a:rPr>
                      <m:t>}</m:t>
                    </m:r>
                  </m:oMath>
                </a14:m>
                <a:r>
                  <a:rPr lang="el-GR" dirty="0"/>
                  <a:t>, </a:t>
                </a:r>
                <a:r>
                  <a:rPr lang="en-US" dirty="0"/>
                  <a:t>then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l-GR" i="0" dirty="0" smtClean="0">
                            <a:latin typeface="Cambria Math" panose="02040503050406030204" pitchFamily="18" charset="0"/>
                          </a:rPr>
                          <m:t>Σ</m:t>
                        </m:r>
                      </m:e>
                      <m:sup>
                        <m:r>
                          <a:rPr lang="el-GR" i="1" dirty="0">
                            <a:latin typeface="Cambria Math" panose="02040503050406030204" pitchFamily="18" charset="0"/>
                          </a:rPr>
                          <m:t>∗</m:t>
                        </m:r>
                      </m:sup>
                    </m:sSup>
                    <m:r>
                      <a:rPr lang="el-GR" i="1" dirty="0">
                        <a:latin typeface="Cambria Math" panose="02040503050406030204" pitchFamily="18" charset="0"/>
                      </a:rPr>
                      <m:t>={</m:t>
                    </m:r>
                    <m:r>
                      <a:rPr lang="el-GR" i="1" dirty="0">
                        <a:latin typeface="Cambria Math" panose="02040503050406030204" pitchFamily="18" charset="0"/>
                      </a:rPr>
                      <m:t>𝜀</m:t>
                    </m:r>
                    <m:r>
                      <a:rPr lang="el-GR" i="1" dirty="0">
                        <a:latin typeface="Cambria Math" panose="02040503050406030204" pitchFamily="18" charset="0"/>
                      </a:rPr>
                      <m:t>, </m:t>
                    </m:r>
                    <m:r>
                      <a:rPr lang="el-GR" i="1" dirty="0">
                        <a:latin typeface="Cambria Math" panose="02040503050406030204" pitchFamily="18" charset="0"/>
                      </a:rPr>
                      <m:t>0</m:t>
                    </m:r>
                    <m:r>
                      <a:rPr lang="el-GR" i="1" dirty="0">
                        <a:latin typeface="Cambria Math" panose="02040503050406030204" pitchFamily="18" charset="0"/>
                      </a:rPr>
                      <m:t>, </m:t>
                    </m:r>
                    <m:r>
                      <a:rPr lang="el-GR" i="1" dirty="0">
                        <a:latin typeface="Cambria Math" panose="02040503050406030204" pitchFamily="18" charset="0"/>
                      </a:rPr>
                      <m:t>1</m:t>
                    </m:r>
                    <m:r>
                      <a:rPr lang="el-GR" i="1" dirty="0">
                        <a:latin typeface="Cambria Math" panose="02040503050406030204" pitchFamily="18" charset="0"/>
                      </a:rPr>
                      <m:t>, </m:t>
                    </m:r>
                    <m:r>
                      <a:rPr lang="el-GR" i="1" dirty="0">
                        <a:latin typeface="Cambria Math" panose="02040503050406030204" pitchFamily="18" charset="0"/>
                      </a:rPr>
                      <m:t>00</m:t>
                    </m:r>
                    <m:r>
                      <a:rPr lang="el-GR" i="1" dirty="0">
                        <a:latin typeface="Cambria Math" panose="02040503050406030204" pitchFamily="18" charset="0"/>
                      </a:rPr>
                      <m:t>, </m:t>
                    </m:r>
                    <m:r>
                      <a:rPr lang="el-GR" i="1" dirty="0">
                        <a:latin typeface="Cambria Math" panose="02040503050406030204" pitchFamily="18" charset="0"/>
                      </a:rPr>
                      <m:t>01</m:t>
                    </m:r>
                    <m:r>
                      <a:rPr lang="el-GR" i="1" dirty="0">
                        <a:latin typeface="Cambria Math" panose="02040503050406030204" pitchFamily="18" charset="0"/>
                      </a:rPr>
                      <m:t>, </m:t>
                    </m:r>
                    <m:r>
                      <a:rPr lang="el-GR" i="1" dirty="0">
                        <a:latin typeface="Cambria Math" panose="02040503050406030204" pitchFamily="18" charset="0"/>
                      </a:rPr>
                      <m:t>10</m:t>
                    </m:r>
                    <m:r>
                      <a:rPr lang="el-GR" i="1" dirty="0">
                        <a:latin typeface="Cambria Math" panose="02040503050406030204" pitchFamily="18" charset="0"/>
                      </a:rPr>
                      <m:t>, </m:t>
                    </m:r>
                    <m:r>
                      <a:rPr lang="el-GR" i="1" dirty="0">
                        <a:latin typeface="Cambria Math" panose="02040503050406030204" pitchFamily="18" charset="0"/>
                      </a:rPr>
                      <m:t>11</m:t>
                    </m:r>
                    <m:r>
                      <a:rPr lang="el-GR" i="1" dirty="0">
                        <a:latin typeface="Cambria Math" panose="02040503050406030204" pitchFamily="18" charset="0"/>
                      </a:rPr>
                      <m:t>, </m:t>
                    </m:r>
                    <m:r>
                      <a:rPr lang="el-GR" i="1" dirty="0">
                        <a:latin typeface="Cambria Math" panose="02040503050406030204" pitchFamily="18" charset="0"/>
                      </a:rPr>
                      <m:t>000</m:t>
                    </m:r>
                    <m:r>
                      <a:rPr lang="el-GR" i="1" dirty="0">
                        <a:latin typeface="Cambria Math" panose="02040503050406030204" pitchFamily="18" charset="0"/>
                      </a:rPr>
                      <m:t>,…}</m:t>
                    </m:r>
                  </m:oMath>
                </a14:m>
                <a:r>
                  <a:rPr lang="el-GR" dirty="0"/>
                  <a:t> </a:t>
                </a:r>
                <a:r>
                  <a:rPr lang="en-US" dirty="0"/>
                  <a:t>is the set of all binary strings. </a:t>
                </a:r>
                <a:endParaRPr lang="en-US" dirty="0"/>
              </a:p>
              <a:p>
                <a:r>
                  <a:rPr lang="en-US" dirty="0"/>
                  <a:t>Every language </a:t>
                </a:r>
                <a14:m>
                  <m:oMath xmlns:m="http://schemas.openxmlformats.org/officeDocument/2006/math">
                    <m:r>
                      <a:rPr lang="en-US" i="1" dirty="0" smtClean="0">
                        <a:latin typeface="Cambria Math" panose="02040503050406030204" pitchFamily="18" charset="0"/>
                      </a:rPr>
                      <m:t>𝐿</m:t>
                    </m:r>
                  </m:oMath>
                </a14:m>
                <a:r>
                  <a:rPr lang="en-US" dirty="0"/>
                  <a:t> over </a:t>
                </a:r>
                <a14:m>
                  <m:oMath xmlns:m="http://schemas.openxmlformats.org/officeDocument/2006/math">
                    <m:r>
                      <m:rPr>
                        <m:sty m:val="p"/>
                      </m:rPr>
                      <a:rPr lang="el-GR" i="0" dirty="0" smtClean="0">
                        <a:latin typeface="Cambria Math" panose="02040503050406030204" pitchFamily="18" charset="0"/>
                      </a:rPr>
                      <m:t>Σ</m:t>
                    </m:r>
                  </m:oMath>
                </a14:m>
                <a:r>
                  <a:rPr lang="el-GR" dirty="0"/>
                  <a:t> </a:t>
                </a:r>
                <a:r>
                  <a:rPr lang="en-US" dirty="0"/>
                  <a:t>is a subset of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l-GR" i="0" dirty="0" smtClean="0">
                            <a:latin typeface="Cambria Math" panose="02040503050406030204" pitchFamily="18" charset="0"/>
                          </a:rPr>
                          <m:t>Σ</m:t>
                        </m:r>
                      </m:e>
                      <m:sup>
                        <m:r>
                          <a:rPr lang="el-GR" i="1" dirty="0">
                            <a:latin typeface="Cambria Math" panose="02040503050406030204" pitchFamily="18" charset="0"/>
                          </a:rPr>
                          <m:t>∗</m:t>
                        </m:r>
                      </m:sup>
                    </m:sSup>
                  </m:oMath>
                </a14:m>
                <a:r>
                  <a:rPr lang="el-GR" dirty="0"/>
                  <a:t>.</a:t>
                </a:r>
                <a:endParaRPr lang="el-GR"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altLang="zh-CN" dirty="0"/>
              <a:t>F</a:t>
            </a:r>
            <a:r>
              <a:rPr lang="en-US" dirty="0"/>
              <a:t>ormal-</a:t>
            </a:r>
            <a:r>
              <a:rPr lang="en-US" altLang="zh-CN" dirty="0"/>
              <a:t>L</a:t>
            </a:r>
            <a:r>
              <a:rPr lang="en-US" dirty="0"/>
              <a:t>anguage </a:t>
            </a:r>
            <a:r>
              <a:rPr lang="en-US" altLang="zh-CN" dirty="0"/>
              <a:t>F</a:t>
            </a:r>
            <a:r>
              <a:rPr lang="en-US" dirty="0"/>
              <a:t>ramework</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4" y="1056218"/>
                <a:ext cx="8272211" cy="4308780"/>
              </a:xfrm>
            </p:spPr>
            <p:txBody>
              <a:bodyPr>
                <a:normAutofit fontScale="92500" lnSpcReduction="10000"/>
              </a:bodyPr>
              <a:lstStyle/>
              <a:p>
                <a:r>
                  <a:rPr lang="en-US" altLang="zh-CN" dirty="0"/>
                  <a:t>As</a:t>
                </a:r>
                <a:r>
                  <a:rPr lang="zh-CN" altLang="en-US" dirty="0"/>
                  <a:t> </a:t>
                </a:r>
                <a:r>
                  <a:rPr lang="en-US" altLang="zh-CN" dirty="0"/>
                  <a:t>we</a:t>
                </a:r>
                <a:r>
                  <a:rPr lang="zh-CN" altLang="en-US" dirty="0"/>
                  <a:t> </a:t>
                </a:r>
                <a:r>
                  <a:rPr lang="en-US" altLang="zh-CN" dirty="0"/>
                  <a:t>encode</a:t>
                </a:r>
                <a:r>
                  <a:rPr lang="zh-CN" altLang="en-US" dirty="0"/>
                  <a:t> </a:t>
                </a:r>
                <a:r>
                  <a:rPr lang="en-US" altLang="zh-CN" dirty="0"/>
                  <a:t>every</a:t>
                </a:r>
                <a:r>
                  <a:rPr lang="zh-CN" altLang="en-US" dirty="0"/>
                  <a:t> </a:t>
                </a:r>
                <a:r>
                  <a:rPr lang="en-US" altLang="zh-CN" dirty="0"/>
                  <a:t>problem</a:t>
                </a:r>
                <a:r>
                  <a:rPr lang="zh-CN" altLang="en-US" dirty="0"/>
                  <a:t> </a:t>
                </a:r>
                <a:r>
                  <a:rPr lang="en-US" altLang="zh-CN" dirty="0"/>
                  <a:t>instance</a:t>
                </a:r>
                <a:r>
                  <a:rPr lang="zh-CN" altLang="en-US" dirty="0"/>
                  <a:t> </a:t>
                </a:r>
                <a:r>
                  <a:rPr lang="en-US" altLang="zh-CN" dirty="0"/>
                  <a:t>into</a:t>
                </a:r>
                <a:r>
                  <a:rPr lang="zh-CN" altLang="en-US" dirty="0"/>
                  <a:t> </a:t>
                </a:r>
                <a:r>
                  <a:rPr lang="en-US" altLang="zh-CN" dirty="0"/>
                  <a:t>binary</a:t>
                </a:r>
                <a:r>
                  <a:rPr lang="zh-CN" altLang="en-US" dirty="0"/>
                  <a:t> </a:t>
                </a:r>
                <a:r>
                  <a:rPr lang="en-US" altLang="zh-CN" dirty="0"/>
                  <a:t>representation,</a:t>
                </a:r>
                <a:r>
                  <a:rPr lang="zh-CN" altLang="en-US" dirty="0"/>
                  <a:t> </a:t>
                </a:r>
                <a:r>
                  <a:rPr lang="en-US" altLang="zh-CN" dirty="0">
                    <a:solidFill>
                      <a:srgbClr val="FF0000"/>
                    </a:solidFill>
                  </a:rPr>
                  <a:t>t</a:t>
                </a:r>
                <a:r>
                  <a:rPr lang="en-US" dirty="0">
                    <a:solidFill>
                      <a:srgbClr val="FF0000"/>
                    </a:solidFill>
                  </a:rPr>
                  <a:t>he set of instances</a:t>
                </a:r>
                <a:r>
                  <a:rPr lang="en-US" dirty="0"/>
                  <a:t> for any decision problem </a:t>
                </a:r>
                <a14:m>
                  <m:oMath xmlns:m="http://schemas.openxmlformats.org/officeDocument/2006/math">
                    <m:r>
                      <a:rPr lang="en-US" i="1" dirty="0" smtClean="0">
                        <a:latin typeface="Cambria Math" panose="02040503050406030204" pitchFamily="18" charset="0"/>
                      </a:rPr>
                      <m:t>𝑄</m:t>
                    </m:r>
                  </m:oMath>
                </a14:m>
                <a:r>
                  <a:rPr lang="en-US" dirty="0"/>
                  <a:t> is simply </a:t>
                </a:r>
                <a:r>
                  <a:rPr lang="en-US" altLang="zh-CN" dirty="0"/>
                  <a:t>a</a:t>
                </a:r>
                <a:r>
                  <a:rPr lang="zh-CN" altLang="en-US" dirty="0"/>
                  <a:t> </a:t>
                </a:r>
                <a:r>
                  <a:rPr lang="en-US" altLang="zh-CN" dirty="0"/>
                  <a:t>subset</a:t>
                </a:r>
                <a:r>
                  <a:rPr lang="zh-CN" altLang="en-US" dirty="0"/>
                  <a:t> </a:t>
                </a:r>
                <a:r>
                  <a:rPr lang="en-US" altLang="zh-CN" dirty="0"/>
                  <a:t>of</a:t>
                </a:r>
                <a:r>
                  <a:rPr lang="zh-CN" altLang="en-US" dirty="0"/>
                  <a:t>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l-GR" i="0" dirty="0" smtClean="0">
                            <a:latin typeface="Cambria Math" panose="02040503050406030204" pitchFamily="18" charset="0"/>
                          </a:rPr>
                          <m:t>Σ</m:t>
                        </m:r>
                      </m:e>
                      <m:sup>
                        <m:r>
                          <a:rPr lang="el-GR" i="1" dirty="0">
                            <a:latin typeface="Cambria Math" panose="02040503050406030204" pitchFamily="18" charset="0"/>
                          </a:rPr>
                          <m:t>∗</m:t>
                        </m:r>
                      </m:sup>
                    </m:sSup>
                  </m:oMath>
                </a14:m>
                <a:r>
                  <a:rPr lang="el-GR" dirty="0"/>
                  <a:t>, </a:t>
                </a:r>
                <a:r>
                  <a:rPr lang="en-US" dirty="0"/>
                  <a:t>where </a:t>
                </a:r>
                <a14:m>
                  <m:oMath xmlns:m="http://schemas.openxmlformats.org/officeDocument/2006/math">
                    <m:r>
                      <m:rPr>
                        <m:sty m:val="p"/>
                      </m:rPr>
                      <a:rPr lang="el-GR" i="0" dirty="0" smtClean="0">
                        <a:latin typeface="Cambria Math" panose="02040503050406030204" pitchFamily="18" charset="0"/>
                      </a:rPr>
                      <m:t>Σ</m:t>
                    </m:r>
                    <m:r>
                      <a:rPr lang="el-GR" i="1" dirty="0" smtClean="0">
                        <a:latin typeface="Cambria Math" panose="02040503050406030204" pitchFamily="18" charset="0"/>
                      </a:rPr>
                      <m:t>={</m:t>
                    </m:r>
                    <m:r>
                      <a:rPr lang="el-GR" i="1" dirty="0" smtClean="0">
                        <a:latin typeface="Cambria Math" panose="02040503050406030204" pitchFamily="18" charset="0"/>
                      </a:rPr>
                      <m:t>0</m:t>
                    </m:r>
                    <m:r>
                      <a:rPr lang="el-GR" i="1" dirty="0" smtClean="0">
                        <a:latin typeface="Cambria Math" panose="02040503050406030204" pitchFamily="18" charset="0"/>
                      </a:rPr>
                      <m:t>,</m:t>
                    </m:r>
                    <m:r>
                      <a:rPr lang="el-GR" i="1" dirty="0" smtClean="0">
                        <a:latin typeface="Cambria Math" panose="02040503050406030204" pitchFamily="18" charset="0"/>
                      </a:rPr>
                      <m:t>1</m:t>
                    </m:r>
                    <m:r>
                      <a:rPr lang="el-GR" i="1" dirty="0">
                        <a:latin typeface="Cambria Math" panose="02040503050406030204" pitchFamily="18" charset="0"/>
                      </a:rPr>
                      <m:t>}</m:t>
                    </m:r>
                  </m:oMath>
                </a14:m>
                <a:r>
                  <a:rPr lang="el-GR" dirty="0"/>
                  <a:t>. </a:t>
                </a:r>
                <a:endParaRPr lang="en-US" dirty="0"/>
              </a:p>
              <a:p>
                <a:r>
                  <a:rPr lang="en-US" altLang="zh-CN" dirty="0"/>
                  <a:t>Let</a:t>
                </a:r>
                <a:r>
                  <a:rPr lang="zh-CN" altLang="en-US" dirty="0"/>
                  <a:t> </a:t>
                </a:r>
                <a14:m>
                  <m:oMath xmlns:m="http://schemas.openxmlformats.org/officeDocument/2006/math">
                    <m:r>
                      <a:rPr lang="en-US" altLang="zh-CN" i="1" dirty="0" smtClean="0">
                        <a:latin typeface="Cambria Math" panose="02040503050406030204" pitchFamily="18" charset="0"/>
                      </a:rPr>
                      <m:t>𝑥</m:t>
                    </m:r>
                  </m:oMath>
                </a14:m>
                <a:r>
                  <a:rPr lang="zh-CN" altLang="en-US" dirty="0"/>
                  <a:t> </a:t>
                </a:r>
                <a:r>
                  <a:rPr lang="en-US" altLang="zh-CN" dirty="0"/>
                  <a:t>be</a:t>
                </a:r>
                <a:r>
                  <a:rPr lang="zh-CN" altLang="en-US" dirty="0"/>
                  <a:t> </a:t>
                </a:r>
                <a:r>
                  <a:rPr lang="en-US" altLang="zh-CN" dirty="0"/>
                  <a:t>an</a:t>
                </a:r>
                <a:r>
                  <a:rPr lang="zh-CN" altLang="en-US" dirty="0"/>
                  <a:t> </a:t>
                </a:r>
                <a:r>
                  <a:rPr lang="en-US" altLang="zh-CN" dirty="0"/>
                  <a:t>instance</a:t>
                </a:r>
                <a:r>
                  <a:rPr lang="zh-CN" altLang="en-US" dirty="0"/>
                  <a:t> </a:t>
                </a:r>
                <a:r>
                  <a:rPr lang="en-US" altLang="zh-CN" dirty="0"/>
                  <a:t>of</a:t>
                </a:r>
                <a:r>
                  <a:rPr lang="zh-CN" altLang="en-US" dirty="0"/>
                  <a:t> </a:t>
                </a:r>
                <a:r>
                  <a:rPr lang="en-US" altLang="zh-CN" dirty="0"/>
                  <a:t>the</a:t>
                </a:r>
                <a:r>
                  <a:rPr lang="zh-CN" altLang="en-US" dirty="0"/>
                  <a:t> </a:t>
                </a:r>
                <a:r>
                  <a:rPr lang="en-US" altLang="zh-CN" dirty="0"/>
                  <a:t>decision</a:t>
                </a:r>
                <a:r>
                  <a:rPr lang="zh-CN" altLang="en-US" dirty="0"/>
                  <a:t> </a:t>
                </a:r>
                <a:r>
                  <a:rPr lang="en-US" altLang="zh-CN" dirty="0"/>
                  <a:t>problem</a:t>
                </a:r>
                <a:r>
                  <a:rPr lang="zh-CN" altLang="en-US" dirty="0"/>
                  <a:t> </a:t>
                </a:r>
                <a14:m>
                  <m:oMath xmlns:m="http://schemas.openxmlformats.org/officeDocument/2006/math">
                    <m:r>
                      <a:rPr lang="en-US" altLang="zh-CN" i="1" dirty="0" smtClean="0">
                        <a:latin typeface="Cambria Math" panose="02040503050406030204" pitchFamily="18" charset="0"/>
                      </a:rPr>
                      <m:t>𝑄</m:t>
                    </m:r>
                  </m:oMath>
                </a14:m>
                <a:r>
                  <a:rPr lang="zh-CN" altLang="en-US" dirty="0"/>
                  <a:t> </a:t>
                </a:r>
                <a:r>
                  <a:rPr lang="en-US" altLang="zh-CN" dirty="0"/>
                  <a:t>and</a:t>
                </a:r>
                <a:r>
                  <a:rPr lang="zh-CN" altLang="en-US" dirty="0"/>
                  <a:t> </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 </a:t>
                </a:r>
                <a:r>
                  <a:rPr lang="en-US" altLang="zh-CN" dirty="0"/>
                  <a:t>if</a:t>
                </a:r>
                <a:r>
                  <a:rPr lang="zh-CN" altLang="en-US" dirty="0"/>
                  <a:t> </a:t>
                </a:r>
                <a14:m>
                  <m:oMath xmlns:m="http://schemas.openxmlformats.org/officeDocument/2006/math">
                    <m:r>
                      <a:rPr lang="en-US" altLang="zh-CN" b="0" i="1" smtClean="0">
                        <a:latin typeface="Cambria Math" panose="02040503050406030204" pitchFamily="18" charset="0"/>
                      </a:rPr>
                      <m:t>𝑥</m:t>
                    </m:r>
                  </m:oMath>
                </a14:m>
                <a:r>
                  <a:rPr lang="zh-CN" altLang="en-US" dirty="0"/>
                  <a:t> </a:t>
                </a:r>
                <a:r>
                  <a:rPr lang="en-US" altLang="zh-CN" dirty="0"/>
                  <a:t>is</a:t>
                </a:r>
                <a:r>
                  <a:rPr lang="zh-CN" altLang="en-US" dirty="0"/>
                  <a:t> </a:t>
                </a:r>
                <a:r>
                  <a:rPr lang="en-US" altLang="zh-CN" dirty="0"/>
                  <a:t>true.</a:t>
                </a:r>
                <a:endParaRPr lang="en-US" dirty="0"/>
              </a:p>
              <a:p>
                <a:r>
                  <a:rPr lang="en-US" dirty="0"/>
                  <a:t>Since </a:t>
                </a:r>
                <a14:m>
                  <m:oMath xmlns:m="http://schemas.openxmlformats.org/officeDocument/2006/math">
                    <m:r>
                      <a:rPr lang="en-US" i="1" dirty="0" smtClean="0">
                        <a:latin typeface="Cambria Math" panose="02040503050406030204" pitchFamily="18" charset="0"/>
                      </a:rPr>
                      <m:t>𝑄</m:t>
                    </m:r>
                  </m:oMath>
                </a14:m>
                <a:r>
                  <a:rPr lang="en-US" dirty="0"/>
                  <a:t> is entirely characterized by those problem instances that produce a 1 (yes) answer, </a:t>
                </a:r>
                <a:r>
                  <a:rPr lang="en-US" dirty="0">
                    <a:solidFill>
                      <a:srgbClr val="FF0000"/>
                    </a:solidFill>
                  </a:rPr>
                  <a:t>we can </a:t>
                </a:r>
                <a:r>
                  <a:rPr lang="en-US" altLang="zh-CN" dirty="0">
                    <a:solidFill>
                      <a:srgbClr val="FF0000"/>
                    </a:solidFill>
                  </a:rPr>
                  <a:t>use</a:t>
                </a:r>
                <a:r>
                  <a:rPr lang="zh-CN" altLang="en-US" dirty="0">
                    <a:solidFill>
                      <a:srgbClr val="FF0000"/>
                    </a:solidFill>
                  </a:rPr>
                  <a:t> </a:t>
                </a:r>
                <a:r>
                  <a:rPr lang="en-US" dirty="0">
                    <a:solidFill>
                      <a:srgbClr val="FF0000"/>
                    </a:solidFill>
                  </a:rPr>
                  <a:t>language </a:t>
                </a:r>
                <a14:m>
                  <m:oMath xmlns:m="http://schemas.openxmlformats.org/officeDocument/2006/math">
                    <m:r>
                      <a:rPr lang="en-US" i="1" dirty="0" smtClean="0">
                        <a:solidFill>
                          <a:srgbClr val="FF0000"/>
                        </a:solidFill>
                        <a:latin typeface="Cambria Math" panose="02040503050406030204" pitchFamily="18" charset="0"/>
                      </a:rPr>
                      <m:t>𝐿</m:t>
                    </m:r>
                  </m:oMath>
                </a14:m>
                <a:r>
                  <a:rPr lang="en-US" dirty="0">
                    <a:solidFill>
                      <a:srgbClr val="FF0000"/>
                    </a:solidFill>
                  </a:rPr>
                  <a:t> over </a:t>
                </a:r>
                <a14:m>
                  <m:oMath xmlns:m="http://schemas.openxmlformats.org/officeDocument/2006/math">
                    <m:r>
                      <m:rPr>
                        <m:sty m:val="p"/>
                      </m:rPr>
                      <a:rPr lang="el-GR" i="0" dirty="0" smtClean="0">
                        <a:solidFill>
                          <a:srgbClr val="FF0000"/>
                        </a:solidFill>
                        <a:latin typeface="Cambria Math" panose="02040503050406030204" pitchFamily="18" charset="0"/>
                      </a:rPr>
                      <m:t>Σ</m:t>
                    </m:r>
                    <m:r>
                      <a:rPr lang="el-GR" i="1" dirty="0" smtClean="0">
                        <a:solidFill>
                          <a:srgbClr val="FF0000"/>
                        </a:solidFill>
                        <a:latin typeface="Cambria Math" panose="02040503050406030204" pitchFamily="18" charset="0"/>
                      </a:rPr>
                      <m:t>={</m:t>
                    </m:r>
                    <m:r>
                      <a:rPr lang="el-GR" i="1" dirty="0" smtClean="0">
                        <a:solidFill>
                          <a:srgbClr val="FF0000"/>
                        </a:solidFill>
                        <a:latin typeface="Cambria Math" panose="02040503050406030204" pitchFamily="18" charset="0"/>
                      </a:rPr>
                      <m:t>0</m:t>
                    </m:r>
                    <m:r>
                      <a:rPr lang="el-GR" i="1" dirty="0" smtClean="0">
                        <a:solidFill>
                          <a:srgbClr val="FF0000"/>
                        </a:solidFill>
                        <a:latin typeface="Cambria Math" panose="02040503050406030204" pitchFamily="18" charset="0"/>
                      </a:rPr>
                      <m:t>,</m:t>
                    </m:r>
                    <m:r>
                      <a:rPr lang="el-GR" i="1" dirty="0" smtClean="0">
                        <a:solidFill>
                          <a:srgbClr val="FF0000"/>
                        </a:solidFill>
                        <a:latin typeface="Cambria Math" panose="02040503050406030204" pitchFamily="18" charset="0"/>
                      </a:rPr>
                      <m:t>1</m:t>
                    </m:r>
                    <m:r>
                      <a:rPr lang="el-GR" i="1" dirty="0">
                        <a:solidFill>
                          <a:srgbClr val="FF0000"/>
                        </a:solidFill>
                        <a:latin typeface="Cambria Math" panose="02040503050406030204" pitchFamily="18" charset="0"/>
                      </a:rPr>
                      <m:t>}</m:t>
                    </m:r>
                  </m:oMath>
                </a14:m>
                <a:r>
                  <a:rPr lang="zh-CN" altLang="en-US" dirty="0">
                    <a:solidFill>
                      <a:srgbClr val="FF0000"/>
                    </a:solidFill>
                  </a:rPr>
                  <a:t> </a:t>
                </a:r>
                <a:r>
                  <a:rPr lang="en-US" altLang="zh-CN" dirty="0">
                    <a:solidFill>
                      <a:srgbClr val="FF0000"/>
                    </a:solidFill>
                  </a:rPr>
                  <a:t>to</a:t>
                </a:r>
                <a:r>
                  <a:rPr lang="zh-CN" altLang="en-US" dirty="0">
                    <a:solidFill>
                      <a:srgbClr val="FF0000"/>
                    </a:solidFill>
                  </a:rPr>
                  <a:t> </a:t>
                </a:r>
                <a:r>
                  <a:rPr lang="en-US" altLang="zh-CN" dirty="0">
                    <a:solidFill>
                      <a:srgbClr val="FF0000"/>
                    </a:solidFill>
                  </a:rPr>
                  <a:t>represent</a:t>
                </a:r>
                <a:r>
                  <a:rPr lang="zh-CN" altLang="en-US" dirty="0">
                    <a:solidFill>
                      <a:srgbClr val="FF0000"/>
                    </a:solidFill>
                  </a:rPr>
                  <a:t> </a:t>
                </a:r>
                <a:r>
                  <a:rPr lang="en-US" altLang="zh-CN" dirty="0">
                    <a:solidFill>
                      <a:srgbClr val="FF0000"/>
                    </a:solidFill>
                  </a:rPr>
                  <a:t>problem</a:t>
                </a:r>
                <a:r>
                  <a:rPr lang="zh-CN" altLang="en-US" dirty="0">
                    <a:solidFill>
                      <a:srgbClr val="FF0000"/>
                    </a:solidFill>
                  </a:rPr>
                  <a:t> </a:t>
                </a:r>
                <a14:m>
                  <m:oMath xmlns:m="http://schemas.openxmlformats.org/officeDocument/2006/math">
                    <m:r>
                      <a:rPr lang="en-US" altLang="zh-CN" i="1" dirty="0" smtClean="0">
                        <a:solidFill>
                          <a:srgbClr val="FF0000"/>
                        </a:solidFill>
                        <a:latin typeface="Cambria Math" panose="02040503050406030204" pitchFamily="18" charset="0"/>
                      </a:rPr>
                      <m:t>𝑄</m:t>
                    </m:r>
                  </m:oMath>
                </a14:m>
                <a:r>
                  <a:rPr lang="el-GR" dirty="0"/>
                  <a:t>,</a:t>
                </a:r>
                <a:r>
                  <a:rPr lang="zh-CN" altLang="en-US" dirty="0"/>
                  <a:t> </a:t>
                </a:r>
                <a:r>
                  <a:rPr lang="en-US" dirty="0"/>
                  <a:t>where    </a:t>
                </a:r>
                <a:r>
                  <a:rPr lang="zh-CN" altLang="en-US" dirty="0"/>
                  <a:t>（可以用语言来表达一个问题）</a:t>
                </a: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𝐿</m:t>
                      </m:r>
                      <m:r>
                        <a:rPr lang="en-US" i="1" dirty="0">
                          <a:latin typeface="Cambria Math" panose="02040503050406030204" pitchFamily="18" charset="0"/>
                        </a:rPr>
                        <m:t>=</m:t>
                      </m:r>
                      <m:d>
                        <m:dPr>
                          <m:begChr m:val="["/>
                          <m:endChr m:val="]"/>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0010010</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1010010</m:t>
                                </m:r>
                              </m:e>
                            </m:mr>
                            <m:mr>
                              <m:e>
                                <m:r>
                                  <m:rPr>
                                    <m:brk m:alnAt="7"/>
                                  </m:rPr>
                                  <a:rPr lang="en-US" altLang="zh-CN" i="1" dirty="0">
                                    <a:latin typeface="Cambria Math" panose="02040503050406030204" pitchFamily="18" charset="0"/>
                                  </a:rPr>
                                  <m:t>1</m:t>
                                </m:r>
                                <m:r>
                                  <a:rPr lang="en-US" altLang="zh-CN" i="1" dirty="0">
                                    <a:latin typeface="Cambria Math" panose="02040503050406030204" pitchFamily="18" charset="0"/>
                                  </a:rPr>
                                  <m:t>0</m:t>
                                </m:r>
                                <m:r>
                                  <a:rPr lang="en-US" altLang="zh-CN" b="0" i="1" dirty="0" smtClean="0">
                                    <a:latin typeface="Cambria Math" panose="02040503050406030204" pitchFamily="18" charset="0"/>
                                  </a:rPr>
                                  <m:t>1</m:t>
                                </m:r>
                                <m:r>
                                  <a:rPr lang="en-US" altLang="zh-CN" i="1" dirty="0">
                                    <a:latin typeface="Cambria Math" panose="02040503050406030204" pitchFamily="18" charset="0"/>
                                  </a:rPr>
                                  <m:t>1</m:t>
                                </m:r>
                                <m:r>
                                  <a:rPr lang="en-US" altLang="zh-CN" b="0" i="1" dirty="0" smtClean="0">
                                    <a:latin typeface="Cambria Math" panose="02040503050406030204" pitchFamily="18" charset="0"/>
                                  </a:rPr>
                                  <m:t>1</m:t>
                                </m:r>
                                <m:r>
                                  <a:rPr lang="en-US" altLang="zh-CN" i="1" dirty="0">
                                    <a:latin typeface="Cambria Math" panose="02040503050406030204" pitchFamily="18" charset="0"/>
                                  </a:rPr>
                                  <m:t>010</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b="0" i="1" dirty="0" smtClean="0">
                                    <a:latin typeface="Cambria Math" panose="02040503050406030204" pitchFamily="18" charset="0"/>
                                  </a:rPr>
                                  <m:t>1</m:t>
                                </m:r>
                                <m:r>
                                  <a:rPr lang="en-US" altLang="zh-CN" i="1" dirty="0">
                                    <a:latin typeface="Cambria Math" panose="02040503050406030204" pitchFamily="18" charset="0"/>
                                  </a:rPr>
                                  <m:t>10</m:t>
                                </m:r>
                                <m:r>
                                  <a:rPr lang="en-US" altLang="zh-CN" b="0" i="1" dirty="0" smtClean="0">
                                    <a:latin typeface="Cambria Math" panose="02040503050406030204" pitchFamily="18" charset="0"/>
                                  </a:rPr>
                                  <m:t>10</m:t>
                                </m:r>
                                <m:r>
                                  <a:rPr lang="en-US" altLang="zh-CN" i="1" dirty="0">
                                    <a:latin typeface="Cambria Math" panose="02040503050406030204" pitchFamily="18" charset="0"/>
                                  </a:rPr>
                                  <m:t>0</m:t>
                                </m:r>
                              </m:e>
                            </m:mr>
                            <m:mr>
                              <m:e>
                                <m:r>
                                  <a:rPr lang="en-US" i="1" dirty="0" smtClean="0">
                                    <a:latin typeface="Cambria Math" panose="02040503050406030204" pitchFamily="18" charset="0"/>
                                    <a:ea typeface="Cambria Math" panose="02040503050406030204" pitchFamily="18" charset="0"/>
                                  </a:rPr>
                                  <m:t>⋮</m:t>
                                </m:r>
                              </m:e>
                            </m:mr>
                            <m:mr>
                              <m:e>
                                <m:r>
                                  <m:rPr>
                                    <m:brk m:alnAt="7"/>
                                  </m:rPr>
                                  <a:rPr lang="en-US" altLang="zh-CN" i="1" dirty="0">
                                    <a:latin typeface="Cambria Math" panose="02040503050406030204" pitchFamily="18" charset="0"/>
                                  </a:rPr>
                                  <m:t>1</m:t>
                                </m:r>
                                <m:r>
                                  <a:rPr lang="en-US" altLang="zh-CN" b="0" i="1" dirty="0" smtClean="0">
                                    <a:latin typeface="Cambria Math" panose="02040503050406030204" pitchFamily="18" charset="0"/>
                                  </a:rPr>
                                  <m:t>1</m:t>
                                </m:r>
                                <m:r>
                                  <a:rPr lang="en-US" altLang="zh-CN" i="1" dirty="0">
                                    <a:latin typeface="Cambria Math" panose="02040503050406030204" pitchFamily="18" charset="0"/>
                                  </a:rPr>
                                  <m:t>0</m:t>
                                </m:r>
                                <m:r>
                                  <a:rPr lang="en-US" altLang="zh-CN" b="0" i="1" dirty="0" smtClean="0">
                                    <a:latin typeface="Cambria Math" panose="02040503050406030204" pitchFamily="18" charset="0"/>
                                  </a:rPr>
                                  <m:t>01</m:t>
                                </m:r>
                                <m:r>
                                  <a:rPr lang="en-US" altLang="zh-CN" i="1" dirty="0">
                                    <a:latin typeface="Cambria Math" panose="02040503050406030204" pitchFamily="18" charset="0"/>
                                  </a:rPr>
                                  <m:t>0</m:t>
                                </m:r>
                                <m:r>
                                  <a:rPr lang="en-US" altLang="zh-CN" b="0" i="1" dirty="0" smtClean="0">
                                    <a:latin typeface="Cambria Math" panose="02040503050406030204" pitchFamily="18" charset="0"/>
                                  </a:rPr>
                                  <m:t>01</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b="0" i="1" dirty="0" smtClean="0">
                                    <a:latin typeface="Cambria Math" panose="02040503050406030204" pitchFamily="18" charset="0"/>
                                  </a:rPr>
                                  <m:t>100</m:t>
                                </m:r>
                                <m:r>
                                  <a:rPr lang="en-US" altLang="zh-CN" i="1" dirty="0">
                                    <a:latin typeface="Cambria Math" panose="02040503050406030204" pitchFamily="18" charset="0"/>
                                  </a:rPr>
                                  <m:t>01</m:t>
                                </m:r>
                                <m:r>
                                  <a:rPr lang="en-US" altLang="zh-CN" b="0" i="1" dirty="0" smtClean="0">
                                    <a:latin typeface="Cambria Math" panose="02040503050406030204" pitchFamily="18" charset="0"/>
                                  </a:rPr>
                                  <m:t>1</m:t>
                                </m:r>
                              </m:e>
                            </m:mr>
                          </m:m>
                        </m:e>
                      </m:d>
                      <m:r>
                        <a:rPr lang="en-US" altLang="zh-CN" b="0" i="1" dirty="0" smtClean="0">
                          <a:latin typeface="Cambria Math" panose="02040503050406030204" pitchFamily="18" charset="0"/>
                        </a:rPr>
                        <m:t>=</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sSup>
                        <m:sSupPr>
                          <m:ctrlPr>
                            <a:rPr lang="en-US" altLang="zh-CN" b="0" i="1" dirty="0" smtClean="0">
                              <a:latin typeface="Cambria Math" panose="02040503050406030204" pitchFamily="18" charset="0"/>
                            </a:rPr>
                          </m:ctrlPr>
                        </m:sSupPr>
                        <m:e>
                          <m:r>
                            <m:rPr>
                              <m:sty m:val="p"/>
                            </m:rPr>
                            <a:rPr lang="el-GR" i="0" dirty="0">
                              <a:latin typeface="Cambria Math" panose="02040503050406030204" pitchFamily="18" charset="0"/>
                            </a:rPr>
                            <m:t>Σ</m:t>
                          </m:r>
                        </m:e>
                        <m:sup>
                          <m:r>
                            <a:rPr lang="el-GR" i="1" dirty="0">
                              <a:latin typeface="Cambria Math" panose="02040503050406030204" pitchFamily="18" charset="0"/>
                            </a:rPr>
                            <m:t>∗</m:t>
                          </m:r>
                        </m:sup>
                      </m:sSup>
                      <m:r>
                        <a:rPr lang="el-GR" i="1" dirty="0">
                          <a:latin typeface="Cambria Math" panose="02040503050406030204" pitchFamily="18" charset="0"/>
                        </a:rPr>
                        <m:t>: </m:t>
                      </m:r>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m:t>
                      </m:r>
                    </m:oMath>
                  </m:oMathPara>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4" y="1056218"/>
                <a:ext cx="8272211" cy="4308780"/>
              </a:xfrm>
              <a:blipFill rotWithShape="1">
                <a:blip r:embed="rId1"/>
                <a:stretch>
                  <a:fillRect l="-3" t="-5" r="4" b="1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6" name="文本框 5"/>
          <p:cNvSpPr txBox="1"/>
          <p:nvPr/>
        </p:nvSpPr>
        <p:spPr>
          <a:xfrm>
            <a:off x="4793925" y="5353044"/>
            <a:ext cx="4622058" cy="646331"/>
          </a:xfrm>
          <a:prstGeom prst="rect">
            <a:avLst/>
          </a:prstGeom>
          <a:noFill/>
        </p:spPr>
        <p:txBody>
          <a:bodyPr wrap="square">
            <a:spAutoFit/>
          </a:bodyPr>
          <a:lstStyle/>
          <a:p>
            <a:r>
              <a:rPr lang="en-US" altLang="zh-CN" dirty="0"/>
              <a:t>Q</a:t>
            </a:r>
            <a:r>
              <a:rPr lang="zh-CN" altLang="en-US" dirty="0"/>
              <a:t>和</a:t>
            </a:r>
            <a:r>
              <a:rPr lang="en-US" altLang="zh-CN" dirty="0"/>
              <a:t>L</a:t>
            </a:r>
            <a:r>
              <a:rPr lang="zh-CN" altLang="en-US" dirty="0"/>
              <a:t>其实是一回事</a:t>
            </a:r>
            <a:r>
              <a:rPr lang="en-US" altLang="zh-CN" dirty="0"/>
              <a:t>,</a:t>
            </a:r>
            <a:r>
              <a:rPr lang="zh-CN" altLang="en-US" dirty="0"/>
              <a:t> </a:t>
            </a:r>
            <a:r>
              <a:rPr lang="en-US" altLang="zh-CN" dirty="0"/>
              <a:t>Q</a:t>
            </a:r>
            <a:r>
              <a:rPr lang="zh-CN" altLang="en-US" dirty="0"/>
              <a:t>是抽象的</a:t>
            </a:r>
            <a:r>
              <a:rPr lang="en-US" altLang="zh-CN" dirty="0"/>
              <a:t>,</a:t>
            </a:r>
            <a:r>
              <a:rPr lang="zh-CN" altLang="en-US" dirty="0"/>
              <a:t> </a:t>
            </a:r>
            <a:r>
              <a:rPr lang="en-US" altLang="zh-CN" dirty="0"/>
              <a:t>L</a:t>
            </a:r>
            <a:r>
              <a:rPr lang="zh-CN" altLang="en-US" dirty="0"/>
              <a:t>是具体的</a:t>
            </a:r>
            <a:endParaRPr lang="en-US" altLang="zh-CN" dirty="0"/>
          </a:p>
          <a:p>
            <a:r>
              <a:rPr lang="en-US" altLang="zh-CN" dirty="0"/>
              <a:t>L</a:t>
            </a:r>
            <a:r>
              <a:rPr lang="zh-CN" altLang="en-US" dirty="0"/>
              <a:t>包含所有判定为真的问题实例</a:t>
            </a:r>
            <a:endParaRPr lang="en-US" altLang="zh-CN" dirty="0"/>
          </a:p>
        </p:txBody>
      </p:sp>
      <p:sp>
        <p:nvSpPr>
          <p:cNvPr id="5" name="文本框 4"/>
          <p:cNvSpPr txBox="1"/>
          <p:nvPr/>
        </p:nvSpPr>
        <p:spPr>
          <a:xfrm>
            <a:off x="191312" y="5592038"/>
            <a:ext cx="3110295" cy="923330"/>
          </a:xfrm>
          <a:prstGeom prst="rect">
            <a:avLst/>
          </a:prstGeom>
          <a:noFill/>
        </p:spPr>
        <p:txBody>
          <a:bodyPr wrap="square" rtlCol="0">
            <a:spAutoFit/>
          </a:bodyPr>
          <a:lstStyle/>
          <a:p>
            <a:pPr algn="l"/>
            <a:r>
              <a:rPr lang="zh-CN" altLang="en-US" dirty="0">
                <a:solidFill>
                  <a:schemeClr val="tx2"/>
                </a:solidFill>
                <a:latin typeface="Calibri" panose="020F0502020204030204" pitchFamily="34" charset="0"/>
                <a:ea typeface="华文中宋" panose="02010600040101010101" pitchFamily="2" charset="-122"/>
                <a:cs typeface="Calibri" panose="020F0502020204030204" pitchFamily="34" charset="0"/>
              </a:rPr>
              <a:t>如果用另外一个字符集来表示语言，就变成了另外一个</a:t>
            </a:r>
            <a:r>
              <a:rPr lang="en-US" altLang="zh-CN" dirty="0">
                <a:solidFill>
                  <a:schemeClr val="tx2"/>
                </a:solidFill>
                <a:latin typeface="Calibri" panose="020F0502020204030204" pitchFamily="34" charset="0"/>
                <a:ea typeface="华文中宋" panose="02010600040101010101" pitchFamily="2" charset="-122"/>
                <a:cs typeface="Calibri" panose="020F0502020204030204" pitchFamily="34" charset="0"/>
              </a:rPr>
              <a:t>L</a:t>
            </a:r>
            <a:r>
              <a:rPr lang="zh-CN" altLang="en-US" dirty="0">
                <a:solidFill>
                  <a:schemeClr val="tx2"/>
                </a:solidFill>
                <a:latin typeface="Calibri" panose="020F0502020204030204" pitchFamily="34" charset="0"/>
                <a:ea typeface="华文中宋" panose="02010600040101010101" pitchFamily="2" charset="-122"/>
                <a:cs typeface="Calibri" panose="020F0502020204030204" pitchFamily="34" charset="0"/>
              </a:rPr>
              <a:t>，但是</a:t>
            </a:r>
            <a:r>
              <a:rPr lang="en-US" altLang="zh-CN" dirty="0">
                <a:solidFill>
                  <a:schemeClr val="tx2"/>
                </a:solidFill>
                <a:latin typeface="Calibri" panose="020F0502020204030204" pitchFamily="34" charset="0"/>
                <a:ea typeface="华文中宋" panose="02010600040101010101" pitchFamily="2" charset="-122"/>
                <a:cs typeface="Calibri" panose="020F0502020204030204" pitchFamily="34" charset="0"/>
              </a:rPr>
              <a:t>Q</a:t>
            </a:r>
            <a:r>
              <a:rPr lang="zh-CN" altLang="en-US" dirty="0">
                <a:solidFill>
                  <a:schemeClr val="tx2"/>
                </a:solidFill>
                <a:latin typeface="Calibri" panose="020F0502020204030204" pitchFamily="34" charset="0"/>
                <a:ea typeface="华文中宋" panose="02010600040101010101" pitchFamily="2" charset="-122"/>
                <a:cs typeface="Calibri" panose="020F0502020204030204" pitchFamily="34" charset="0"/>
              </a:rPr>
              <a:t>还是这个</a:t>
            </a:r>
            <a:r>
              <a:rPr lang="en-US" altLang="zh-CN" dirty="0">
                <a:solidFill>
                  <a:schemeClr val="tx2"/>
                </a:solidFill>
                <a:latin typeface="Calibri" panose="020F0502020204030204" pitchFamily="34" charset="0"/>
                <a:ea typeface="华文中宋" panose="02010600040101010101" pitchFamily="2" charset="-122"/>
                <a:cs typeface="Calibri" panose="020F0502020204030204" pitchFamily="34" charset="0"/>
              </a:rPr>
              <a:t>Q</a:t>
            </a:r>
            <a:endParaRPr lang="zh-CN" alt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altLang="zh-CN" dirty="0"/>
              <a:t>F</a:t>
            </a:r>
            <a:r>
              <a:rPr lang="en-US" dirty="0"/>
              <a:t>ormal-</a:t>
            </a:r>
            <a:r>
              <a:rPr lang="en-US" altLang="zh-CN" dirty="0"/>
              <a:t>L</a:t>
            </a:r>
            <a:r>
              <a:rPr lang="en-US" dirty="0"/>
              <a:t>anguage </a:t>
            </a:r>
            <a:r>
              <a:rPr lang="en-US" altLang="zh-CN" dirty="0"/>
              <a:t>F</a:t>
            </a:r>
            <a:r>
              <a:rPr lang="en-US" dirty="0"/>
              <a:t>ramework</a:t>
            </a:r>
            <a:endParaRPr lang="en-US" dirty="0"/>
          </a:p>
        </p:txBody>
      </p:sp>
      <p:sp>
        <p:nvSpPr>
          <p:cNvPr id="3" name="Content Placeholder 2"/>
          <p:cNvSpPr>
            <a:spLocks noGrp="1"/>
          </p:cNvSpPr>
          <p:nvPr>
            <p:ph idx="1"/>
          </p:nvPr>
        </p:nvSpPr>
        <p:spPr/>
        <p:txBody>
          <a:bodyPr/>
          <a:lstStyle/>
          <a:p>
            <a:r>
              <a:rPr lang="en-US" altLang="zh-CN" dirty="0"/>
              <a:t>Now,</a:t>
            </a:r>
            <a:r>
              <a:rPr lang="zh-CN" altLang="en-US" dirty="0"/>
              <a:t> </a:t>
            </a:r>
            <a:r>
              <a:rPr lang="en-US" altLang="zh-CN" dirty="0"/>
              <a:t>we</a:t>
            </a:r>
            <a:r>
              <a:rPr lang="zh-CN" altLang="en-US" dirty="0"/>
              <a:t> </a:t>
            </a:r>
            <a:r>
              <a:rPr lang="en-US" altLang="zh-CN" dirty="0"/>
              <a:t>can</a:t>
            </a:r>
            <a:r>
              <a:rPr lang="zh-CN" altLang="en-US" dirty="0"/>
              <a:t> </a:t>
            </a:r>
            <a:r>
              <a:rPr lang="en-US" altLang="zh-CN" dirty="0">
                <a:solidFill>
                  <a:srgbClr val="FF0000"/>
                </a:solidFill>
              </a:rPr>
              <a:t>use</a:t>
            </a:r>
            <a:r>
              <a:rPr lang="zh-CN" altLang="en-US" dirty="0">
                <a:solidFill>
                  <a:srgbClr val="FF0000"/>
                </a:solidFill>
              </a:rPr>
              <a:t> </a:t>
            </a:r>
            <a:r>
              <a:rPr lang="en-US" altLang="zh-CN" dirty="0">
                <a:solidFill>
                  <a:srgbClr val="FF0000"/>
                </a:solidFill>
              </a:rPr>
              <a:t>language</a:t>
            </a:r>
            <a:r>
              <a:rPr lang="zh-CN" altLang="en-US" dirty="0">
                <a:solidFill>
                  <a:srgbClr val="FF0000"/>
                </a:solidFill>
              </a:rPr>
              <a:t> </a:t>
            </a:r>
            <a:r>
              <a:rPr lang="en-US" altLang="zh-CN" dirty="0">
                <a:solidFill>
                  <a:srgbClr val="FF0000"/>
                </a:solidFill>
              </a:rPr>
              <a:t>to</a:t>
            </a:r>
            <a:r>
              <a:rPr lang="zh-CN" altLang="en-US" dirty="0">
                <a:solidFill>
                  <a:srgbClr val="FF0000"/>
                </a:solidFill>
              </a:rPr>
              <a:t> </a:t>
            </a:r>
            <a:r>
              <a:rPr lang="en-US" altLang="zh-CN" dirty="0">
                <a:solidFill>
                  <a:srgbClr val="FF0000"/>
                </a:solidFill>
              </a:rPr>
              <a:t>represent</a:t>
            </a:r>
            <a:r>
              <a:rPr lang="zh-CN" altLang="en-US" dirty="0">
                <a:solidFill>
                  <a:srgbClr val="FF0000"/>
                </a:solidFill>
              </a:rPr>
              <a:t> </a:t>
            </a:r>
            <a:r>
              <a:rPr lang="en-US" altLang="zh-CN" dirty="0">
                <a:solidFill>
                  <a:srgbClr val="FF0000"/>
                </a:solidFill>
              </a:rPr>
              <a:t>problem</a:t>
            </a:r>
            <a:r>
              <a:rPr lang="en-US" altLang="zh-CN" dirty="0"/>
              <a:t>.</a:t>
            </a:r>
            <a:endParaRPr lang="en-US" dirty="0"/>
          </a:p>
          <a:p>
            <a:r>
              <a:rPr lang="en-US" dirty="0"/>
              <a:t>For example, the decision problem PATH has the corresponding language</a:t>
            </a:r>
            <a:r>
              <a:rPr lang="en-US" altLang="zh-CN" dirty="0"/>
              <a:t>:</a:t>
            </a:r>
            <a:endParaRPr lang="en-US" altLang="zh-CN" dirty="0"/>
          </a:p>
          <a:p>
            <a:endParaRPr lang="en-US" altLang="zh-CN" dirty="0"/>
          </a:p>
          <a:p>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435624" y="4021251"/>
                <a:ext cx="7979382" cy="1200329"/>
              </a:xfrm>
              <a:prstGeom prst="rect">
                <a:avLst/>
              </a:prstGeom>
              <a:noFill/>
            </p:spPr>
            <p:txBody>
              <a:bodyPr wrap="square" rtlCol="0">
                <a:spAutoFit/>
              </a:bodyPr>
              <a:lstStyle/>
              <a:p>
                <a:pPr algn="ctr"/>
                <a:r>
                  <a:rPr lang="en-US" sz="2400" dirty="0">
                    <a:solidFill>
                      <a:schemeClr val="tx2"/>
                    </a:solidFill>
                    <a:latin typeface="Calibri" panose="020F0502020204030204" pitchFamily="34" charset="0"/>
                    <a:cs typeface="Calibri" panose="020F0502020204030204" pitchFamily="34" charset="0"/>
                  </a:rPr>
                  <a:t>PATH = {</a:t>
                </a:r>
                <a14:m>
                  <m:oMath xmlns:m="http://schemas.openxmlformats.org/officeDocument/2006/math">
                    <m:r>
                      <a:rPr lang="zh-CN" altLang="en-US" sz="2400" i="1">
                        <a:solidFill>
                          <a:schemeClr val="tx2"/>
                        </a:solidFill>
                        <a:latin typeface="Cambria Math" panose="02040503050406030204" pitchFamily="18" charset="0"/>
                      </a:rPr>
                      <m:t>⟨</m:t>
                    </m:r>
                    <m:r>
                      <a:rPr lang="en-US" sz="2400" i="1" dirty="0">
                        <a:solidFill>
                          <a:schemeClr val="tx2"/>
                        </a:solidFill>
                        <a:latin typeface="Cambria Math" panose="02040503050406030204" pitchFamily="18" charset="0"/>
                      </a:rPr>
                      <m:t>𝐺</m:t>
                    </m:r>
                    <m:r>
                      <a:rPr lang="en-US" sz="2400" i="1" dirty="0">
                        <a:solidFill>
                          <a:schemeClr val="tx2"/>
                        </a:solidFill>
                        <a:latin typeface="Cambria Math" panose="02040503050406030204" pitchFamily="18" charset="0"/>
                      </a:rPr>
                      <m:t>, </m:t>
                    </m:r>
                    <m:r>
                      <a:rPr lang="en-US" sz="2400" i="1" dirty="0">
                        <a:solidFill>
                          <a:schemeClr val="tx2"/>
                        </a:solidFill>
                        <a:latin typeface="Cambria Math" panose="02040503050406030204" pitchFamily="18" charset="0"/>
                      </a:rPr>
                      <m:t>𝑢</m:t>
                    </m:r>
                    <m:r>
                      <a:rPr lang="en-US" sz="2400" i="1" dirty="0">
                        <a:solidFill>
                          <a:schemeClr val="tx2"/>
                        </a:solidFill>
                        <a:latin typeface="Cambria Math" panose="02040503050406030204" pitchFamily="18" charset="0"/>
                      </a:rPr>
                      <m:t>, </m:t>
                    </m:r>
                    <m:r>
                      <a:rPr lang="en-US" sz="2400" i="1" dirty="0">
                        <a:solidFill>
                          <a:schemeClr val="tx2"/>
                        </a:solidFill>
                        <a:latin typeface="Cambria Math" panose="02040503050406030204" pitchFamily="18" charset="0"/>
                      </a:rPr>
                      <m:t>𝑣</m:t>
                    </m:r>
                    <m:r>
                      <a:rPr lang="en-US" sz="2400" i="1" dirty="0">
                        <a:solidFill>
                          <a:schemeClr val="tx2"/>
                        </a:solidFill>
                        <a:latin typeface="Cambria Math" panose="02040503050406030204" pitchFamily="18" charset="0"/>
                      </a:rPr>
                      <m:t>, </m:t>
                    </m:r>
                    <m:r>
                      <a:rPr lang="en-US" sz="2400" i="1" dirty="0">
                        <a:solidFill>
                          <a:schemeClr val="tx2"/>
                        </a:solidFill>
                        <a:latin typeface="Cambria Math" panose="02040503050406030204" pitchFamily="18" charset="0"/>
                      </a:rPr>
                      <m:t>𝑘</m:t>
                    </m:r>
                    <m:r>
                      <a:rPr lang="zh-CN" altLang="en-US" sz="2400" i="1" dirty="0">
                        <a:solidFill>
                          <a:schemeClr val="tx2"/>
                        </a:solidFill>
                        <a:latin typeface="Cambria Math" panose="02040503050406030204" pitchFamily="18" charset="0"/>
                      </a:rPr>
                      <m:t>⟩</m:t>
                    </m:r>
                  </m:oMath>
                </a14:m>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a:solidFill>
                          <a:schemeClr val="tx2"/>
                        </a:solidFill>
                        <a:latin typeface="Cambria Math" panose="02040503050406030204" pitchFamily="18" charset="0"/>
                      </a:rPr>
                      <m:t>𝐺</m:t>
                    </m:r>
                    <m:r>
                      <a:rPr lang="en-US" sz="2400" i="1" dirty="0">
                        <a:solidFill>
                          <a:schemeClr val="tx2"/>
                        </a:solidFill>
                        <a:latin typeface="Cambria Math" panose="02040503050406030204" pitchFamily="18" charset="0"/>
                      </a:rPr>
                      <m:t>=(</m:t>
                    </m:r>
                    <m:r>
                      <a:rPr lang="en-US" sz="2400" i="1" dirty="0">
                        <a:solidFill>
                          <a:schemeClr val="tx2"/>
                        </a:solidFill>
                        <a:latin typeface="Cambria Math" panose="02040503050406030204" pitchFamily="18" charset="0"/>
                      </a:rPr>
                      <m:t>𝑉</m:t>
                    </m:r>
                    <m:r>
                      <a:rPr lang="en-US" sz="2400" i="1" dirty="0">
                        <a:solidFill>
                          <a:schemeClr val="tx2"/>
                        </a:solidFill>
                        <a:latin typeface="Cambria Math" panose="02040503050406030204" pitchFamily="18" charset="0"/>
                      </a:rPr>
                      <m:t>,</m:t>
                    </m:r>
                    <m:r>
                      <a:rPr lang="en-US" sz="2400" i="1" dirty="0">
                        <a:solidFill>
                          <a:schemeClr val="tx2"/>
                        </a:solidFill>
                        <a:latin typeface="Cambria Math" panose="02040503050406030204" pitchFamily="18" charset="0"/>
                      </a:rPr>
                      <m:t>𝐸</m:t>
                    </m:r>
                    <m:r>
                      <a:rPr lang="en-US" sz="2400" i="1" dirty="0">
                        <a:solidFill>
                          <a:schemeClr val="tx2"/>
                        </a:solidFill>
                        <a:latin typeface="Cambria Math" panose="02040503050406030204" pitchFamily="18" charset="0"/>
                      </a:rPr>
                      <m:t>)</m:t>
                    </m:r>
                  </m:oMath>
                </a14:m>
                <a:r>
                  <a:rPr lang="en-US" sz="2400" dirty="0">
                    <a:solidFill>
                      <a:schemeClr val="tx2"/>
                    </a:solidFill>
                    <a:latin typeface="Calibri" panose="020F0502020204030204" pitchFamily="34" charset="0"/>
                    <a:cs typeface="Calibri" panose="020F0502020204030204" pitchFamily="34" charset="0"/>
                  </a:rPr>
                  <a:t> is an undirected graph, </a:t>
                </a:r>
                <a14:m>
                  <m:oMath xmlns:m="http://schemas.openxmlformats.org/officeDocument/2006/math">
                    <m:r>
                      <a:rPr lang="en-US" sz="2400" i="1" dirty="0">
                        <a:solidFill>
                          <a:schemeClr val="tx2"/>
                        </a:solidFill>
                        <a:latin typeface="Cambria Math" panose="02040503050406030204" pitchFamily="18" charset="0"/>
                      </a:rPr>
                      <m:t>𝑢</m:t>
                    </m:r>
                    <m:r>
                      <a:rPr lang="en-US" sz="2400" i="1" dirty="0" err="1">
                        <a:solidFill>
                          <a:schemeClr val="tx2"/>
                        </a:solidFill>
                        <a:latin typeface="Cambria Math" panose="02040503050406030204" pitchFamily="18" charset="0"/>
                      </a:rPr>
                      <m:t>,</m:t>
                    </m:r>
                    <m:r>
                      <a:rPr lang="en-US" sz="2400" i="1" dirty="0" err="1">
                        <a:solidFill>
                          <a:schemeClr val="tx2"/>
                        </a:solidFill>
                        <a:latin typeface="Cambria Math" panose="02040503050406030204" pitchFamily="18" charset="0"/>
                      </a:rPr>
                      <m:t>𝑣</m:t>
                    </m:r>
                    <m:r>
                      <a:rPr lang="en-US" sz="2400" i="1" dirty="0" err="1">
                        <a:solidFill>
                          <a:schemeClr val="tx2"/>
                        </a:solidFill>
                        <a:latin typeface="Cambria Math" panose="02040503050406030204" pitchFamily="18" charset="0"/>
                      </a:rPr>
                      <m:t>∈</m:t>
                    </m:r>
                    <m:r>
                      <a:rPr lang="en-US" sz="2400" i="1" dirty="0" err="1">
                        <a:solidFill>
                          <a:schemeClr val="tx2"/>
                        </a:solidFill>
                        <a:latin typeface="Cambria Math" panose="02040503050406030204" pitchFamily="18" charset="0"/>
                      </a:rPr>
                      <m:t>𝑉</m:t>
                    </m:r>
                  </m:oMath>
                </a14:m>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a:solidFill>
                          <a:schemeClr val="tx2"/>
                        </a:solidFill>
                        <a:latin typeface="Cambria Math" panose="02040503050406030204" pitchFamily="18" charset="0"/>
                      </a:rPr>
                      <m:t>𝑘</m:t>
                    </m:r>
                    <m:r>
                      <a:rPr lang="en-US" sz="2400" i="1" dirty="0">
                        <a:solidFill>
                          <a:schemeClr val="tx2"/>
                        </a:solidFill>
                        <a:latin typeface="Cambria Math" panose="02040503050406030204" pitchFamily="18" charset="0"/>
                      </a:rPr>
                      <m:t>≥</m:t>
                    </m:r>
                    <m:r>
                      <a:rPr lang="en-US" sz="2400" i="1" dirty="0">
                        <a:solidFill>
                          <a:schemeClr val="tx2"/>
                        </a:solidFill>
                        <a:latin typeface="Cambria Math" panose="02040503050406030204" pitchFamily="18" charset="0"/>
                      </a:rPr>
                      <m:t>0</m:t>
                    </m:r>
                  </m:oMath>
                </a14:m>
                <a:r>
                  <a:rPr lang="en-US" sz="2400" dirty="0">
                    <a:solidFill>
                      <a:schemeClr val="tx2"/>
                    </a:solidFill>
                    <a:latin typeface="Calibri" panose="020F0502020204030204" pitchFamily="34" charset="0"/>
                    <a:cs typeface="Calibri" panose="020F0502020204030204" pitchFamily="34" charset="0"/>
                  </a:rPr>
                  <a:t> is an integer, and there exists a path from </a:t>
                </a:r>
                <a14:m>
                  <m:oMath xmlns:m="http://schemas.openxmlformats.org/officeDocument/2006/math">
                    <m:r>
                      <a:rPr lang="en-US" sz="2400" i="1" dirty="0">
                        <a:solidFill>
                          <a:schemeClr val="tx2"/>
                        </a:solidFill>
                        <a:latin typeface="Cambria Math" panose="02040503050406030204" pitchFamily="18" charset="0"/>
                      </a:rPr>
                      <m:t>𝑢</m:t>
                    </m:r>
                  </m:oMath>
                </a14:m>
                <a:r>
                  <a:rPr lang="en-US" sz="2400" dirty="0">
                    <a:solidFill>
                      <a:schemeClr val="tx2"/>
                    </a:solidFill>
                    <a:latin typeface="Calibri" panose="020F0502020204030204" pitchFamily="34" charset="0"/>
                    <a:cs typeface="Calibri" panose="020F0502020204030204" pitchFamily="34" charset="0"/>
                  </a:rPr>
                  <a:t> to </a:t>
                </a:r>
                <a14:m>
                  <m:oMath xmlns:m="http://schemas.openxmlformats.org/officeDocument/2006/math">
                    <m:r>
                      <a:rPr lang="en-US" sz="2400" i="1" dirty="0">
                        <a:solidFill>
                          <a:schemeClr val="tx2"/>
                        </a:solidFill>
                        <a:latin typeface="Cambria Math" panose="02040503050406030204" pitchFamily="18" charset="0"/>
                      </a:rPr>
                      <m:t>𝑣</m:t>
                    </m:r>
                  </m:oMath>
                </a14:m>
                <a:r>
                  <a:rPr lang="en-US" sz="2400" dirty="0">
                    <a:solidFill>
                      <a:schemeClr val="tx2"/>
                    </a:solidFill>
                    <a:latin typeface="Calibri" panose="020F0502020204030204" pitchFamily="34" charset="0"/>
                    <a:cs typeface="Calibri" panose="020F0502020204030204" pitchFamily="34" charset="0"/>
                  </a:rPr>
                  <a:t> in </a:t>
                </a:r>
                <a14:m>
                  <m:oMath xmlns:m="http://schemas.openxmlformats.org/officeDocument/2006/math">
                    <m:r>
                      <a:rPr lang="en-US" sz="2400" i="1" dirty="0">
                        <a:solidFill>
                          <a:schemeClr val="tx2"/>
                        </a:solidFill>
                        <a:latin typeface="Cambria Math" panose="02040503050406030204" pitchFamily="18" charset="0"/>
                      </a:rPr>
                      <m:t>𝐺</m:t>
                    </m:r>
                  </m:oMath>
                </a14:m>
                <a:r>
                  <a:rPr lang="en-US" sz="2400" dirty="0">
                    <a:solidFill>
                      <a:schemeClr val="tx2"/>
                    </a:solidFill>
                    <a:latin typeface="Calibri" panose="020F0502020204030204" pitchFamily="34" charset="0"/>
                    <a:cs typeface="Calibri" panose="020F0502020204030204" pitchFamily="34" charset="0"/>
                  </a:rPr>
                  <a:t> consisting of at most </a:t>
                </a:r>
                <a14:m>
                  <m:oMath xmlns:m="http://schemas.openxmlformats.org/officeDocument/2006/math">
                    <m:r>
                      <a:rPr lang="en-US" sz="2400" i="1" dirty="0">
                        <a:solidFill>
                          <a:schemeClr val="tx2"/>
                        </a:solidFill>
                        <a:latin typeface="Cambria Math" panose="02040503050406030204" pitchFamily="18" charset="0"/>
                      </a:rPr>
                      <m:t>𝑘</m:t>
                    </m:r>
                  </m:oMath>
                </a14:m>
                <a:r>
                  <a:rPr lang="en-US" sz="2400" dirty="0">
                    <a:solidFill>
                      <a:schemeClr val="tx2"/>
                    </a:solidFill>
                    <a:latin typeface="Calibri" panose="020F0502020204030204" pitchFamily="34" charset="0"/>
                    <a:cs typeface="Calibri" panose="020F0502020204030204" pitchFamily="34" charset="0"/>
                  </a:rPr>
                  <a:t> edges}.</a:t>
                </a:r>
                <a:endParaRPr lang="en-US" sz="2400" dirty="0">
                  <a:solidFill>
                    <a:schemeClr val="tx2"/>
                  </a:solidFill>
                  <a:latin typeface="Calibri" panose="020F0502020204030204" pitchFamily="34" charset="0"/>
                  <a:cs typeface="Calibri" panose="020F0502020204030204"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435624" y="4021251"/>
                <a:ext cx="7979382" cy="1200329"/>
              </a:xfrm>
              <a:prstGeom prst="rect">
                <a:avLst/>
              </a:prstGeom>
              <a:blipFill rotWithShape="1">
                <a:blip r:embed="rId1"/>
                <a:stretch>
                  <a:fillRect t="-36" r="8" b="51"/>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altLang="zh-CN" dirty="0"/>
              <a:t>F</a:t>
            </a:r>
            <a:r>
              <a:rPr lang="en-US" dirty="0"/>
              <a:t>ormal-</a:t>
            </a:r>
            <a:r>
              <a:rPr lang="en-US" altLang="zh-CN" dirty="0"/>
              <a:t>L</a:t>
            </a:r>
            <a:r>
              <a:rPr lang="en-US" dirty="0"/>
              <a:t>anguage </a:t>
            </a:r>
            <a:r>
              <a:rPr lang="en-US" altLang="zh-CN" dirty="0"/>
              <a:t>F</a:t>
            </a:r>
            <a:r>
              <a:rPr lang="en-US" dirty="0"/>
              <a:t>ramework</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2" y="1550020"/>
                <a:ext cx="8272211" cy="4308780"/>
              </a:xfrm>
            </p:spPr>
            <p:txBody>
              <a:bodyPr>
                <a:normAutofit lnSpcReduction="10000"/>
              </a:bodyPr>
              <a:lstStyle/>
              <a:p>
                <a:pPr marL="0" indent="0">
                  <a:buNone/>
                </a:pPr>
                <a:r>
                  <a:rPr lang="en-US" altLang="zh-CN" b="1" dirty="0">
                    <a:solidFill>
                      <a:srgbClr val="FF0000"/>
                    </a:solidFill>
                  </a:rPr>
                  <a:t>Definition</a:t>
                </a:r>
                <a:r>
                  <a:rPr lang="zh-CN" altLang="en-US" b="1" dirty="0">
                    <a:solidFill>
                      <a:srgbClr val="FF0000"/>
                    </a:solidFill>
                  </a:rPr>
                  <a:t> </a:t>
                </a:r>
                <a:r>
                  <a:rPr lang="en-US" altLang="zh-CN" b="1" dirty="0">
                    <a:solidFill>
                      <a:srgbClr val="FF0000"/>
                    </a:solidFill>
                  </a:rPr>
                  <a:t>11.1</a:t>
                </a:r>
                <a:endParaRPr lang="en-US" b="1" dirty="0">
                  <a:solidFill>
                    <a:srgbClr val="FF0000"/>
                  </a:solidFill>
                </a:endParaRPr>
              </a:p>
              <a:p>
                <a:pPr marL="0" indent="0">
                  <a:buNone/>
                </a:pPr>
                <a:r>
                  <a:rPr lang="en-US" dirty="0"/>
                  <a:t>We say that an algorithm </a:t>
                </a:r>
                <a14:m>
                  <m:oMath xmlns:m="http://schemas.openxmlformats.org/officeDocument/2006/math">
                    <m:r>
                      <a:rPr lang="en-US" i="1" dirty="0" smtClean="0">
                        <a:latin typeface="Cambria Math" panose="02040503050406030204" pitchFamily="18" charset="0"/>
                      </a:rPr>
                      <m:t>𝐴</m:t>
                    </m:r>
                  </m:oMath>
                </a14:m>
                <a:r>
                  <a:rPr lang="en-US" dirty="0">
                    <a:solidFill>
                      <a:srgbClr val="FF0000"/>
                    </a:solidFill>
                  </a:rPr>
                  <a:t> </a:t>
                </a:r>
                <a:r>
                  <a:rPr lang="en-US" b="1" dirty="0">
                    <a:solidFill>
                      <a:srgbClr val="4590B8"/>
                    </a:solidFill>
                  </a:rPr>
                  <a:t>accepts (接受) </a:t>
                </a:r>
                <a:r>
                  <a:rPr lang="en-US" dirty="0"/>
                  <a:t>a string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1</m:t>
                            </m:r>
                          </m:e>
                        </m:d>
                      </m:e>
                      <m:sup>
                        <m:r>
                          <a:rPr lang="en-US" i="1" dirty="0">
                            <a:latin typeface="Cambria Math" panose="02040503050406030204" pitchFamily="18" charset="0"/>
                          </a:rPr>
                          <m:t>∗</m:t>
                        </m:r>
                      </m:sup>
                    </m:sSup>
                  </m:oMath>
                </a14:m>
                <a:r>
                  <a:rPr lang="en-US" dirty="0"/>
                  <a:t> if, given input </a:t>
                </a:r>
                <a14:m>
                  <m:oMath xmlns:m="http://schemas.openxmlformats.org/officeDocument/2006/math">
                    <m:r>
                      <a:rPr lang="en-US" i="1" dirty="0" smtClean="0">
                        <a:latin typeface="Cambria Math" panose="02040503050406030204" pitchFamily="18" charset="0"/>
                      </a:rPr>
                      <m:t>𝑥</m:t>
                    </m:r>
                  </m:oMath>
                </a14:m>
                <a:r>
                  <a:rPr lang="en-US" dirty="0"/>
                  <a:t>, the algorithm's output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1. </a:t>
                </a:r>
                <a:endParaRPr lang="en-US" dirty="0"/>
              </a:p>
              <a:p>
                <a:pPr marL="0" indent="0">
                  <a:buNone/>
                </a:pPr>
                <a:r>
                  <a:rPr lang="en-US" dirty="0"/>
                  <a:t>The language </a:t>
                </a:r>
                <a:r>
                  <a:rPr lang="en-US" dirty="0">
                    <a:solidFill>
                      <a:srgbClr val="FF0000"/>
                    </a:solidFill>
                  </a:rPr>
                  <a:t>accepted by </a:t>
                </a:r>
                <a:r>
                  <a:rPr lang="en-US" dirty="0"/>
                  <a:t>an algorithm </a:t>
                </a:r>
                <a14:m>
                  <m:oMath xmlns:m="http://schemas.openxmlformats.org/officeDocument/2006/math">
                    <m:r>
                      <a:rPr lang="en-US" i="1" dirty="0" smtClean="0">
                        <a:latin typeface="Cambria Math" panose="02040503050406030204" pitchFamily="18" charset="0"/>
                      </a:rPr>
                      <m:t>𝐴</m:t>
                    </m:r>
                  </m:oMath>
                </a14:m>
                <a:r>
                  <a:rPr lang="en-US" dirty="0"/>
                  <a:t> is the set of strings</a:t>
                </a:r>
                <a:r>
                  <a:rPr lang="en-US" altLang="zh-CN" dirty="0"/>
                  <a:t>:</a:t>
                </a:r>
                <a:r>
                  <a:rPr lang="en-US" dirty="0"/>
                  <a:t> </a:t>
                </a: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0</m:t>
                              </m:r>
                              <m:r>
                                <a:rPr lang="en-US" i="1" dirty="0">
                                  <a:latin typeface="Cambria Math" panose="02040503050406030204" pitchFamily="18" charset="0"/>
                                </a:rPr>
                                <m:t>, </m:t>
                              </m:r>
                              <m:r>
                                <a:rPr lang="en-US" i="1" dirty="0">
                                  <a:latin typeface="Cambria Math" panose="02040503050406030204" pitchFamily="18" charset="0"/>
                                </a:rPr>
                                <m:t>1</m:t>
                              </m:r>
                            </m:e>
                          </m:d>
                        </m:e>
                        <m:sup>
                          <m:r>
                            <a:rPr lang="en-US" i="1" dirty="0">
                              <a:latin typeface="Cambria Math" panose="02040503050406030204" pitchFamily="18" charset="0"/>
                            </a:rPr>
                            <m:t>∗</m:t>
                          </m:r>
                        </m:sup>
                      </m:sSup>
                      <m:r>
                        <a:rPr lang="en-US" i="1" dirty="0">
                          <a:latin typeface="Cambria Math" panose="02040503050406030204" pitchFamily="18" charset="0"/>
                        </a:rPr>
                        <m:t>: </m:t>
                      </m:r>
                      <m:r>
                        <a:rPr lang="en-US" i="1" dirty="0">
                          <a:latin typeface="Cambria Math" panose="02040503050406030204" pitchFamily="18" charset="0"/>
                        </a:rPr>
                        <m:t>𝐴</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m:t>
                      </m:r>
                    </m:oMath>
                  </m:oMathPara>
                </a14:m>
                <a:endParaRPr lang="en-US" dirty="0"/>
              </a:p>
              <a:p>
                <a:pPr marL="11430" indent="0">
                  <a:buNone/>
                </a:pPr>
                <a:r>
                  <a:rPr lang="en-US" dirty="0"/>
                  <a:t>that is, the set of strings that the algorithm accepts. </a:t>
                </a:r>
                <a:endParaRPr lang="en-US" dirty="0"/>
              </a:p>
              <a:p>
                <a:pPr marL="0" indent="0">
                  <a:buNone/>
                </a:pPr>
                <a:r>
                  <a:rPr lang="en-US" dirty="0"/>
                  <a:t>An algorithm </a:t>
                </a:r>
                <a14:m>
                  <m:oMath xmlns:m="http://schemas.openxmlformats.org/officeDocument/2006/math">
                    <m:r>
                      <a:rPr lang="en-US" i="1" dirty="0" smtClean="0">
                        <a:latin typeface="Cambria Math" panose="02040503050406030204" pitchFamily="18" charset="0"/>
                      </a:rPr>
                      <m:t>𝐴</m:t>
                    </m:r>
                  </m:oMath>
                </a14:m>
                <a:r>
                  <a:rPr lang="en-US" dirty="0"/>
                  <a:t> </a:t>
                </a:r>
                <a:r>
                  <a:rPr lang="en-US" b="1" dirty="0">
                    <a:solidFill>
                      <a:srgbClr val="4590B8"/>
                    </a:solidFill>
                  </a:rPr>
                  <a:t>rejects</a:t>
                </a:r>
                <a:r>
                  <a:rPr lang="zh-CN" altLang="en-US" b="1" dirty="0">
                    <a:solidFill>
                      <a:srgbClr val="4590B8"/>
                    </a:solidFill>
                  </a:rPr>
                  <a:t> </a:t>
                </a:r>
                <a:r>
                  <a:rPr lang="en-US" altLang="zh-CN" b="1" dirty="0">
                    <a:solidFill>
                      <a:srgbClr val="4590B8"/>
                    </a:solidFill>
                  </a:rPr>
                  <a:t>(</a:t>
                </a:r>
                <a:r>
                  <a:rPr lang="zh-CN" altLang="en-US" b="1" dirty="0">
                    <a:solidFill>
                      <a:srgbClr val="4590B8"/>
                    </a:solidFill>
                  </a:rPr>
                  <a:t>拒绝</a:t>
                </a:r>
                <a:r>
                  <a:rPr lang="en-US" altLang="zh-CN" b="1" dirty="0">
                    <a:solidFill>
                      <a:srgbClr val="4590B8"/>
                    </a:solidFill>
                  </a:rPr>
                  <a:t>)</a:t>
                </a:r>
                <a:r>
                  <a:rPr lang="en-US" dirty="0"/>
                  <a:t> a string </a:t>
                </a:r>
                <a14:m>
                  <m:oMath xmlns:m="http://schemas.openxmlformats.org/officeDocument/2006/math">
                    <m:r>
                      <a:rPr lang="en-US" i="1" dirty="0" smtClean="0">
                        <a:latin typeface="Cambria Math" panose="02040503050406030204" pitchFamily="18" charset="0"/>
                      </a:rPr>
                      <m:t>𝑥</m:t>
                    </m:r>
                  </m:oMath>
                </a14:m>
                <a:r>
                  <a:rPr lang="en-US" dirty="0"/>
                  <a:t> if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0</m:t>
                    </m:r>
                  </m:oMath>
                </a14:m>
                <a:r>
                  <a:rPr lang="en-US" dirty="0"/>
                  <a:t>.</a:t>
                </a:r>
                <a:endParaRPr lang="en-US" dirty="0"/>
              </a:p>
              <a:p>
                <a:r>
                  <a:rPr lang="en-US" altLang="zh-CN" dirty="0"/>
                  <a:t>However,</a:t>
                </a:r>
                <a:r>
                  <a:rPr lang="zh-CN" altLang="en-US" dirty="0"/>
                  <a:t> </a:t>
                </a:r>
                <a:r>
                  <a:rPr lang="en-US" altLang="zh-CN" dirty="0"/>
                  <a:t>we</a:t>
                </a:r>
                <a:r>
                  <a:rPr lang="zh-CN" altLang="en-US" dirty="0"/>
                  <a:t> </a:t>
                </a:r>
                <a:r>
                  <a:rPr lang="en-US" altLang="zh-CN" dirty="0"/>
                  <a:t>can’t</a:t>
                </a:r>
                <a:r>
                  <a:rPr lang="zh-CN" altLang="en-US" dirty="0"/>
                  <a:t> </a:t>
                </a:r>
                <a:r>
                  <a:rPr lang="en-US" altLang="zh-CN" dirty="0"/>
                  <a:t>say</a:t>
                </a:r>
                <a:r>
                  <a:rPr lang="zh-CN" altLang="en-US" dirty="0"/>
                  <a:t> </a:t>
                </a:r>
                <a:r>
                  <a:rPr lang="en-US" altLang="zh-CN" dirty="0"/>
                  <a:t>that</a:t>
                </a:r>
                <a:r>
                  <a:rPr lang="zh-CN" altLang="en-US" dirty="0"/>
                  <a:t> </a:t>
                </a:r>
                <a:r>
                  <a:rPr lang="en-US" altLang="zh-CN" dirty="0"/>
                  <a:t>algorithm</a:t>
                </a:r>
                <a:r>
                  <a:rPr lang="zh-CN" altLang="en-US" dirty="0"/>
                  <a:t> </a:t>
                </a:r>
                <a14:m>
                  <m:oMath xmlns:m="http://schemas.openxmlformats.org/officeDocument/2006/math">
                    <m:r>
                      <a:rPr lang="en-US" altLang="zh-CN" i="1" dirty="0" smtClean="0">
                        <a:latin typeface="Cambria Math" panose="02040503050406030204" pitchFamily="18" charset="0"/>
                      </a:rPr>
                      <m:t>𝐴</m:t>
                    </m:r>
                  </m:oMath>
                </a14:m>
                <a:r>
                  <a:rPr lang="zh-CN" altLang="en-US" dirty="0"/>
                  <a:t> </a:t>
                </a:r>
                <a:r>
                  <a:rPr lang="en-US" altLang="zh-CN" dirty="0"/>
                  <a:t>solves</a:t>
                </a:r>
                <a:r>
                  <a:rPr lang="zh-CN" altLang="en-US" dirty="0"/>
                  <a:t> </a:t>
                </a:r>
                <a14:m>
                  <m:oMath xmlns:m="http://schemas.openxmlformats.org/officeDocument/2006/math">
                    <m:r>
                      <a:rPr lang="en-US" altLang="zh-CN" i="1" dirty="0" smtClean="0">
                        <a:latin typeface="Cambria Math" panose="02040503050406030204" pitchFamily="18" charset="0"/>
                      </a:rPr>
                      <m:t>𝐿</m:t>
                    </m:r>
                  </m:oMath>
                </a14:m>
                <a:r>
                  <a:rPr lang="en-US" altLang="zh-CN" dirty="0"/>
                  <a:t>,</a:t>
                </a:r>
                <a:r>
                  <a:rPr lang="zh-CN" altLang="en-US" dirty="0"/>
                  <a:t> </a:t>
                </a:r>
                <a:r>
                  <a:rPr lang="en-US" altLang="zh-CN" dirty="0"/>
                  <a:t>because</a:t>
                </a:r>
                <a:r>
                  <a:rPr lang="zh-CN" altLang="en-US" dirty="0"/>
                  <a:t> </a:t>
                </a:r>
                <a:r>
                  <a:rPr lang="en-US" altLang="zh-CN" dirty="0"/>
                  <a:t>we’re</a:t>
                </a:r>
                <a:r>
                  <a:rPr lang="zh-CN" altLang="en-US" dirty="0"/>
                  <a:t> </a:t>
                </a:r>
                <a:r>
                  <a:rPr lang="en-US" altLang="zh-CN" dirty="0"/>
                  <a:t>not</a:t>
                </a:r>
                <a:r>
                  <a:rPr lang="zh-CN" altLang="en-US" dirty="0"/>
                  <a:t> </a:t>
                </a:r>
                <a:r>
                  <a:rPr lang="en-US" altLang="zh-CN" dirty="0"/>
                  <a:t>sure</a:t>
                </a:r>
                <a:r>
                  <a:rPr lang="zh-CN" altLang="en-US" dirty="0"/>
                  <a:t> </a:t>
                </a:r>
                <a:r>
                  <a:rPr lang="en-US" altLang="zh-CN" dirty="0"/>
                  <a:t>if</a:t>
                </a:r>
                <a:r>
                  <a:rPr lang="zh-CN" altLang="en-US" dirty="0"/>
                  <a:t> </a:t>
                </a:r>
                <a14:m>
                  <m:oMath xmlns:m="http://schemas.openxmlformats.org/officeDocument/2006/math">
                    <m:r>
                      <a:rPr lang="en-US" altLang="zh-CN" i="1" dirty="0" smtClean="0">
                        <a:latin typeface="Cambria Math" panose="02040503050406030204" pitchFamily="18" charset="0"/>
                      </a:rPr>
                      <m:t>𝐴</m:t>
                    </m:r>
                  </m:oMath>
                </a14:m>
                <a:r>
                  <a:rPr lang="zh-CN" altLang="en-US" dirty="0"/>
                  <a:t> </a:t>
                </a:r>
                <a:r>
                  <a:rPr lang="en-US" altLang="zh-CN" dirty="0"/>
                  <a:t>will</a:t>
                </a:r>
                <a:r>
                  <a:rPr lang="zh-CN" altLang="en-US" dirty="0"/>
                  <a:t> </a:t>
                </a:r>
                <a:r>
                  <a:rPr lang="en-US" altLang="zh-CN" dirty="0"/>
                  <a:t>reject</a:t>
                </a:r>
                <a:r>
                  <a:rPr lang="zh-CN" altLang="en-US" dirty="0"/>
                  <a:t> </a:t>
                </a:r>
                <a:r>
                  <a:rPr lang="en-US" altLang="zh-CN" dirty="0"/>
                  <a:t>all</a:t>
                </a:r>
                <a:r>
                  <a:rPr lang="zh-CN" altLang="en-US" dirty="0"/>
                  <a:t> </a:t>
                </a:r>
                <a14:m>
                  <m:oMath xmlns:m="http://schemas.openxmlformats.org/officeDocument/2006/math">
                    <m:r>
                      <a:rPr lang="en-US" altLang="zh-CN" b="0" i="1" smtClean="0">
                        <a:latin typeface="Cambria Math" panose="02040503050406030204" pitchFamily="18" charset="0"/>
                      </a:rPr>
                      <m:t>𝑥</m:t>
                    </m:r>
                    <m:r>
                      <a:rPr lang="zh-CN" altLang="en-US" b="0" i="1" smtClean="0">
                        <a:latin typeface="Cambria Math" panose="02040503050406030204" pitchFamily="18" charset="0"/>
                      </a:rPr>
                      <m:t>∉</m:t>
                    </m:r>
                    <m:r>
                      <a:rPr lang="en-US" altLang="zh-CN" b="0" i="1" smtClean="0">
                        <a:latin typeface="Cambria Math" panose="02040503050406030204" pitchFamily="18" charset="0"/>
                      </a:rPr>
                      <m:t>𝐿</m:t>
                    </m:r>
                  </m:oMath>
                </a14:m>
                <a:r>
                  <a:rPr lang="en-US" altLang="zh-CN" dirty="0"/>
                  <a:t>. </a:t>
                </a:r>
                <a:r>
                  <a:rPr lang="en-US" altLang="zh-CN" dirty="0"/>
                  <a:t>不能说算法A</a:t>
                </a:r>
                <a:r>
                  <a:rPr lang="zh-CN" altLang="en-US" dirty="0"/>
                  <a:t>能够求解</a:t>
                </a:r>
                <a:r>
                  <a:rPr lang="en-US" altLang="zh-CN" dirty="0"/>
                  <a:t>语言L</a:t>
                </a:r>
                <a:endParaRPr lang="en-US" altLang="zh-CN" dirty="0"/>
              </a:p>
              <a:p>
                <a:pPr lvl="1"/>
                <a14:m>
                  <m:oMath xmlns:m="http://schemas.openxmlformats.org/officeDocument/2006/math">
                    <m:r>
                      <a:rPr lang="en-US" altLang="zh-CN" i="1" dirty="0" smtClean="0">
                        <a:latin typeface="Cambria Math" panose="02040503050406030204" pitchFamily="18" charset="0"/>
                      </a:rPr>
                      <m:t>𝐴</m:t>
                    </m:r>
                  </m:oMath>
                </a14:m>
                <a:r>
                  <a:rPr lang="zh-CN" altLang="en-US" dirty="0"/>
                  <a:t> </a:t>
                </a:r>
                <a:r>
                  <a:rPr lang="en-US" altLang="zh-CN" dirty="0"/>
                  <a:t>may</a:t>
                </a:r>
                <a:r>
                  <a:rPr lang="zh-CN" altLang="en-US" dirty="0"/>
                  <a:t> </a:t>
                </a:r>
                <a:r>
                  <a:rPr lang="en-US" altLang="zh-CN" dirty="0"/>
                  <a:t>iterate</a:t>
                </a:r>
                <a:r>
                  <a:rPr lang="zh-CN" altLang="en-US" dirty="0"/>
                  <a:t> </a:t>
                </a:r>
                <a:r>
                  <a:rPr lang="en-US" altLang="zh-CN" dirty="0"/>
                  <a:t>forever</a:t>
                </a:r>
                <a:r>
                  <a:rPr lang="zh-CN" altLang="en-US" dirty="0"/>
                  <a:t> </a:t>
                </a:r>
                <a:r>
                  <a:rPr lang="en-US" altLang="zh-CN" dirty="0"/>
                  <a:t>for</a:t>
                </a:r>
                <a:r>
                  <a:rPr lang="zh-CN" altLang="en-US" dirty="0"/>
                  <a:t> </a:t>
                </a:r>
                <a:r>
                  <a:rPr lang="en-US" altLang="zh-CN" dirty="0"/>
                  <a:t>such</a:t>
                </a:r>
                <a:r>
                  <a:rPr lang="zh-CN" altLang="en-US" dirty="0"/>
                  <a:t> </a:t>
                </a:r>
                <a14:m>
                  <m:oMath xmlns:m="http://schemas.openxmlformats.org/officeDocument/2006/math">
                    <m:r>
                      <a:rPr lang="en-US" altLang="zh-CN" i="1" dirty="0" smtClean="0">
                        <a:latin typeface="Cambria Math" panose="02040503050406030204" pitchFamily="18" charset="0"/>
                      </a:rPr>
                      <m:t>𝑥</m:t>
                    </m:r>
                  </m:oMath>
                </a14:m>
                <a:r>
                  <a:rPr lang="en-US" altLang="zh-CN" dirty="0"/>
                  <a:t>.  </a:t>
                </a:r>
                <a:r>
                  <a:rPr lang="zh-CN" altLang="en-US" dirty="0"/>
                  <a:t>可能无限循环</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2" y="1550020"/>
                <a:ext cx="8272211" cy="4308780"/>
              </a:xfrm>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435892" y="1594338"/>
            <a:ext cx="8272212" cy="30362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Story</a:t>
            </a:r>
            <a:endParaRPr lang="en-US" dirty="0"/>
          </a:p>
        </p:txBody>
      </p:sp>
      <p:sp>
        <p:nvSpPr>
          <p:cNvPr id="3" name="Content Placeholder 2"/>
          <p:cNvSpPr>
            <a:spLocks noGrp="1"/>
          </p:cNvSpPr>
          <p:nvPr>
            <p:ph idx="1"/>
          </p:nvPr>
        </p:nvSpPr>
        <p:spPr>
          <a:xfrm>
            <a:off x="435894" y="1363136"/>
            <a:ext cx="8272211" cy="4308780"/>
          </a:xfrm>
        </p:spPr>
        <p:txBody>
          <a:bodyPr>
            <a:normAutofit fontScale="92500" lnSpcReduction="10000"/>
          </a:bodyPr>
          <a:lstStyle/>
          <a:p>
            <a:r>
              <a:rPr lang="en-US" dirty="0"/>
              <a:t>Suppose you work in industry, and your boss gives you the task of finding </a:t>
            </a:r>
            <a:r>
              <a:rPr lang="en-US" dirty="0">
                <a:solidFill>
                  <a:srgbClr val="FF0000"/>
                </a:solidFill>
              </a:rPr>
              <a:t>an efficient algorithm</a:t>
            </a:r>
            <a:r>
              <a:rPr lang="en-US" dirty="0"/>
              <a:t> for some problem very important to the company. </a:t>
            </a:r>
            <a:endParaRPr lang="en-US" dirty="0"/>
          </a:p>
          <a:p>
            <a:r>
              <a:rPr lang="en-US" dirty="0"/>
              <a:t>After laboring long hours on the problem for over a month, you</a:t>
            </a:r>
            <a:r>
              <a:rPr lang="en-US" dirty="0">
                <a:solidFill>
                  <a:srgbClr val="FF0000"/>
                </a:solidFill>
              </a:rPr>
              <a:t> have no idea</a:t>
            </a:r>
            <a:r>
              <a:rPr lang="en-US" dirty="0"/>
              <a:t> at all toward an efficient algorithm. </a:t>
            </a:r>
            <a:endParaRPr lang="en-US" dirty="0"/>
          </a:p>
          <a:p>
            <a:r>
              <a:rPr lang="en-US" dirty="0"/>
              <a:t>Giving up, you return to your boss and ashamedly announce that you simply can’t find an efficient algorithm. </a:t>
            </a:r>
            <a:endParaRPr lang="en-US" dirty="0"/>
          </a:p>
          <a:p>
            <a:pPr lvl="1"/>
            <a:r>
              <a:rPr lang="en-US" dirty="0"/>
              <a:t>Your boss: “I’m going to fire you and hire some smarter guys to solve this problem!”</a:t>
            </a:r>
            <a:endParaRPr lang="en-US" dirty="0"/>
          </a:p>
          <a:p>
            <a:pPr lvl="1"/>
            <a:r>
              <a:rPr lang="en-US" dirty="0"/>
              <a:t>You: “It is not because I’m stupid, but </a:t>
            </a:r>
            <a:r>
              <a:rPr lang="en-US" dirty="0">
                <a:solidFill>
                  <a:srgbClr val="FF0000"/>
                </a:solidFill>
              </a:rPr>
              <a:t>it is not possible </a:t>
            </a:r>
            <a:r>
              <a:rPr lang="en-US" dirty="0"/>
              <a:t>to find an efficient algorithm for this problem!”</a:t>
            </a:r>
            <a:endParaRPr lang="en-US" dirty="0"/>
          </a:p>
          <a:p>
            <a:r>
              <a:rPr lang="en-US" dirty="0"/>
              <a:t>So, your boss gives you another month to prove that it is impossible. </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altLang="zh-CN" dirty="0"/>
              <a:t>F</a:t>
            </a:r>
            <a:r>
              <a:rPr lang="en-US" dirty="0"/>
              <a:t>ormal-</a:t>
            </a:r>
            <a:r>
              <a:rPr lang="en-US" altLang="zh-CN" dirty="0"/>
              <a:t>L</a:t>
            </a:r>
            <a:r>
              <a:rPr lang="en-US" dirty="0"/>
              <a:t>anguage </a:t>
            </a:r>
            <a:r>
              <a:rPr lang="en-US" altLang="zh-CN" dirty="0"/>
              <a:t>F</a:t>
            </a:r>
            <a:r>
              <a:rPr lang="en-US" dirty="0"/>
              <a:t>ramework</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859559"/>
                <a:ext cx="8272211" cy="5300961"/>
              </a:xfrm>
            </p:spPr>
            <p:txBody>
              <a:bodyPr>
                <a:normAutofit fontScale="95000"/>
              </a:bodyPr>
              <a:lstStyle/>
              <a:p>
                <a:pPr marL="0" indent="0">
                  <a:buNone/>
                </a:pPr>
                <a:r>
                  <a:rPr lang="en-US" altLang="zh-CN" b="1" dirty="0">
                    <a:solidFill>
                      <a:srgbClr val="FF0000"/>
                    </a:solidFill>
                  </a:rPr>
                  <a:t>Definition</a:t>
                </a:r>
                <a:r>
                  <a:rPr lang="zh-CN" altLang="en-US" b="1" dirty="0">
                    <a:solidFill>
                      <a:srgbClr val="FF0000"/>
                    </a:solidFill>
                  </a:rPr>
                  <a:t> </a:t>
                </a:r>
                <a:r>
                  <a:rPr lang="en-US" altLang="zh-CN" b="1" dirty="0">
                    <a:solidFill>
                      <a:srgbClr val="FF0000"/>
                    </a:solidFill>
                  </a:rPr>
                  <a:t>11.2</a:t>
                </a:r>
                <a:endParaRPr lang="en-US" b="1" dirty="0">
                  <a:solidFill>
                    <a:srgbClr val="FF0000"/>
                  </a:solidFill>
                </a:endParaRPr>
              </a:p>
              <a:p>
                <a:pPr marL="0" indent="0">
                  <a:buNone/>
                </a:pPr>
                <a:r>
                  <a:rPr lang="en-US" dirty="0"/>
                  <a:t>A language </a:t>
                </a:r>
                <a14:m>
                  <m:oMath xmlns:m="http://schemas.openxmlformats.org/officeDocument/2006/math">
                    <m:r>
                      <a:rPr lang="en-US" i="1" dirty="0" smtClean="0">
                        <a:latin typeface="Cambria Math" panose="02040503050406030204" pitchFamily="18" charset="0"/>
                      </a:rPr>
                      <m:t>𝐿</m:t>
                    </m:r>
                  </m:oMath>
                </a14:m>
                <a:r>
                  <a:rPr lang="en-US" dirty="0"/>
                  <a:t> is </a:t>
                </a:r>
                <a:r>
                  <a:rPr lang="en-US" b="1" dirty="0">
                    <a:solidFill>
                      <a:srgbClr val="4590B8"/>
                    </a:solidFill>
                  </a:rPr>
                  <a:t>decided</a:t>
                </a:r>
                <a:r>
                  <a:rPr lang="zh-CN" altLang="en-US" b="1" dirty="0">
                    <a:solidFill>
                      <a:srgbClr val="4590B8"/>
                    </a:solidFill>
                  </a:rPr>
                  <a:t> </a:t>
                </a:r>
                <a:r>
                  <a:rPr lang="en-US" altLang="zh-CN" b="1" dirty="0">
                    <a:solidFill>
                      <a:srgbClr val="4590B8"/>
                    </a:solidFill>
                  </a:rPr>
                  <a:t>(</a:t>
                </a:r>
                <a:r>
                  <a:rPr lang="zh-CN" altLang="en-US" b="1" dirty="0">
                    <a:solidFill>
                      <a:srgbClr val="4590B8"/>
                    </a:solidFill>
                  </a:rPr>
                  <a:t>判定</a:t>
                </a:r>
                <a:r>
                  <a:rPr lang="en-US" altLang="zh-CN" b="1" dirty="0">
                    <a:solidFill>
                      <a:srgbClr val="4590B8"/>
                    </a:solidFill>
                  </a:rPr>
                  <a:t>)</a:t>
                </a:r>
                <a:r>
                  <a:rPr lang="en-US" dirty="0"/>
                  <a:t> by an algorithm </a:t>
                </a:r>
                <a14:m>
                  <m:oMath xmlns:m="http://schemas.openxmlformats.org/officeDocument/2006/math">
                    <m:r>
                      <a:rPr lang="en-US" i="1" dirty="0" smtClean="0">
                        <a:latin typeface="Cambria Math" panose="02040503050406030204" pitchFamily="18" charset="0"/>
                      </a:rPr>
                      <m:t>𝐴</m:t>
                    </m:r>
                  </m:oMath>
                </a14:m>
                <a:r>
                  <a:rPr lang="en-US" dirty="0"/>
                  <a:t> if </a:t>
                </a:r>
                <a14:m>
                  <m:oMath xmlns:m="http://schemas.openxmlformats.org/officeDocument/2006/math">
                    <m:r>
                      <a:rPr lang="zh-CN" altLang="en-US" b="0" i="0" dirty="0" smtClean="0">
                        <a:latin typeface="Cambria Math" panose="02040503050406030204" pitchFamily="18" charset="0"/>
                      </a:rPr>
                      <m:t>∀</m:t>
                    </m:r>
                    <m:r>
                      <a:rPr lang="en-US" altLang="zh-CN" b="0" i="1" dirty="0" smtClean="0">
                        <a:latin typeface="Cambria Math" panose="02040503050406030204" pitchFamily="18" charset="0"/>
                      </a:rPr>
                      <m:t>𝑥</m:t>
                    </m:r>
                    <m:r>
                      <a:rPr lang="zh-CN" altLang="en-US" b="0" i="1" dirty="0" smtClean="0">
                        <a:latin typeface="Cambria Math" panose="02040503050406030204" pitchFamily="18" charset="0"/>
                      </a:rPr>
                      <m:t>∈</m:t>
                    </m:r>
                    <m:r>
                      <a:rPr lang="en-US" i="1" dirty="0" smtClean="0">
                        <a:latin typeface="Cambria Math" panose="02040503050406030204" pitchFamily="18" charset="0"/>
                      </a:rPr>
                      <m:t>𝐿</m:t>
                    </m:r>
                  </m:oMath>
                </a14:m>
                <a:r>
                  <a:rPr lang="en-US" dirty="0"/>
                  <a:t> is accepted by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zh-CN" altLang="en-US" b="0" i="0" dirty="0" smtClean="0">
                        <a:latin typeface="Cambria Math" panose="02040503050406030204" pitchFamily="18" charset="0"/>
                      </a:rPr>
                      <m:t>∀</m:t>
                    </m:r>
                    <m:r>
                      <a:rPr lang="en-US" altLang="zh-CN" b="0" i="1" dirty="0" smtClean="0">
                        <a:latin typeface="Cambria Math" panose="02040503050406030204" pitchFamily="18" charset="0"/>
                      </a:rPr>
                      <m:t>𝑥</m:t>
                    </m:r>
                    <m:r>
                      <a:rPr lang="zh-CN" altLang="en-US" b="0" i="1" dirty="0" smtClean="0">
                        <a:latin typeface="Cambria Math" panose="02040503050406030204" pitchFamily="18" charset="0"/>
                      </a:rPr>
                      <m:t>∉</m:t>
                    </m:r>
                    <m:r>
                      <a:rPr lang="en-US" i="1" dirty="0" smtClean="0">
                        <a:latin typeface="Cambria Math" panose="02040503050406030204" pitchFamily="18" charset="0"/>
                      </a:rPr>
                      <m:t>𝐿</m:t>
                    </m:r>
                  </m:oMath>
                </a14:m>
                <a:r>
                  <a:rPr lang="en-US" dirty="0"/>
                  <a:t> is rejected by </a:t>
                </a:r>
                <a14:m>
                  <m:oMath xmlns:m="http://schemas.openxmlformats.org/officeDocument/2006/math">
                    <m:r>
                      <a:rPr lang="en-US" i="1" dirty="0" smtClean="0">
                        <a:latin typeface="Cambria Math" panose="02040503050406030204" pitchFamily="18" charset="0"/>
                      </a:rPr>
                      <m:t>𝐴</m:t>
                    </m:r>
                  </m:oMath>
                </a14:m>
                <a:r>
                  <a:rPr lang="en-US" dirty="0"/>
                  <a:t>.  </a:t>
                </a:r>
                <a:r>
                  <a:rPr lang="zh-CN" altLang="en-US" dirty="0"/>
                  <a:t>如果一个算法</a:t>
                </a:r>
                <a:r>
                  <a:rPr lang="en-US" altLang="zh-CN" dirty="0"/>
                  <a:t>A</a:t>
                </a:r>
                <a:r>
                  <a:rPr lang="zh-CN" altLang="en-US" dirty="0"/>
                  <a:t>接受</a:t>
                </a:r>
                <a:r>
                  <a:rPr lang="en-US" altLang="zh-CN" dirty="0"/>
                  <a:t>L</a:t>
                </a:r>
                <a:r>
                  <a:rPr lang="zh-CN" altLang="en-US" dirty="0"/>
                  <a:t>中的每个串，并且拒绝不在</a:t>
                </a:r>
                <a:r>
                  <a:rPr lang="en-US" altLang="zh-CN" dirty="0"/>
                  <a:t>L</a:t>
                </a:r>
                <a:r>
                  <a:rPr lang="zh-CN" altLang="en-US" dirty="0"/>
                  <a:t>中的串，就称</a:t>
                </a:r>
                <a:r>
                  <a:rPr lang="en-US" altLang="zh-CN" dirty="0"/>
                  <a:t>A</a:t>
                </a:r>
                <a:r>
                  <a:rPr lang="zh-CN" altLang="en-US" dirty="0"/>
                  <a:t>能够判定语言</a:t>
                </a:r>
                <a:r>
                  <a:rPr lang="en-US" altLang="zh-CN" dirty="0"/>
                  <a:t>L</a:t>
                </a:r>
                <a:endParaRPr lang="en-US" dirty="0"/>
              </a:p>
              <a:p>
                <a:pPr marL="0" indent="0">
                  <a:buNone/>
                </a:pPr>
                <a:r>
                  <a:rPr lang="en-US" dirty="0"/>
                  <a:t>A language </a:t>
                </a:r>
                <a14:m>
                  <m:oMath xmlns:m="http://schemas.openxmlformats.org/officeDocument/2006/math">
                    <m:r>
                      <a:rPr lang="en-US" i="1" dirty="0" smtClean="0">
                        <a:latin typeface="Cambria Math" panose="02040503050406030204" pitchFamily="18" charset="0"/>
                      </a:rPr>
                      <m:t>𝐿</m:t>
                    </m:r>
                  </m:oMath>
                </a14:m>
                <a:r>
                  <a:rPr lang="en-US" dirty="0"/>
                  <a:t> is </a:t>
                </a:r>
                <a:r>
                  <a:rPr lang="en-US" dirty="0">
                    <a:solidFill>
                      <a:srgbClr val="FF0000"/>
                    </a:solidFill>
                  </a:rPr>
                  <a:t>accepted</a:t>
                </a:r>
                <a:r>
                  <a:rPr lang="en-US" dirty="0"/>
                  <a:t> </a:t>
                </a:r>
                <a:r>
                  <a:rPr lang="zh-CN" altLang="en-US" dirty="0"/>
                  <a:t>接受 </a:t>
                </a:r>
                <a:r>
                  <a:rPr lang="en-US" dirty="0"/>
                  <a:t>in polynomial time by an algorithm </a:t>
                </a:r>
                <a14:m>
                  <m:oMath xmlns:m="http://schemas.openxmlformats.org/officeDocument/2006/math">
                    <m:r>
                      <a:rPr lang="en-US" i="1" dirty="0" smtClean="0">
                        <a:latin typeface="Cambria Math" panose="02040503050406030204" pitchFamily="18" charset="0"/>
                      </a:rPr>
                      <m:t>𝐴</m:t>
                    </m:r>
                  </m:oMath>
                </a14:m>
                <a:r>
                  <a:rPr lang="en-US" dirty="0"/>
                  <a:t> if there is a constant </a:t>
                </a:r>
                <a14:m>
                  <m:oMath xmlns:m="http://schemas.openxmlformats.org/officeDocument/2006/math">
                    <m:r>
                      <a:rPr lang="en-US" i="1" dirty="0" smtClean="0">
                        <a:latin typeface="Cambria Math" panose="02040503050406030204" pitchFamily="18" charset="0"/>
                      </a:rPr>
                      <m:t>𝑘</m:t>
                    </m:r>
                  </m:oMath>
                </a14:m>
                <a:r>
                  <a:rPr lang="en-US" dirty="0"/>
                  <a:t> such that for any length-</a:t>
                </a:r>
                <a14:m>
                  <m:oMath xmlns:m="http://schemas.openxmlformats.org/officeDocument/2006/math">
                    <m:r>
                      <a:rPr lang="en-US" i="1" dirty="0" smtClean="0">
                        <a:latin typeface="Cambria Math" panose="02040503050406030204" pitchFamily="18" charset="0"/>
                      </a:rPr>
                      <m:t>𝑛</m:t>
                    </m:r>
                  </m:oMath>
                </a14:m>
                <a:r>
                  <a:rPr lang="en-US" dirty="0"/>
                  <a:t> string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𝐿</m:t>
                    </m:r>
                  </m:oMath>
                </a14:m>
                <a:r>
                  <a:rPr lang="en-US" dirty="0"/>
                  <a:t>, algorithm </a:t>
                </a:r>
                <a14:m>
                  <m:oMath xmlns:m="http://schemas.openxmlformats.org/officeDocument/2006/math">
                    <m:r>
                      <a:rPr lang="en-US" i="1" dirty="0" smtClean="0">
                        <a:latin typeface="Cambria Math" panose="02040503050406030204" pitchFamily="18" charset="0"/>
                      </a:rPr>
                      <m:t>𝐴</m:t>
                    </m:r>
                  </m:oMath>
                </a14:m>
                <a:r>
                  <a:rPr lang="en-US" dirty="0"/>
                  <a:t> </a:t>
                </a:r>
                <a:r>
                  <a:rPr lang="en-US" dirty="0">
                    <a:solidFill>
                      <a:srgbClr val="FF0000"/>
                    </a:solidFill>
                  </a:rPr>
                  <a:t>accepts</a:t>
                </a:r>
                <a:r>
                  <a:rPr lang="en-US" dirty="0"/>
                  <a:t> </a:t>
                </a:r>
                <a14:m>
                  <m:oMath xmlns:m="http://schemas.openxmlformats.org/officeDocument/2006/math">
                    <m:r>
                      <a:rPr lang="en-US" i="1" dirty="0" smtClean="0">
                        <a:latin typeface="Cambria Math" panose="02040503050406030204" pitchFamily="18" charset="0"/>
                      </a:rPr>
                      <m:t>𝑥</m:t>
                    </m:r>
                  </m:oMath>
                </a14:m>
                <a:r>
                  <a:rPr lang="en-US" dirty="0"/>
                  <a:t> in time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i="1" dirty="0" err="1">
                            <a:latin typeface="Cambria Math" panose="02040503050406030204" pitchFamily="18" charset="0"/>
                          </a:rPr>
                          <m:t>𝑛</m:t>
                        </m:r>
                      </m:e>
                      <m:sup>
                        <m:r>
                          <a:rPr lang="en-US" i="1" dirty="0" err="1">
                            <a:latin typeface="Cambria Math" panose="02040503050406030204" pitchFamily="18" charset="0"/>
                          </a:rPr>
                          <m:t>𝑘</m:t>
                        </m:r>
                      </m:sup>
                    </m:sSup>
                    <m:r>
                      <a:rPr lang="en-US" i="1" dirty="0">
                        <a:latin typeface="Cambria Math" panose="02040503050406030204" pitchFamily="18" charset="0"/>
                      </a:rPr>
                      <m:t>)</m:t>
                    </m:r>
                  </m:oMath>
                </a14:m>
                <a:r>
                  <a:rPr lang="en-US" dirty="0"/>
                  <a:t>. </a:t>
                </a:r>
                <a:endParaRPr lang="en-US" dirty="0"/>
              </a:p>
              <a:p>
                <a:pPr marL="0" indent="0">
                  <a:buNone/>
                </a:pPr>
                <a:r>
                  <a:rPr lang="en-US" dirty="0"/>
                  <a:t>A language </a:t>
                </a:r>
                <a14:m>
                  <m:oMath xmlns:m="http://schemas.openxmlformats.org/officeDocument/2006/math">
                    <m:r>
                      <a:rPr lang="en-US" i="1" dirty="0" smtClean="0">
                        <a:latin typeface="Cambria Math" panose="02040503050406030204" pitchFamily="18" charset="0"/>
                      </a:rPr>
                      <m:t>𝐿</m:t>
                    </m:r>
                  </m:oMath>
                </a14:m>
                <a:r>
                  <a:rPr lang="en-US" dirty="0"/>
                  <a:t> is </a:t>
                </a:r>
                <a:r>
                  <a:rPr lang="en-US" dirty="0">
                    <a:solidFill>
                      <a:srgbClr val="FF0000"/>
                    </a:solidFill>
                  </a:rPr>
                  <a:t>decided</a:t>
                </a:r>
                <a:r>
                  <a:rPr lang="en-US" dirty="0"/>
                  <a:t> </a:t>
                </a:r>
                <a:r>
                  <a:rPr lang="zh-CN" altLang="en-US" dirty="0"/>
                  <a:t>判定 </a:t>
                </a:r>
                <a:r>
                  <a:rPr lang="en-US" dirty="0"/>
                  <a:t>in polynomial time by an algorithm </a:t>
                </a:r>
                <a14:m>
                  <m:oMath xmlns:m="http://schemas.openxmlformats.org/officeDocument/2006/math">
                    <m:r>
                      <a:rPr lang="en-US" i="1" dirty="0" smtClean="0">
                        <a:latin typeface="Cambria Math" panose="02040503050406030204" pitchFamily="18" charset="0"/>
                      </a:rPr>
                      <m:t>𝐴</m:t>
                    </m:r>
                  </m:oMath>
                </a14:m>
                <a:r>
                  <a:rPr lang="en-US" dirty="0"/>
                  <a:t> if there is a constant </a:t>
                </a:r>
                <a14:m>
                  <m:oMath xmlns:m="http://schemas.openxmlformats.org/officeDocument/2006/math">
                    <m:r>
                      <a:rPr lang="en-US" i="1" dirty="0" smtClean="0">
                        <a:latin typeface="Cambria Math" panose="02040503050406030204" pitchFamily="18" charset="0"/>
                      </a:rPr>
                      <m:t>𝑘</m:t>
                    </m:r>
                  </m:oMath>
                </a14:m>
                <a:r>
                  <a:rPr lang="en-US" dirty="0"/>
                  <a:t> such that for any length-</a:t>
                </a:r>
                <a14:m>
                  <m:oMath xmlns:m="http://schemas.openxmlformats.org/officeDocument/2006/math">
                    <m:r>
                      <a:rPr lang="en-US" i="1" dirty="0" smtClean="0">
                        <a:latin typeface="Cambria Math" panose="02040503050406030204" pitchFamily="18" charset="0"/>
                      </a:rPr>
                      <m:t>𝑛</m:t>
                    </m:r>
                  </m:oMath>
                </a14:m>
                <a:r>
                  <a:rPr lang="en-US" dirty="0"/>
                  <a:t> string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e>
                        </m:d>
                      </m:e>
                      <m:sup>
                        <m:r>
                          <a:rPr lang="zh-CN" altLang="en-US" b="0" i="1" dirty="0" smtClean="0">
                            <a:latin typeface="Cambria Math" panose="02040503050406030204" pitchFamily="18" charset="0"/>
                          </a:rPr>
                          <m:t>∗</m:t>
                        </m:r>
                      </m:sup>
                    </m:sSup>
                  </m:oMath>
                </a14:m>
                <a:r>
                  <a:rPr lang="en-US" dirty="0"/>
                  <a:t>, algorithm </a:t>
                </a:r>
                <a14:m>
                  <m:oMath xmlns:m="http://schemas.openxmlformats.org/officeDocument/2006/math">
                    <m:r>
                      <a:rPr lang="en-US" i="1" dirty="0" smtClean="0">
                        <a:latin typeface="Cambria Math" panose="02040503050406030204" pitchFamily="18" charset="0"/>
                      </a:rPr>
                      <m:t>𝐴</m:t>
                    </m:r>
                  </m:oMath>
                </a14:m>
                <a:r>
                  <a:rPr lang="zh-CN" altLang="en-US" dirty="0"/>
                  <a:t> </a:t>
                </a:r>
                <a:r>
                  <a:rPr lang="en-US" dirty="0"/>
                  <a:t>correctly </a:t>
                </a:r>
                <a:r>
                  <a:rPr lang="en-US" dirty="0">
                    <a:solidFill>
                      <a:srgbClr val="FF0000"/>
                    </a:solidFill>
                  </a:rPr>
                  <a:t>decides</a:t>
                </a:r>
                <a:r>
                  <a:rPr lang="en-US" dirty="0"/>
                  <a:t> whether </a:t>
                </a:r>
                <a14:m>
                  <m:oMath xmlns:m="http://schemas.openxmlformats.org/officeDocument/2006/math">
                    <m:r>
                      <a:rPr lang="en-US" i="1" dirty="0"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𝐿</m:t>
                    </m:r>
                  </m:oMath>
                </a14:m>
                <a:r>
                  <a:rPr lang="en-US" dirty="0"/>
                  <a:t> in time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i="1" dirty="0" err="1">
                            <a:latin typeface="Cambria Math" panose="02040503050406030204" pitchFamily="18" charset="0"/>
                          </a:rPr>
                          <m:t>𝑛</m:t>
                        </m:r>
                      </m:e>
                      <m:sup>
                        <m:r>
                          <a:rPr lang="en-US" i="1" dirty="0" err="1">
                            <a:latin typeface="Cambria Math" panose="02040503050406030204" pitchFamily="18" charset="0"/>
                          </a:rPr>
                          <m:t>𝑘</m:t>
                        </m:r>
                      </m:sup>
                    </m:sSup>
                    <m:r>
                      <a:rPr lang="en-US" i="1" dirty="0">
                        <a:latin typeface="Cambria Math" panose="02040503050406030204" pitchFamily="18" charset="0"/>
                      </a:rPr>
                      <m:t>)</m:t>
                    </m:r>
                  </m:oMath>
                </a14:m>
                <a:r>
                  <a:rPr lang="en-US" dirty="0"/>
                  <a:t>. </a:t>
                </a:r>
                <a:endParaRPr lang="en-US" dirty="0"/>
              </a:p>
              <a:p>
                <a:pPr marL="0" indent="0">
                  <a:buNone/>
                </a:pPr>
                <a:r>
                  <a:rPr lang="zh-CN" altLang="en-US" dirty="0"/>
                  <a:t>判定的要求比接受更高，判定要求不仅仅能够在多项式时间接受</a:t>
                </a:r>
                <a:r>
                  <a:rPr lang="en-US" altLang="zh-CN" dirty="0"/>
                  <a:t>L</a:t>
                </a:r>
                <a:r>
                  <a:rPr lang="zh-CN" altLang="en-US" dirty="0"/>
                  <a:t>中的串，并且要在多项式时间拒绝不在</a:t>
                </a:r>
                <a:r>
                  <a:rPr lang="en-US" altLang="zh-CN" dirty="0"/>
                  <a:t>L</a:t>
                </a:r>
                <a:r>
                  <a:rPr lang="zh-CN" altLang="en-US" dirty="0"/>
                  <a:t>中的串</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859559"/>
                <a:ext cx="8272211" cy="5300961"/>
              </a:xfrm>
              <a:blipFill rotWithShape="1">
                <a:blip r:embed="rId1"/>
                <a:stretch>
                  <a:fillRect l="-3" t="-8"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390525" y="895350"/>
            <a:ext cx="8317230" cy="5267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altLang="zh-CN" dirty="0"/>
              <a:t>F</a:t>
            </a:r>
            <a:r>
              <a:rPr lang="en-US" dirty="0"/>
              <a:t>ormal-</a:t>
            </a:r>
            <a:r>
              <a:rPr lang="en-US" altLang="zh-CN" dirty="0"/>
              <a:t>L</a:t>
            </a:r>
            <a:r>
              <a:rPr lang="en-US" dirty="0"/>
              <a:t>anguage </a:t>
            </a:r>
            <a:r>
              <a:rPr lang="en-US" altLang="zh-CN" dirty="0"/>
              <a:t>F</a:t>
            </a:r>
            <a:r>
              <a:rPr lang="en-US" dirty="0"/>
              <a:t>ramework</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0980" y="1003300"/>
                <a:ext cx="8691245" cy="4855210"/>
              </a:xfrm>
            </p:spPr>
            <p:txBody>
              <a:bodyPr>
                <a:normAutofit fontScale="92500"/>
              </a:bodyPr>
              <a:lstStyle/>
              <a:p>
                <a:r>
                  <a:rPr lang="en-US" dirty="0"/>
                  <a:t>We can </a:t>
                </a:r>
                <a:r>
                  <a:rPr lang="en-US" dirty="0">
                    <a:solidFill>
                      <a:srgbClr val="FF0000"/>
                    </a:solidFill>
                  </a:rPr>
                  <a:t>informally define</a:t>
                </a:r>
                <a:r>
                  <a:rPr lang="en-US" dirty="0"/>
                  <a:t> a</a:t>
                </a:r>
                <a:r>
                  <a:rPr lang="en-US" b="1" dirty="0"/>
                  <a:t> </a:t>
                </a:r>
                <a:r>
                  <a:rPr lang="en-US" b="1" dirty="0">
                    <a:solidFill>
                      <a:srgbClr val="4590B8"/>
                    </a:solidFill>
                  </a:rPr>
                  <a:t>complexity class</a:t>
                </a:r>
                <a:r>
                  <a:rPr lang="zh-CN" altLang="en-US" b="1" dirty="0">
                    <a:solidFill>
                      <a:srgbClr val="4590B8"/>
                    </a:solidFill>
                  </a:rPr>
                  <a:t> </a:t>
                </a:r>
                <a:r>
                  <a:rPr lang="en-US" altLang="zh-CN" b="1" dirty="0">
                    <a:solidFill>
                      <a:srgbClr val="4590B8"/>
                    </a:solidFill>
                  </a:rPr>
                  <a:t>(</a:t>
                </a:r>
                <a:r>
                  <a:rPr lang="zh-CN" altLang="en-US" b="1" dirty="0">
                    <a:solidFill>
                      <a:srgbClr val="4590B8"/>
                    </a:solidFill>
                  </a:rPr>
                  <a:t>复杂类</a:t>
                </a:r>
                <a:r>
                  <a:rPr lang="en-US" altLang="zh-CN" b="1" dirty="0">
                    <a:solidFill>
                      <a:srgbClr val="4590B8"/>
                    </a:solidFill>
                  </a:rPr>
                  <a:t>)</a:t>
                </a:r>
                <a:r>
                  <a:rPr lang="en-US" b="1" dirty="0"/>
                  <a:t> </a:t>
                </a:r>
                <a:r>
                  <a:rPr lang="en-US" dirty="0"/>
                  <a:t>as a set of languages, membership in which is determined by a complexity measure, such as running time, of an algorithm that determines whether a given string </a:t>
                </a:r>
                <a14:m>
                  <m:oMath xmlns:m="http://schemas.openxmlformats.org/officeDocument/2006/math">
                    <m:r>
                      <a:rPr lang="en-US" i="1" dirty="0" smtClean="0">
                        <a:latin typeface="Cambria Math" panose="02040503050406030204" pitchFamily="18" charset="0"/>
                      </a:rPr>
                      <m:t>𝑥</m:t>
                    </m:r>
                  </m:oMath>
                </a14:m>
                <a:r>
                  <a:rPr lang="en-US" dirty="0"/>
                  <a:t> belongs to language </a:t>
                </a:r>
                <a14:m>
                  <m:oMath xmlns:m="http://schemas.openxmlformats.org/officeDocument/2006/math">
                    <m:r>
                      <a:rPr lang="en-US" i="1" dirty="0" smtClean="0">
                        <a:latin typeface="Cambria Math" panose="02040503050406030204" pitchFamily="18" charset="0"/>
                      </a:rPr>
                      <m:t>𝐿</m:t>
                    </m:r>
                  </m:oMath>
                </a14:m>
                <a:r>
                  <a:rPr lang="en-US" dirty="0"/>
                  <a:t>. </a:t>
                </a:r>
                <a:r>
                  <a:rPr lang="zh-CN" altLang="en-US" dirty="0"/>
                  <a:t>复杂类是语言的集合，比如按照某种时间复杂度将这些语言归类在一起</a:t>
                </a:r>
                <a:endParaRPr lang="en-US" dirty="0"/>
              </a:p>
              <a:p>
                <a:r>
                  <a:rPr lang="en-US" dirty="0"/>
                  <a:t>Using this language-theoretic framework, we can provide an alternative definition of the complexity class P: </a:t>
                </a:r>
                <a:endParaRPr lang="en-US" dirty="0"/>
              </a:p>
              <a:p>
                <a:pPr marL="0" indent="0">
                  <a:buNone/>
                </a:pPr>
                <a:r>
                  <a:rPr lang="en-US" altLang="zh-CN" b="1" dirty="0">
                    <a:solidFill>
                      <a:srgbClr val="00B050"/>
                    </a:solidFill>
                  </a:rPr>
                  <a:t>Definition</a:t>
                </a:r>
                <a:r>
                  <a:rPr lang="zh-CN" altLang="en-US" b="1" dirty="0">
                    <a:solidFill>
                      <a:srgbClr val="00B050"/>
                    </a:solidFill>
                  </a:rPr>
                  <a:t> </a:t>
                </a:r>
                <a:r>
                  <a:rPr lang="en-US" altLang="zh-CN" b="1" dirty="0">
                    <a:solidFill>
                      <a:srgbClr val="00B050"/>
                    </a:solidFill>
                  </a:rPr>
                  <a:t>11.3</a:t>
                </a:r>
                <a:endParaRPr lang="en-US" b="1" dirty="0">
                  <a:solidFill>
                    <a:srgbClr val="00B050"/>
                  </a:solidFill>
                </a:endParaRPr>
              </a:p>
              <a:p>
                <a:pPr marL="0" indent="0">
                  <a:buNone/>
                </a:pPr>
                <a:r>
                  <a:rPr lang="en-US" dirty="0"/>
                  <a:t>P</a:t>
                </a:r>
                <a:r>
                  <a:rPr lang="zh-CN" altLang="en-US" dirty="0"/>
                  <a:t> </a:t>
                </a:r>
                <a:r>
                  <a:rPr lang="en-US" dirty="0"/>
                  <a:t>=</a:t>
                </a:r>
                <a:r>
                  <a:rPr lang="zh-CN" altLang="en-US" dirty="0"/>
                  <a:t> </a:t>
                </a:r>
                <a:r>
                  <a:rPr lang="en-US" dirty="0"/>
                  <a:t>{</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 </m:t>
                            </m:r>
                            <m:r>
                              <a:rPr lang="en-US" i="1" dirty="0" smtClean="0">
                                <a:latin typeface="Cambria Math" panose="02040503050406030204" pitchFamily="18" charset="0"/>
                              </a:rPr>
                              <m:t>1</m:t>
                            </m:r>
                          </m:e>
                        </m:d>
                      </m:e>
                      <m:sup>
                        <m:r>
                          <a:rPr lang="en-US" i="1" dirty="0" smtClean="0">
                            <a:latin typeface="Cambria Math" panose="02040503050406030204" pitchFamily="18" charset="0"/>
                          </a:rPr>
                          <m:t>∗</m:t>
                        </m:r>
                      </m:sup>
                    </m:sSup>
                  </m:oMath>
                </a14:m>
                <a:r>
                  <a:rPr lang="en-US" dirty="0"/>
                  <a:t> : there </a:t>
                </a:r>
                <a:r>
                  <a:rPr lang="en-US" dirty="0">
                    <a:solidFill>
                      <a:srgbClr val="FF0000"/>
                    </a:solidFill>
                  </a:rPr>
                  <a:t>exists </a:t>
                </a:r>
                <a:r>
                  <a:rPr lang="en-US" dirty="0"/>
                  <a:t>an algorithm </a:t>
                </a:r>
                <a14:m>
                  <m:oMath xmlns:m="http://schemas.openxmlformats.org/officeDocument/2006/math">
                    <m:r>
                      <a:rPr lang="en-US" i="1" dirty="0" smtClean="0">
                        <a:latin typeface="Cambria Math" panose="02040503050406030204" pitchFamily="18" charset="0"/>
                      </a:rPr>
                      <m:t>𝐴</m:t>
                    </m:r>
                  </m:oMath>
                </a14:m>
                <a:r>
                  <a:rPr lang="en-US" dirty="0"/>
                  <a:t> tha</a:t>
                </a:r>
                <a:r>
                  <a:rPr lang="en-US" dirty="0">
                    <a:solidFill>
                      <a:srgbClr val="FF0000"/>
                    </a:solidFill>
                  </a:rPr>
                  <a:t>t decides</a:t>
                </a:r>
                <a:r>
                  <a:rPr lang="en-US" dirty="0"/>
                  <a:t> </a:t>
                </a:r>
                <a14:m>
                  <m:oMath xmlns:m="http://schemas.openxmlformats.org/officeDocument/2006/math">
                    <m:r>
                      <a:rPr lang="en-US" i="1" dirty="0" smtClean="0">
                        <a:latin typeface="Cambria Math" panose="02040503050406030204" pitchFamily="18" charset="0"/>
                      </a:rPr>
                      <m:t>𝐿</m:t>
                    </m:r>
                  </m:oMath>
                </a14:m>
                <a:r>
                  <a:rPr lang="en-US" dirty="0"/>
                  <a:t> in polynomial time}</a:t>
                </a:r>
                <a:r>
                  <a:rPr lang="en-US" altLang="zh-CN" dirty="0"/>
                  <a:t>. P</a:t>
                </a:r>
                <a:r>
                  <a:rPr lang="zh-CN" altLang="en-US" dirty="0"/>
                  <a:t>是指有算法能在多项式时间内判定的</a:t>
                </a:r>
                <a:r>
                  <a:rPr lang="zh-CN" altLang="en-US" dirty="0">
                    <a:solidFill>
                      <a:srgbClr val="FF0000"/>
                    </a:solidFill>
                  </a:rPr>
                  <a:t>语言的集合</a:t>
                </a:r>
                <a:endParaRPr lang="en-US" dirty="0"/>
              </a:p>
              <a:p>
                <a:pPr marL="0" indent="0">
                  <a:buNone/>
                </a:pPr>
                <a:r>
                  <a:rPr lang="en-US" b="1" dirty="0">
                    <a:solidFill>
                      <a:srgbClr val="FFC000"/>
                    </a:solidFill>
                  </a:rPr>
                  <a:t>Theorem 11.1 </a:t>
                </a:r>
                <a:endParaRPr lang="en-US" b="1" dirty="0">
                  <a:solidFill>
                    <a:srgbClr val="FFC000"/>
                  </a:solidFill>
                </a:endParaRPr>
              </a:p>
              <a:p>
                <a:pPr marL="0" indent="0">
                  <a:buNone/>
                </a:pPr>
                <a:r>
                  <a:rPr lang="en-US" dirty="0"/>
                  <a:t>P = {</a:t>
                </a:r>
                <a14:m>
                  <m:oMath xmlns:m="http://schemas.openxmlformats.org/officeDocument/2006/math">
                    <m:r>
                      <a:rPr lang="en-US" i="1" dirty="0" smtClean="0">
                        <a:latin typeface="Cambria Math" panose="02040503050406030204" pitchFamily="18" charset="0"/>
                      </a:rPr>
                      <m:t>𝐿</m:t>
                    </m:r>
                  </m:oMath>
                </a14:m>
                <a:r>
                  <a:rPr lang="en-US" dirty="0"/>
                  <a:t> : </a:t>
                </a:r>
                <a14:m>
                  <m:oMath xmlns:m="http://schemas.openxmlformats.org/officeDocument/2006/math">
                    <m:r>
                      <a:rPr lang="en-US" i="1" dirty="0" smtClean="0">
                        <a:latin typeface="Cambria Math" panose="02040503050406030204" pitchFamily="18" charset="0"/>
                      </a:rPr>
                      <m:t>𝐿</m:t>
                    </m:r>
                  </m:oMath>
                </a14:m>
                <a:r>
                  <a:rPr lang="en-US" dirty="0"/>
                  <a:t> is accepted by a polynomial-time algorithm}. </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220980" y="1003300"/>
                <a:ext cx="8691245" cy="4855210"/>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278765" y="3632200"/>
            <a:ext cx="8428990" cy="1339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5430" y="4972685"/>
            <a:ext cx="8442325" cy="1132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and NP</a:t>
            </a:r>
            <a:endParaRPr lang="en-US" dirty="0"/>
          </a:p>
        </p:txBody>
      </p:sp>
      <p:sp>
        <p:nvSpPr>
          <p:cNvPr id="3" name="Content Placeholder 2"/>
          <p:cNvSpPr>
            <a:spLocks noGrp="1"/>
          </p:cNvSpPr>
          <p:nvPr>
            <p:ph idx="1"/>
          </p:nvPr>
        </p:nvSpPr>
        <p:spPr/>
        <p:txBody>
          <a:bodyPr>
            <a:normAutofit/>
          </a:bodyPr>
          <a:lstStyle/>
          <a:p>
            <a:r>
              <a:rPr lang="en-US" dirty="0"/>
              <a:t>All decision problems for which we have found polynomial-time algorithms are certainly in P.  </a:t>
            </a:r>
            <a:r>
              <a:rPr lang="zh-CN" altLang="en-US" dirty="0"/>
              <a:t>所有的我们能找到多项式时间复杂度算法的问题，肯定是</a:t>
            </a:r>
            <a:r>
              <a:rPr lang="en-US" altLang="zh-CN" dirty="0"/>
              <a:t>P</a:t>
            </a:r>
            <a:r>
              <a:rPr lang="zh-CN" altLang="en-US" dirty="0"/>
              <a:t>问题</a:t>
            </a:r>
            <a:endParaRPr lang="en-US" dirty="0"/>
          </a:p>
          <a:p>
            <a:pPr lvl="1"/>
            <a:r>
              <a:rPr lang="en-US" altLang="zh-CN" dirty="0"/>
              <a:t>Searching,</a:t>
            </a:r>
            <a:r>
              <a:rPr lang="zh-CN" altLang="en-US" dirty="0"/>
              <a:t> </a:t>
            </a:r>
            <a:r>
              <a:rPr lang="en-US" altLang="zh-CN" dirty="0"/>
              <a:t>sorting,</a:t>
            </a:r>
            <a:r>
              <a:rPr lang="zh-CN" altLang="en-US" dirty="0"/>
              <a:t> </a:t>
            </a:r>
            <a:r>
              <a:rPr lang="en-US" altLang="zh-CN" dirty="0"/>
              <a:t>matrix</a:t>
            </a:r>
            <a:r>
              <a:rPr lang="zh-CN" altLang="en-US" dirty="0"/>
              <a:t> </a:t>
            </a:r>
            <a:r>
              <a:rPr lang="en-US" altLang="zh-CN" dirty="0"/>
              <a:t>multiplication…</a:t>
            </a:r>
            <a:endParaRPr lang="en-US" altLang="zh-CN" dirty="0"/>
          </a:p>
          <a:p>
            <a:r>
              <a:rPr lang="en-US" dirty="0"/>
              <a:t>However, could some decision problem like </a:t>
            </a:r>
            <a:r>
              <a:rPr lang="en-US" altLang="zh-CN" dirty="0"/>
              <a:t>Hamiltonian Graph</a:t>
            </a:r>
            <a:r>
              <a:rPr lang="zh-CN" altLang="en-US" dirty="0"/>
              <a:t> </a:t>
            </a:r>
            <a:r>
              <a:rPr lang="en-US" altLang="zh-CN" dirty="0"/>
              <a:t>decision</a:t>
            </a:r>
            <a:r>
              <a:rPr lang="zh-CN" altLang="en-US" dirty="0"/>
              <a:t> </a:t>
            </a:r>
            <a:r>
              <a:rPr lang="en-US" altLang="zh-CN" dirty="0"/>
              <a:t>problem</a:t>
            </a:r>
            <a:r>
              <a:rPr lang="en-US" dirty="0"/>
              <a:t> for which we </a:t>
            </a:r>
            <a:r>
              <a:rPr lang="en-US" dirty="0">
                <a:solidFill>
                  <a:srgbClr val="FF0000"/>
                </a:solidFill>
              </a:rPr>
              <a:t>have not found </a:t>
            </a:r>
            <a:r>
              <a:rPr lang="en-US" dirty="0"/>
              <a:t>a polynomial-time algorithm also be in P?</a:t>
            </a:r>
            <a:endParaRPr lang="en-US" dirty="0"/>
          </a:p>
          <a:p>
            <a:pPr lvl="1"/>
            <a:r>
              <a:rPr lang="en-US" dirty="0"/>
              <a:t>We don’t know! It </a:t>
            </a:r>
            <a:r>
              <a:rPr lang="en-US" dirty="0">
                <a:solidFill>
                  <a:srgbClr val="FF0000"/>
                </a:solidFill>
              </a:rPr>
              <a:t>could possibly</a:t>
            </a:r>
            <a:r>
              <a:rPr lang="en-US" dirty="0"/>
              <a:t> be in P.</a:t>
            </a:r>
            <a:endParaRPr lang="en-US" dirty="0"/>
          </a:p>
          <a:p>
            <a:pPr lvl="1"/>
            <a:r>
              <a:rPr lang="en-US" dirty="0"/>
              <a:t>No one finds a polynomial-time algorithm and no one proves that it is not in P.</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a:t>
            </a:r>
            <a:r>
              <a:rPr lang="en-US" dirty="0"/>
              <a:t>amiltonian </a:t>
            </a:r>
            <a:r>
              <a:rPr lang="en-US" altLang="zh-CN" dirty="0"/>
              <a:t>C</a:t>
            </a:r>
            <a:r>
              <a:rPr lang="en-US" dirty="0"/>
              <a:t>ycle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A </a:t>
                </a:r>
                <a:r>
                  <a:rPr lang="en-US" altLang="zh-CN" dirty="0">
                    <a:solidFill>
                      <a:srgbClr val="4590B8"/>
                    </a:solidFill>
                  </a:rPr>
                  <a:t>H</a:t>
                </a:r>
                <a:r>
                  <a:rPr lang="en-US" dirty="0">
                    <a:solidFill>
                      <a:srgbClr val="4590B8"/>
                    </a:solidFill>
                  </a:rPr>
                  <a:t>amiltonian cycle</a:t>
                </a:r>
                <a:r>
                  <a:rPr lang="zh-CN" altLang="en-US" dirty="0">
                    <a:solidFill>
                      <a:srgbClr val="4590B8"/>
                    </a:solidFill>
                  </a:rPr>
                  <a:t> </a:t>
                </a:r>
                <a:r>
                  <a:rPr lang="en-US" altLang="zh-CN" dirty="0">
                    <a:solidFill>
                      <a:srgbClr val="4590B8"/>
                    </a:solidFill>
                  </a:rPr>
                  <a:t>(</a:t>
                </a:r>
                <a:r>
                  <a:rPr lang="zh-CN" altLang="en-US" dirty="0">
                    <a:solidFill>
                      <a:srgbClr val="4590B8"/>
                    </a:solidFill>
                  </a:rPr>
                  <a:t>哈密顿回路</a:t>
                </a:r>
                <a:r>
                  <a:rPr lang="en-US" altLang="zh-CN" dirty="0">
                    <a:solidFill>
                      <a:srgbClr val="4590B8"/>
                    </a:solidFill>
                  </a:rPr>
                  <a:t>)</a:t>
                </a:r>
                <a:r>
                  <a:rPr lang="en-US" dirty="0"/>
                  <a:t> of an undirected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oMath>
                </a14:m>
                <a:r>
                  <a:rPr lang="en-US" dirty="0"/>
                  <a:t> is a simple cycle that contains each vertex in </a:t>
                </a:r>
                <a14:m>
                  <m:oMath xmlns:m="http://schemas.openxmlformats.org/officeDocument/2006/math">
                    <m:r>
                      <a:rPr lang="en-US" i="1" dirty="0" smtClean="0">
                        <a:latin typeface="Cambria Math" panose="02040503050406030204" pitchFamily="18" charset="0"/>
                      </a:rPr>
                      <m:t>𝑉</m:t>
                    </m:r>
                  </m:oMath>
                </a14:m>
                <a:r>
                  <a:rPr lang="en-US" dirty="0"/>
                  <a:t>.</a:t>
                </a:r>
                <a:endParaRPr lang="en-US" dirty="0"/>
              </a:p>
              <a:p>
                <a:r>
                  <a:rPr lang="en-US" dirty="0"/>
                  <a:t>A graph that contains a </a:t>
                </a:r>
                <a:r>
                  <a:rPr lang="en-US" altLang="zh-CN" dirty="0"/>
                  <a:t>H</a:t>
                </a:r>
                <a:r>
                  <a:rPr lang="en-US" dirty="0"/>
                  <a:t>amiltonian cycle is said to be</a:t>
                </a:r>
                <a:r>
                  <a:rPr lang="zh-CN" altLang="en-US" dirty="0"/>
                  <a:t> </a:t>
                </a:r>
                <a:r>
                  <a:rPr lang="en-US" altLang="zh-CN" dirty="0"/>
                  <a:t>H</a:t>
                </a:r>
                <a:r>
                  <a:rPr lang="en-US" dirty="0"/>
                  <a:t>amiltonian; otherwise, it is non</a:t>
                </a:r>
                <a:r>
                  <a:rPr lang="en-US" altLang="zh-CN" dirty="0"/>
                  <a:t>-H</a:t>
                </a:r>
                <a:r>
                  <a:rPr lang="en-US" dirty="0"/>
                  <a:t>amiltonian.</a:t>
                </a:r>
                <a:endParaRPr lang="en-US" dirty="0"/>
              </a:p>
              <a:p>
                <a:r>
                  <a:rPr lang="en-US" dirty="0"/>
                  <a:t>The Hamiltonian</a:t>
                </a:r>
                <a:r>
                  <a:rPr lang="zh-CN" altLang="en-US" dirty="0"/>
                  <a:t> </a:t>
                </a:r>
                <a:r>
                  <a:rPr lang="en-US" dirty="0"/>
                  <a:t>cycle problem</a:t>
                </a:r>
                <a:r>
                  <a:rPr lang="zh-CN" altLang="en-US" dirty="0"/>
                  <a:t> </a:t>
                </a:r>
                <a:r>
                  <a:rPr lang="en-US" dirty="0"/>
                  <a:t>"Does a graph </a:t>
                </a:r>
                <a14:m>
                  <m:oMath xmlns:m="http://schemas.openxmlformats.org/officeDocument/2006/math">
                    <m:r>
                      <a:rPr lang="en-US" i="1" dirty="0" smtClean="0">
                        <a:latin typeface="Cambria Math" panose="02040503050406030204" pitchFamily="18" charset="0"/>
                      </a:rPr>
                      <m:t>𝐺</m:t>
                    </m:r>
                  </m:oMath>
                </a14:m>
                <a:r>
                  <a:rPr lang="en-US" dirty="0"/>
                  <a:t> have a </a:t>
                </a:r>
                <a:r>
                  <a:rPr lang="en-US" altLang="zh-CN" dirty="0"/>
                  <a:t>H</a:t>
                </a:r>
                <a:r>
                  <a:rPr lang="en-US" dirty="0"/>
                  <a:t>amiltonian cycle?" can be defined as a formal language:</a:t>
                </a:r>
                <a:endParaRPr lang="en-US" dirty="0"/>
              </a:p>
              <a:p>
                <a:pPr marL="0" indent="0" algn="ctr">
                  <a:buNone/>
                </a:pPr>
                <a:r>
                  <a:rPr lang="en-US" dirty="0" err="1"/>
                  <a:t>HamCycle</a:t>
                </a:r>
                <a:r>
                  <a:rPr lang="en-US" dirty="0"/>
                  <a:t> = {</a:t>
                </a:r>
                <a14:m>
                  <m:oMath xmlns:m="http://schemas.openxmlformats.org/officeDocument/2006/math">
                    <m:r>
                      <a:rPr lang="en-US" i="1" dirty="0" smtClean="0">
                        <a:latin typeface="Cambria Math" panose="02040503050406030204" pitchFamily="18" charset="0"/>
                      </a:rPr>
                      <m:t>𝐺</m:t>
                    </m:r>
                  </m:oMath>
                </a14:m>
                <a:r>
                  <a:rPr lang="en-US" dirty="0"/>
                  <a:t>: </a:t>
                </a:r>
                <a14:m>
                  <m:oMath xmlns:m="http://schemas.openxmlformats.org/officeDocument/2006/math">
                    <m:r>
                      <a:rPr lang="en-US" i="1" dirty="0" smtClean="0">
                        <a:latin typeface="Cambria Math" panose="02040503050406030204" pitchFamily="18" charset="0"/>
                      </a:rPr>
                      <m:t>𝐺</m:t>
                    </m:r>
                  </m:oMath>
                </a14:m>
                <a:r>
                  <a:rPr lang="en-US" dirty="0"/>
                  <a:t> is a </a:t>
                </a:r>
                <a:r>
                  <a:rPr lang="en-US" altLang="zh-CN" dirty="0"/>
                  <a:t>H</a:t>
                </a:r>
                <a:r>
                  <a:rPr lang="en-US" dirty="0"/>
                  <a:t>amiltonian graph}.</a:t>
                </a:r>
                <a:endParaRPr lang="en-US" dirty="0"/>
              </a:p>
              <a:p>
                <a:r>
                  <a:rPr lang="en-US" altLang="zh-CN" dirty="0"/>
                  <a:t>Solving</a:t>
                </a:r>
                <a:r>
                  <a:rPr lang="zh-CN" altLang="en-US" dirty="0"/>
                  <a:t> </a:t>
                </a:r>
                <a:r>
                  <a:rPr lang="en-US" altLang="zh-CN" dirty="0"/>
                  <a:t>this</a:t>
                </a:r>
                <a:r>
                  <a:rPr lang="zh-CN" altLang="en-US" dirty="0"/>
                  <a:t> </a:t>
                </a:r>
                <a:r>
                  <a:rPr lang="en-US" altLang="zh-CN" dirty="0"/>
                  <a:t>problem</a:t>
                </a:r>
                <a:r>
                  <a:rPr lang="zh-CN" altLang="en-US" dirty="0"/>
                  <a:t> </a:t>
                </a:r>
                <a:r>
                  <a:rPr lang="en-US" altLang="zh-CN" dirty="0"/>
                  <a:t>can</a:t>
                </a:r>
                <a:r>
                  <a:rPr lang="zh-CN" altLang="en-US" dirty="0"/>
                  <a:t> </a:t>
                </a:r>
                <a:r>
                  <a:rPr lang="en-US" altLang="zh-CN" dirty="0"/>
                  <a:t>trace</a:t>
                </a:r>
                <a:r>
                  <a:rPr lang="zh-CN" altLang="en-US" dirty="0"/>
                  <a:t> </a:t>
                </a:r>
                <a:r>
                  <a:rPr lang="en-US" altLang="zh-CN" dirty="0"/>
                  <a:t>back</a:t>
                </a:r>
                <a:r>
                  <a:rPr lang="zh-CN" altLang="en-US" dirty="0"/>
                  <a:t> </a:t>
                </a:r>
                <a:r>
                  <a:rPr lang="en-US" altLang="zh-CN" dirty="0"/>
                  <a:t>to</a:t>
                </a:r>
                <a:r>
                  <a:rPr lang="zh-CN" altLang="en-US" dirty="0"/>
                  <a:t> </a:t>
                </a:r>
                <a:r>
                  <a:rPr lang="en-US" altLang="zh-CN" dirty="0"/>
                  <a:t>hundreds</a:t>
                </a:r>
                <a:r>
                  <a:rPr lang="zh-CN" altLang="en-US" dirty="0"/>
                  <a:t> </a:t>
                </a:r>
                <a:r>
                  <a:rPr lang="en-US" altLang="zh-CN" dirty="0"/>
                  <a:t>years</a:t>
                </a:r>
                <a:r>
                  <a:rPr lang="zh-CN" altLang="en-US" dirty="0"/>
                  <a:t> </a:t>
                </a:r>
                <a:r>
                  <a:rPr lang="en-US" altLang="zh-CN" dirty="0"/>
                  <a:t>ago.</a:t>
                </a:r>
                <a:r>
                  <a:rPr lang="zh-CN" altLang="en-US" dirty="0"/>
                  <a:t> </a:t>
                </a:r>
                <a:r>
                  <a:rPr lang="en-US" altLang="zh-CN" dirty="0">
                    <a:solidFill>
                      <a:srgbClr val="FF0000"/>
                    </a:solidFill>
                  </a:rPr>
                  <a:t>Now,</a:t>
                </a:r>
                <a:r>
                  <a:rPr lang="zh-CN" altLang="en-US" dirty="0">
                    <a:solidFill>
                      <a:srgbClr val="FF0000"/>
                    </a:solidFill>
                  </a:rPr>
                  <a:t> </a:t>
                </a:r>
                <a:r>
                  <a:rPr lang="en-US" altLang="zh-CN" dirty="0">
                    <a:solidFill>
                      <a:srgbClr val="FF0000"/>
                    </a:solidFill>
                  </a:rPr>
                  <a:t>we</a:t>
                </a:r>
                <a:r>
                  <a:rPr lang="zh-CN" altLang="en-US" dirty="0">
                    <a:solidFill>
                      <a:srgbClr val="FF0000"/>
                    </a:solidFill>
                  </a:rPr>
                  <a:t> </a:t>
                </a:r>
                <a:r>
                  <a:rPr lang="en-US" altLang="zh-CN" dirty="0">
                    <a:solidFill>
                      <a:srgbClr val="FF0000"/>
                    </a:solidFill>
                  </a:rPr>
                  <a:t>still</a:t>
                </a:r>
                <a:r>
                  <a:rPr lang="zh-CN" altLang="en-US" dirty="0">
                    <a:solidFill>
                      <a:srgbClr val="FF0000"/>
                    </a:solidFill>
                  </a:rPr>
                  <a:t> </a:t>
                </a:r>
                <a:r>
                  <a:rPr lang="en-US" altLang="zh-CN" dirty="0">
                    <a:solidFill>
                      <a:srgbClr val="FF0000"/>
                    </a:solidFill>
                  </a:rPr>
                  <a:t>can’t</a:t>
                </a:r>
                <a:r>
                  <a:rPr lang="zh-CN" altLang="en-US" dirty="0">
                    <a:solidFill>
                      <a:srgbClr val="FF0000"/>
                    </a:solidFill>
                  </a:rPr>
                  <a:t> </a:t>
                </a:r>
                <a:r>
                  <a:rPr lang="en-US" altLang="zh-CN" dirty="0">
                    <a:solidFill>
                      <a:srgbClr val="FF0000"/>
                    </a:solidFill>
                  </a:rPr>
                  <a:t>find</a:t>
                </a:r>
                <a:r>
                  <a:rPr lang="zh-CN" altLang="en-US" dirty="0">
                    <a:solidFill>
                      <a:srgbClr val="FF0000"/>
                    </a:solidFill>
                  </a:rPr>
                  <a:t> </a:t>
                </a:r>
                <a:r>
                  <a:rPr lang="en-US" altLang="zh-CN" dirty="0"/>
                  <a:t>a</a:t>
                </a:r>
                <a:r>
                  <a:rPr lang="zh-CN" altLang="en-US" dirty="0"/>
                  <a:t> </a:t>
                </a:r>
                <a:r>
                  <a:rPr lang="en-US" altLang="zh-CN" dirty="0"/>
                  <a:t>polynomial-time</a:t>
                </a:r>
                <a:r>
                  <a:rPr lang="zh-CN" altLang="en-US" dirty="0"/>
                  <a:t> </a:t>
                </a:r>
                <a:r>
                  <a:rPr lang="en-US" altLang="zh-CN" dirty="0"/>
                  <a:t>algorithm</a:t>
                </a:r>
                <a:r>
                  <a:rPr lang="zh-CN" altLang="en-US" dirty="0"/>
                  <a:t> </a:t>
                </a:r>
                <a:r>
                  <a:rPr lang="en-US" altLang="zh-CN" dirty="0"/>
                  <a:t>that</a:t>
                </a:r>
                <a:r>
                  <a:rPr lang="zh-CN" altLang="en-US" dirty="0"/>
                  <a:t> </a:t>
                </a:r>
                <a:r>
                  <a:rPr lang="en-US" altLang="zh-CN" dirty="0"/>
                  <a:t>decides</a:t>
                </a:r>
                <a:r>
                  <a:rPr lang="zh-CN" altLang="en-US" dirty="0"/>
                  <a:t> </a:t>
                </a:r>
                <a:r>
                  <a:rPr lang="en-US" dirty="0" err="1"/>
                  <a:t>HamCycle</a:t>
                </a:r>
                <a:r>
                  <a:rPr lang="en-US" altLang="zh-CN"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and NP</a:t>
            </a:r>
            <a:endParaRPr lang="en-US" dirty="0"/>
          </a:p>
        </p:txBody>
      </p:sp>
      <p:sp>
        <p:nvSpPr>
          <p:cNvPr id="3" name="Content Placeholder 2"/>
          <p:cNvSpPr>
            <a:spLocks noGrp="1"/>
          </p:cNvSpPr>
          <p:nvPr>
            <p:ph idx="1"/>
          </p:nvPr>
        </p:nvSpPr>
        <p:spPr/>
        <p:txBody>
          <a:bodyPr>
            <a:normAutofit/>
          </a:bodyPr>
          <a:lstStyle/>
          <a:p>
            <a:r>
              <a:rPr lang="en-US" dirty="0"/>
              <a:t>It seems that the research on this kind of hard problem gets stuck.</a:t>
            </a:r>
            <a:endParaRPr lang="en-US" dirty="0"/>
          </a:p>
          <a:p>
            <a:r>
              <a:rPr lang="en-US" dirty="0"/>
              <a:t>Instead, for this kind of decision problem like </a:t>
            </a:r>
            <a:r>
              <a:rPr lang="en-US" altLang="zh-CN" dirty="0"/>
              <a:t>Hamiltonian Cycle</a:t>
            </a:r>
            <a:r>
              <a:rPr lang="zh-CN" altLang="en-US" dirty="0"/>
              <a:t> </a:t>
            </a:r>
            <a:r>
              <a:rPr lang="en-US" altLang="zh-CN" dirty="0"/>
              <a:t>decision</a:t>
            </a:r>
            <a:r>
              <a:rPr lang="zh-CN" altLang="en-US" dirty="0"/>
              <a:t> </a:t>
            </a:r>
            <a:r>
              <a:rPr lang="en-US" altLang="zh-CN" dirty="0"/>
              <a:t>problem</a:t>
            </a:r>
            <a:r>
              <a:rPr lang="en-US" dirty="0"/>
              <a:t>, we’d like to if we can </a:t>
            </a:r>
            <a:r>
              <a:rPr lang="en-US" dirty="0">
                <a:solidFill>
                  <a:srgbClr val="FF0000"/>
                </a:solidFill>
              </a:rPr>
              <a:t>verify an answer in polynimial-time</a:t>
            </a:r>
            <a:r>
              <a:rPr lang="en-US" dirty="0"/>
              <a:t>.</a:t>
            </a:r>
            <a:r>
              <a:rPr lang="en-US" dirty="0"/>
              <a:t> </a:t>
            </a:r>
            <a:r>
              <a:rPr lang="zh-CN" altLang="en-US" dirty="0"/>
              <a:t>对于不确定能不能找到多项式时间判定算法的问题，我们希望知道能不能在多项式时间内验证其中某个答案的正确性</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a:t>
            </a:r>
            <a:r>
              <a:rPr lang="en-US" dirty="0"/>
              <a:t>amiltonian </a:t>
            </a:r>
            <a:r>
              <a:rPr lang="en-US" altLang="zh-CN" dirty="0"/>
              <a:t>C</a:t>
            </a:r>
            <a:r>
              <a:rPr lang="en-US" dirty="0"/>
              <a:t>ycle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CN" dirty="0"/>
                  <a:t>Now,</a:t>
                </a:r>
                <a:r>
                  <a:rPr lang="zh-CN" altLang="en-US" dirty="0"/>
                  <a:t> </a:t>
                </a:r>
                <a:r>
                  <a:rPr lang="en-US" altLang="zh-CN" dirty="0"/>
                  <a:t>if</a:t>
                </a:r>
                <a:r>
                  <a:rPr lang="zh-CN" altLang="en-US" dirty="0"/>
                  <a:t> </a:t>
                </a:r>
                <a:r>
                  <a:rPr lang="en-US" altLang="zh-CN" dirty="0"/>
                  <a:t>god</a:t>
                </a:r>
                <a:r>
                  <a:rPr lang="zh-CN" altLang="en-US" dirty="0"/>
                  <a:t> </a:t>
                </a:r>
                <a:r>
                  <a:rPr lang="en-US" altLang="zh-CN" dirty="0"/>
                  <a:t>tells</a:t>
                </a:r>
                <a:r>
                  <a:rPr lang="zh-CN" altLang="en-US" dirty="0"/>
                  <a:t> </a:t>
                </a:r>
                <a:r>
                  <a:rPr lang="en-US" altLang="zh-CN" dirty="0"/>
                  <a:t>you</a:t>
                </a:r>
                <a:r>
                  <a:rPr lang="zh-CN" altLang="en-US" dirty="0"/>
                  <a:t> </a:t>
                </a:r>
                <a:r>
                  <a:rPr lang="en-US" altLang="zh-CN" dirty="0"/>
                  <a:t>a</a:t>
                </a:r>
                <a:r>
                  <a:rPr lang="zh-CN" altLang="en-US" dirty="0"/>
                  <a:t> </a:t>
                </a:r>
                <a:r>
                  <a:rPr lang="en-US" altLang="zh-CN" dirty="0"/>
                  <a:t>cycle</a:t>
                </a:r>
                <a:r>
                  <a:rPr lang="zh-CN" altLang="en-US" dirty="0"/>
                  <a:t> </a:t>
                </a:r>
                <a:r>
                  <a:rPr lang="en-US" altLang="zh-CN" dirty="0"/>
                  <a:t>in</a:t>
                </a:r>
                <a:r>
                  <a:rPr lang="zh-CN" altLang="en-US" dirty="0"/>
                  <a:t> </a:t>
                </a:r>
                <a14:m>
                  <m:oMath xmlns:m="http://schemas.openxmlformats.org/officeDocument/2006/math">
                    <m:r>
                      <a:rPr lang="en-US" altLang="zh-CN" i="1" dirty="0" smtClean="0">
                        <a:latin typeface="Cambria Math" panose="02040503050406030204" pitchFamily="18" charset="0"/>
                      </a:rPr>
                      <m:t>𝐺</m:t>
                    </m:r>
                  </m:oMath>
                </a14:m>
                <a:r>
                  <a:rPr lang="zh-CN" altLang="en-US" dirty="0"/>
                  <a:t> </a:t>
                </a:r>
                <a:r>
                  <a:rPr lang="en-US" altLang="zh-CN" dirty="0"/>
                  <a:t>and</a:t>
                </a:r>
                <a:r>
                  <a:rPr lang="zh-CN" altLang="en-US" dirty="0"/>
                  <a:t> </a:t>
                </a:r>
                <a:r>
                  <a:rPr lang="en-US" altLang="zh-CN" dirty="0"/>
                  <a:t>let</a:t>
                </a:r>
                <a:r>
                  <a:rPr lang="zh-CN" altLang="en-US" dirty="0"/>
                  <a:t> </a:t>
                </a:r>
                <a:r>
                  <a:rPr lang="en-US" altLang="zh-CN" dirty="0"/>
                  <a:t>you</a:t>
                </a:r>
                <a:r>
                  <a:rPr lang="zh-CN" altLang="en-US" dirty="0"/>
                  <a:t> </a:t>
                </a:r>
                <a:r>
                  <a:rPr lang="en-US" altLang="zh-CN" dirty="0"/>
                  <a:t>verify</a:t>
                </a:r>
                <a:r>
                  <a:rPr lang="zh-CN" altLang="en-US" dirty="0"/>
                  <a:t> </a:t>
                </a:r>
                <a:r>
                  <a:rPr lang="en-US" altLang="zh-CN" dirty="0"/>
                  <a:t>if</a:t>
                </a:r>
                <a:r>
                  <a:rPr lang="zh-CN" altLang="en-US" dirty="0"/>
                  <a:t> </a:t>
                </a:r>
                <a:r>
                  <a:rPr lang="en-US" altLang="zh-CN" dirty="0"/>
                  <a:t>this</a:t>
                </a:r>
                <a:r>
                  <a:rPr lang="zh-CN" altLang="en-US" dirty="0"/>
                  <a:t> </a:t>
                </a:r>
                <a:r>
                  <a:rPr lang="en-US" altLang="zh-CN" dirty="0"/>
                  <a:t>cycle</a:t>
                </a:r>
                <a:r>
                  <a:rPr lang="zh-CN" altLang="en-US" dirty="0"/>
                  <a:t> </a:t>
                </a:r>
                <a:r>
                  <a:rPr lang="en-US" altLang="zh-CN" dirty="0"/>
                  <a:t>is</a:t>
                </a:r>
                <a:r>
                  <a:rPr lang="zh-CN" altLang="en-US" dirty="0"/>
                  <a:t> </a:t>
                </a:r>
                <a:r>
                  <a:rPr lang="en-US" altLang="zh-CN" dirty="0"/>
                  <a:t>a</a:t>
                </a:r>
                <a:r>
                  <a:rPr lang="zh-CN" altLang="en-US" dirty="0"/>
                  <a:t> </a:t>
                </a:r>
                <a:r>
                  <a:rPr lang="en-US" altLang="zh-CN" dirty="0"/>
                  <a:t>Hamiltonian</a:t>
                </a:r>
                <a:r>
                  <a:rPr lang="zh-CN" altLang="en-US" dirty="0"/>
                  <a:t> </a:t>
                </a:r>
                <a:r>
                  <a:rPr lang="en-US" altLang="zh-CN" dirty="0"/>
                  <a:t>cycle.</a:t>
                </a:r>
                <a:r>
                  <a:rPr lang="zh-CN" altLang="en-US" dirty="0"/>
                  <a:t> </a:t>
                </a:r>
                <a:endParaRPr lang="en-US" altLang="zh-CN" dirty="0"/>
              </a:p>
              <a:p>
                <a:r>
                  <a:rPr lang="en-US" altLang="zh-CN" dirty="0"/>
                  <a:t>Is</a:t>
                </a:r>
                <a:r>
                  <a:rPr lang="zh-CN" altLang="en-US" dirty="0"/>
                  <a:t> </a:t>
                </a:r>
                <a:r>
                  <a:rPr lang="en-US" altLang="zh-CN" dirty="0"/>
                  <a:t>this</a:t>
                </a:r>
                <a:r>
                  <a:rPr lang="zh-CN" altLang="en-US" dirty="0"/>
                  <a:t> </a:t>
                </a:r>
                <a:r>
                  <a:rPr lang="en-US" altLang="zh-CN" dirty="0"/>
                  <a:t>problem</a:t>
                </a:r>
                <a:r>
                  <a:rPr lang="zh-CN" altLang="en-US" dirty="0"/>
                  <a:t> </a:t>
                </a:r>
                <a:r>
                  <a:rPr lang="en-US" altLang="zh-CN" dirty="0"/>
                  <a:t>easy</a:t>
                </a:r>
                <a:r>
                  <a:rPr lang="zh-CN" altLang="en-US" dirty="0"/>
                  <a:t> </a:t>
                </a:r>
                <a:r>
                  <a:rPr lang="en-US" altLang="zh-CN" dirty="0"/>
                  <a:t>to</a:t>
                </a:r>
                <a:r>
                  <a:rPr lang="zh-CN" altLang="en-US" dirty="0"/>
                  <a:t> </a:t>
                </a:r>
                <a:r>
                  <a:rPr lang="en-US" altLang="zh-CN" dirty="0"/>
                  <a:t>solve?</a:t>
                </a:r>
                <a:endParaRPr lang="en-US" altLang="zh-CN" dirty="0"/>
              </a:p>
              <a:p>
                <a:r>
                  <a:rPr lang="en-US" altLang="zh-CN" dirty="0"/>
                  <a:t>Of</a:t>
                </a:r>
                <a:r>
                  <a:rPr lang="zh-CN" altLang="en-US" dirty="0"/>
                  <a:t> </a:t>
                </a:r>
                <a:r>
                  <a:rPr lang="en-US" altLang="zh-CN" dirty="0"/>
                  <a:t>course!</a:t>
                </a:r>
                <a:r>
                  <a:rPr lang="zh-CN" altLang="en-US" dirty="0"/>
                  <a:t> </a:t>
                </a:r>
                <a:r>
                  <a:rPr lang="en-US" altLang="zh-CN" dirty="0"/>
                  <a:t>Simply</a:t>
                </a:r>
                <a:r>
                  <a:rPr lang="zh-CN" altLang="en-US" dirty="0"/>
                  <a:t> </a:t>
                </a:r>
                <a:r>
                  <a:rPr lang="en-US" altLang="zh-CN" dirty="0"/>
                  <a:t>check</a:t>
                </a:r>
                <a:r>
                  <a:rPr lang="zh-CN" altLang="en-US" dirty="0"/>
                  <a:t> </a:t>
                </a:r>
                <a:r>
                  <a:rPr lang="en-US" altLang="zh-CN" dirty="0"/>
                  <a:t>if</a:t>
                </a:r>
                <a:r>
                  <a:rPr lang="zh-CN" altLang="en-US" dirty="0"/>
                  <a:t> </a:t>
                </a:r>
                <a:r>
                  <a:rPr lang="en-US" altLang="zh-CN" dirty="0"/>
                  <a:t>it</a:t>
                </a:r>
                <a:r>
                  <a:rPr lang="zh-CN" altLang="en-US" dirty="0"/>
                  <a:t> </a:t>
                </a:r>
                <a:r>
                  <a:rPr lang="en-US" altLang="zh-CN" dirty="0"/>
                  <a:t>is</a:t>
                </a:r>
                <a:r>
                  <a:rPr lang="zh-CN" altLang="en-US" dirty="0"/>
                  <a:t> </a:t>
                </a:r>
                <a:r>
                  <a:rPr lang="en-US" altLang="zh-CN" dirty="0"/>
                  <a:t>a</a:t>
                </a:r>
                <a:r>
                  <a:rPr lang="zh-CN" altLang="en-US" dirty="0"/>
                  <a:t> </a:t>
                </a:r>
                <a:r>
                  <a:rPr lang="en-US" altLang="zh-CN" dirty="0"/>
                  <a:t>simple</a:t>
                </a:r>
                <a:r>
                  <a:rPr lang="zh-CN" altLang="en-US" dirty="0"/>
                  <a:t> </a:t>
                </a:r>
                <a:r>
                  <a:rPr lang="en-US" altLang="zh-CN" dirty="0"/>
                  <a:t>cycle</a:t>
                </a:r>
                <a:r>
                  <a:rPr lang="zh-CN" altLang="en-US" dirty="0"/>
                  <a:t> </a:t>
                </a:r>
                <a:r>
                  <a:rPr lang="en-US" altLang="zh-CN" dirty="0"/>
                  <a:t>and</a:t>
                </a:r>
                <a:r>
                  <a:rPr lang="zh-CN" altLang="en-US" dirty="0"/>
                  <a:t> </a:t>
                </a:r>
                <a:r>
                  <a:rPr lang="en-US" altLang="zh-CN" dirty="0"/>
                  <a:t>if</a:t>
                </a:r>
                <a:r>
                  <a:rPr lang="zh-CN" altLang="en-US" dirty="0"/>
                  <a:t> </a:t>
                </a:r>
                <a:r>
                  <a:rPr lang="en-US" altLang="zh-CN" dirty="0"/>
                  <a:t>every</a:t>
                </a:r>
                <a:r>
                  <a:rPr lang="zh-CN" altLang="en-US" dirty="0"/>
                  <a:t> </a:t>
                </a:r>
                <a:r>
                  <a:rPr lang="en-US" altLang="zh-CN" dirty="0"/>
                  <a:t>edge</a:t>
                </a:r>
                <a:r>
                  <a:rPr lang="zh-CN" altLang="en-US" dirty="0"/>
                  <a:t> </a:t>
                </a:r>
                <a:r>
                  <a:rPr lang="en-US" altLang="zh-CN" dirty="0"/>
                  <a:t>in</a:t>
                </a:r>
                <a:r>
                  <a:rPr lang="zh-CN" altLang="en-US" dirty="0"/>
                  <a:t> </a:t>
                </a:r>
                <a:r>
                  <a:rPr lang="en-US" altLang="zh-CN" dirty="0"/>
                  <a:t>this</a:t>
                </a:r>
                <a:r>
                  <a:rPr lang="zh-CN" altLang="en-US" dirty="0"/>
                  <a:t> </a:t>
                </a:r>
                <a:r>
                  <a:rPr lang="en-US" altLang="zh-CN" dirty="0"/>
                  <a:t>cycle</a:t>
                </a:r>
                <a:r>
                  <a:rPr lang="zh-CN" altLang="en-US" dirty="0"/>
                  <a:t> </a:t>
                </a:r>
                <a:r>
                  <a:rPr lang="en-US" altLang="zh-CN" dirty="0"/>
                  <a:t>is</a:t>
                </a:r>
                <a:r>
                  <a:rPr lang="zh-CN" altLang="en-US" dirty="0"/>
                  <a:t> </a:t>
                </a:r>
                <a:r>
                  <a:rPr lang="en-US" altLang="zh-CN" dirty="0"/>
                  <a:t>in</a:t>
                </a:r>
                <a:r>
                  <a:rPr lang="zh-CN" altLang="en-US" dirty="0"/>
                  <a:t> </a:t>
                </a:r>
                <a14:m>
                  <m:oMath xmlns:m="http://schemas.openxmlformats.org/officeDocument/2006/math">
                    <m:r>
                      <a:rPr lang="en-US" altLang="zh-CN" i="1" dirty="0" smtClean="0">
                        <a:latin typeface="Cambria Math" panose="02040503050406030204" pitchFamily="18" charset="0"/>
                      </a:rPr>
                      <m:t>𝐸</m:t>
                    </m:r>
                  </m:oMath>
                </a14:m>
                <a:r>
                  <a:rPr lang="en-US" altLang="zh-CN" dirty="0"/>
                  <a:t>.</a:t>
                </a:r>
                <a:endParaRPr lang="en-US" altLang="zh-CN" dirty="0"/>
              </a:p>
              <a:p>
                <a:r>
                  <a:rPr lang="en-US" altLang="zh-CN" dirty="0"/>
                  <a:t>The</a:t>
                </a:r>
                <a:r>
                  <a:rPr lang="zh-CN" altLang="en-US" dirty="0"/>
                  <a:t> </a:t>
                </a:r>
                <a:r>
                  <a:rPr lang="en-US" altLang="zh-CN" dirty="0"/>
                  <a:t>verification</a:t>
                </a:r>
                <a:r>
                  <a:rPr lang="zh-CN" altLang="en-US" dirty="0"/>
                  <a:t> </a:t>
                </a:r>
                <a:r>
                  <a:rPr lang="en-US" altLang="zh-CN" dirty="0"/>
                  <a:t>can</a:t>
                </a:r>
                <a:r>
                  <a:rPr lang="zh-CN" altLang="en-US" dirty="0"/>
                  <a:t> </a:t>
                </a:r>
                <a:r>
                  <a:rPr lang="en-US" altLang="zh-CN" dirty="0"/>
                  <a:t>be</a:t>
                </a:r>
                <a:r>
                  <a:rPr lang="zh-CN" altLang="en-US" dirty="0"/>
                  <a:t> </a:t>
                </a:r>
                <a:r>
                  <a:rPr lang="en-US" altLang="zh-CN" dirty="0"/>
                  <a:t>done</a:t>
                </a:r>
                <a:r>
                  <a:rPr lang="zh-CN" altLang="en-US" dirty="0"/>
                  <a:t> </a:t>
                </a:r>
                <a:r>
                  <a:rPr lang="en-US" altLang="zh-CN" dirty="0"/>
                  <a:t>in</a:t>
                </a:r>
                <a:r>
                  <a:rPr lang="zh-CN" altLang="en-US" dirty="0"/>
                  <a:t>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r>
                  <a:rPr lang="en-US" altLang="zh-CN" dirty="0"/>
                  <a:t>.</a:t>
                </a:r>
                <a:r>
                  <a:rPr lang="zh-CN" altLang="en-US" dirty="0"/>
                  <a:t> </a:t>
                </a:r>
                <a:r>
                  <a:rPr lang="en-US" altLang="zh-CN" dirty="0"/>
                  <a:t>It</a:t>
                </a:r>
                <a:r>
                  <a:rPr lang="zh-CN" altLang="en-US" dirty="0"/>
                  <a:t> </a:t>
                </a:r>
                <a:r>
                  <a:rPr lang="en-US" altLang="zh-CN" dirty="0"/>
                  <a:t>is</a:t>
                </a:r>
                <a:r>
                  <a:rPr lang="zh-CN" altLang="en-US" dirty="0"/>
                  <a:t> </a:t>
                </a:r>
                <a:r>
                  <a:rPr lang="en-US" altLang="zh-CN" dirty="0"/>
                  <a:t>obviously</a:t>
                </a:r>
                <a:r>
                  <a:rPr lang="zh-CN" altLang="en-US" dirty="0"/>
                  <a:t> </a:t>
                </a:r>
                <a:r>
                  <a:rPr lang="en-US" altLang="zh-CN" dirty="0"/>
                  <a:t>polynomial</a:t>
                </a:r>
                <a:r>
                  <a:rPr lang="zh-CN" altLang="en-US" dirty="0"/>
                  <a:t> </a:t>
                </a:r>
                <a:r>
                  <a:rPr lang="en-US" altLang="zh-CN" dirty="0"/>
                  <a:t>time.</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a:t>
            </a:r>
            <a:r>
              <a:rPr lang="en-US" altLang="zh-CN" dirty="0"/>
              <a:t>A</a:t>
            </a:r>
            <a:r>
              <a:rPr lang="en-US" dirty="0"/>
              <a:t>lgorithms </a:t>
            </a:r>
            <a:r>
              <a:rPr lang="zh-CN" altLang="en-US" dirty="0"/>
              <a:t>验证算法</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a:t>A </a:t>
                </a:r>
                <a:r>
                  <a:rPr lang="en-US" dirty="0">
                    <a:solidFill>
                      <a:srgbClr val="4590B8"/>
                    </a:solidFill>
                  </a:rPr>
                  <a:t>verification algorithm</a:t>
                </a:r>
                <a:r>
                  <a:rPr lang="zh-CN" altLang="en-US" dirty="0">
                    <a:solidFill>
                      <a:srgbClr val="4590B8"/>
                    </a:solidFill>
                  </a:rPr>
                  <a:t> </a:t>
                </a:r>
                <a:r>
                  <a:rPr lang="en-US" altLang="zh-CN" dirty="0">
                    <a:solidFill>
                      <a:srgbClr val="4590B8"/>
                    </a:solidFill>
                  </a:rPr>
                  <a:t>(</a:t>
                </a:r>
                <a:r>
                  <a:rPr lang="zh-CN" altLang="en-US" dirty="0">
                    <a:solidFill>
                      <a:srgbClr val="4590B8"/>
                    </a:solidFill>
                  </a:rPr>
                  <a:t>验证算法</a:t>
                </a:r>
                <a:r>
                  <a:rPr lang="en-US" altLang="zh-CN" dirty="0">
                    <a:solidFill>
                      <a:srgbClr val="4590B8"/>
                    </a:solidFill>
                  </a:rPr>
                  <a:t>)</a:t>
                </a:r>
                <a:r>
                  <a:rPr lang="en-US" dirty="0"/>
                  <a:t> can be defined as </a:t>
                </a:r>
                <a:r>
                  <a:rPr lang="en-US" altLang="zh-CN" dirty="0"/>
                  <a:t>an</a:t>
                </a:r>
                <a:r>
                  <a:rPr lang="zh-CN" altLang="en-US" dirty="0"/>
                  <a:t> </a:t>
                </a:r>
                <a:r>
                  <a:rPr lang="en-US" dirty="0"/>
                  <a:t>algorithm </a:t>
                </a:r>
                <a14:m>
                  <m:oMath xmlns:m="http://schemas.openxmlformats.org/officeDocument/2006/math">
                    <m:r>
                      <a:rPr lang="en-US" i="1" dirty="0" smtClean="0">
                        <a:latin typeface="Cambria Math" panose="02040503050406030204" pitchFamily="18" charset="0"/>
                      </a:rPr>
                      <m:t>𝐴</m:t>
                    </m:r>
                  </m:oMath>
                </a14:m>
                <a:r>
                  <a:rPr lang="zh-CN" altLang="en-US" dirty="0"/>
                  <a:t> </a:t>
                </a:r>
                <a:r>
                  <a:rPr lang="en-US" altLang="zh-CN" dirty="0"/>
                  <a:t>with</a:t>
                </a:r>
                <a:r>
                  <a:rPr lang="zh-CN" altLang="en-US" dirty="0"/>
                  <a:t> </a:t>
                </a:r>
                <a:r>
                  <a:rPr lang="en-US" altLang="zh-CN" dirty="0"/>
                  <a:t>two</a:t>
                </a:r>
                <a:r>
                  <a:rPr lang="zh-CN" altLang="en-US" dirty="0"/>
                  <a:t> </a:t>
                </a:r>
                <a:r>
                  <a:rPr lang="en-US" altLang="zh-CN" dirty="0"/>
                  <a:t>arguments: </a:t>
                </a:r>
                <a:r>
                  <a:rPr lang="zh-CN" altLang="en-US" dirty="0"/>
                  <a:t>一个验证算法要两个输入参数</a:t>
                </a:r>
                <a:endParaRPr lang="en-US" altLang="zh-CN" dirty="0"/>
              </a:p>
              <a:p>
                <a:pPr lvl="1"/>
                <a:r>
                  <a:rPr lang="en-US" altLang="zh-CN" dirty="0"/>
                  <a:t>A</a:t>
                </a:r>
                <a:r>
                  <a:rPr lang="en-US" dirty="0"/>
                  <a:t>n ordinary </a:t>
                </a:r>
                <a:r>
                  <a:rPr lang="en-US" altLang="zh-CN" dirty="0"/>
                  <a:t>input</a:t>
                </a:r>
                <a:r>
                  <a:rPr lang="zh-CN" altLang="en-US" dirty="0"/>
                  <a:t> </a:t>
                </a:r>
                <a:r>
                  <a:rPr lang="en-US" dirty="0"/>
                  <a:t>string </a:t>
                </a:r>
                <a14:m>
                  <m:oMath xmlns:m="http://schemas.openxmlformats.org/officeDocument/2006/math">
                    <m:r>
                      <a:rPr lang="en-US" i="1" dirty="0" smtClean="0">
                        <a:latin typeface="Cambria Math" panose="02040503050406030204" pitchFamily="18" charset="0"/>
                      </a:rPr>
                      <m:t>𝑥</m:t>
                    </m:r>
                  </m:oMath>
                </a14:m>
                <a:r>
                  <a:rPr lang="en-US" altLang="zh-CN" dirty="0"/>
                  <a:t>,</a:t>
                </a:r>
                <a:r>
                  <a:rPr lang="zh-CN" altLang="en-US" dirty="0"/>
                  <a:t> </a:t>
                </a:r>
                <a:r>
                  <a:rPr lang="en-US" altLang="zh-CN" dirty="0"/>
                  <a:t>which</a:t>
                </a:r>
                <a:r>
                  <a:rPr lang="zh-CN" altLang="en-US" dirty="0"/>
                  <a:t> </a:t>
                </a:r>
                <a:r>
                  <a:rPr lang="en-US" altLang="zh-CN" dirty="0"/>
                  <a:t>is</a:t>
                </a:r>
                <a:r>
                  <a:rPr lang="zh-CN" altLang="en-US" dirty="0"/>
                  <a:t> </a:t>
                </a:r>
                <a:r>
                  <a:rPr lang="en-US" altLang="zh-CN" dirty="0"/>
                  <a:t>a</a:t>
                </a:r>
                <a:r>
                  <a:rPr lang="zh-CN" altLang="en-US" dirty="0"/>
                  <a:t> </a:t>
                </a:r>
                <a:r>
                  <a:rPr lang="en-US" altLang="zh-CN" dirty="0"/>
                  <a:t>problem</a:t>
                </a:r>
                <a:r>
                  <a:rPr lang="zh-CN" altLang="en-US" dirty="0"/>
                  <a:t> </a:t>
                </a:r>
                <a:r>
                  <a:rPr lang="en-US" altLang="zh-CN" dirty="0"/>
                  <a:t>instance; </a:t>
                </a:r>
                <a:r>
                  <a:rPr lang="zh-CN" altLang="en-US" dirty="0"/>
                  <a:t>具体问题实例</a:t>
                </a:r>
                <a:endParaRPr lang="en-US" altLang="zh-CN" dirty="0"/>
              </a:p>
              <a:p>
                <a:pPr lvl="1"/>
                <a:r>
                  <a:rPr lang="en-US" altLang="zh-CN" dirty="0"/>
                  <a:t>A</a:t>
                </a:r>
                <a:r>
                  <a:rPr lang="en-US" dirty="0"/>
                  <a:t> string </a:t>
                </a:r>
                <a14:m>
                  <m:oMath xmlns:m="http://schemas.openxmlformats.org/officeDocument/2006/math">
                    <m:r>
                      <a:rPr lang="en-US" i="1" dirty="0" smtClean="0">
                        <a:latin typeface="Cambria Math" panose="02040503050406030204" pitchFamily="18" charset="0"/>
                      </a:rPr>
                      <m:t>𝑦</m:t>
                    </m:r>
                  </m:oMath>
                </a14:m>
                <a:r>
                  <a:rPr lang="en-US" dirty="0"/>
                  <a:t> called a </a:t>
                </a:r>
                <a:r>
                  <a:rPr lang="en-US" dirty="0">
                    <a:solidFill>
                      <a:srgbClr val="4590B8"/>
                    </a:solidFill>
                  </a:rPr>
                  <a:t>certificate</a:t>
                </a:r>
                <a:r>
                  <a:rPr lang="zh-CN" altLang="en-US" dirty="0">
                    <a:solidFill>
                      <a:srgbClr val="4590B8"/>
                    </a:solidFill>
                  </a:rPr>
                  <a:t> </a:t>
                </a:r>
                <a:r>
                  <a:rPr lang="en-US" altLang="zh-CN" dirty="0">
                    <a:solidFill>
                      <a:srgbClr val="4590B8"/>
                    </a:solidFill>
                  </a:rPr>
                  <a:t>(</a:t>
                </a:r>
                <a:r>
                  <a:rPr lang="zh-CN" altLang="en-US" dirty="0">
                    <a:solidFill>
                      <a:srgbClr val="4590B8"/>
                    </a:solidFill>
                  </a:rPr>
                  <a:t>证书</a:t>
                </a:r>
                <a:r>
                  <a:rPr lang="en-US" altLang="zh-CN" dirty="0">
                    <a:solidFill>
                      <a:srgbClr val="4590B8"/>
                    </a:solidFill>
                  </a:rPr>
                  <a:t>)</a:t>
                </a:r>
                <a:r>
                  <a:rPr lang="en-US" altLang="zh-CN" dirty="0"/>
                  <a:t>,</a:t>
                </a:r>
                <a:r>
                  <a:rPr lang="zh-CN" altLang="en-US" dirty="0"/>
                  <a:t> </a:t>
                </a:r>
                <a:r>
                  <a:rPr lang="en-US" altLang="zh-CN" dirty="0"/>
                  <a:t>which</a:t>
                </a:r>
                <a:r>
                  <a:rPr lang="zh-CN" altLang="en-US" dirty="0"/>
                  <a:t> </a:t>
                </a:r>
                <a:r>
                  <a:rPr lang="en-US" altLang="zh-CN" dirty="0"/>
                  <a:t>is</a:t>
                </a:r>
                <a:r>
                  <a:rPr lang="zh-CN" altLang="en-US" dirty="0"/>
                  <a:t> </a:t>
                </a:r>
                <a:r>
                  <a:rPr lang="en-US" altLang="zh-CN" dirty="0"/>
                  <a:t>a</a:t>
                </a:r>
                <a:r>
                  <a:rPr lang="zh-CN" altLang="en-US" dirty="0"/>
                  <a:t> </a:t>
                </a:r>
                <a:r>
                  <a:rPr lang="en-US" altLang="zh-CN" dirty="0"/>
                  <a:t>given</a:t>
                </a:r>
                <a:r>
                  <a:rPr lang="zh-CN" altLang="en-US" dirty="0"/>
                  <a:t> </a:t>
                </a:r>
                <a:r>
                  <a:rPr lang="en-US" altLang="zh-CN" dirty="0"/>
                  <a:t>answer</a:t>
                </a:r>
                <a:r>
                  <a:rPr lang="zh-CN" altLang="en-US" dirty="0"/>
                  <a:t> </a:t>
                </a:r>
                <a:r>
                  <a:rPr lang="en-US" altLang="zh-CN" dirty="0"/>
                  <a:t>of</a:t>
                </a:r>
                <a:r>
                  <a:rPr lang="zh-CN" altLang="en-US" dirty="0"/>
                  <a:t> </a:t>
                </a:r>
                <a14:m>
                  <m:oMath xmlns:m="http://schemas.openxmlformats.org/officeDocument/2006/math">
                    <m:r>
                      <a:rPr lang="en-US" altLang="zh-CN" i="1" dirty="0" smtClean="0">
                        <a:latin typeface="Cambria Math" panose="02040503050406030204" pitchFamily="18" charset="0"/>
                      </a:rPr>
                      <m:t>𝑥</m:t>
                    </m:r>
                  </m:oMath>
                </a14:m>
                <a:r>
                  <a:rPr lang="en-US" altLang="zh-CN" dirty="0"/>
                  <a:t>.  </a:t>
                </a:r>
                <a:r>
                  <a:rPr lang="zh-CN" altLang="en-US" dirty="0"/>
                  <a:t>一个具体问题的答案</a:t>
                </a:r>
                <a:endParaRPr lang="en-US" dirty="0"/>
              </a:p>
              <a:p>
                <a:r>
                  <a:rPr lang="en-US" altLang="zh-CN" dirty="0"/>
                  <a:t>Verification</a:t>
                </a:r>
                <a:r>
                  <a:rPr lang="zh-CN" altLang="en-US" dirty="0"/>
                  <a:t> </a:t>
                </a:r>
                <a:r>
                  <a:rPr lang="en-US" altLang="zh-CN" dirty="0"/>
                  <a:t>a</a:t>
                </a:r>
                <a:r>
                  <a:rPr lang="en-US" dirty="0"/>
                  <a:t>lgorithm </a:t>
                </a:r>
                <a14:m>
                  <m:oMath xmlns:m="http://schemas.openxmlformats.org/officeDocument/2006/math">
                    <m:r>
                      <a:rPr lang="en-US" i="1" dirty="0" smtClean="0">
                        <a:latin typeface="Cambria Math" panose="02040503050406030204" pitchFamily="18" charset="0"/>
                      </a:rPr>
                      <m:t>𝐴</m:t>
                    </m:r>
                  </m:oMath>
                </a14:m>
                <a:r>
                  <a:rPr lang="en-US" dirty="0"/>
                  <a:t> verifies an </a:t>
                </a:r>
                <a:r>
                  <a:rPr lang="en-US" altLang="zh-CN" dirty="0"/>
                  <a:t>problem</a:t>
                </a:r>
                <a:r>
                  <a:rPr lang="zh-CN" altLang="en-US" dirty="0"/>
                  <a:t> </a:t>
                </a:r>
                <a:r>
                  <a:rPr lang="en-US" altLang="zh-CN" dirty="0"/>
                  <a:t>instance</a:t>
                </a:r>
                <a:r>
                  <a:rPr lang="zh-CN" altLang="en-US" dirty="0"/>
                  <a:t> </a:t>
                </a:r>
                <a:r>
                  <a:rPr lang="en-US" dirty="0"/>
                  <a:t>string </a:t>
                </a:r>
                <a14:m>
                  <m:oMath xmlns:m="http://schemas.openxmlformats.org/officeDocument/2006/math">
                    <m:r>
                      <a:rPr lang="en-US" i="1" dirty="0" smtClean="0">
                        <a:latin typeface="Cambria Math" panose="02040503050406030204" pitchFamily="18" charset="0"/>
                      </a:rPr>
                      <m:t>𝑥</m:t>
                    </m:r>
                  </m:oMath>
                </a14:m>
                <a:r>
                  <a:rPr lang="en-US" dirty="0"/>
                  <a:t> if there exists a certificate </a:t>
                </a:r>
                <a14:m>
                  <m:oMath xmlns:m="http://schemas.openxmlformats.org/officeDocument/2006/math">
                    <m:r>
                      <a:rPr lang="en-US" i="1" dirty="0" smtClean="0">
                        <a:latin typeface="Cambria Math" panose="02040503050406030204" pitchFamily="18" charset="0"/>
                      </a:rPr>
                      <m:t>𝑦</m:t>
                    </m:r>
                  </m:oMath>
                </a14:m>
                <a:r>
                  <a:rPr lang="en-US" dirty="0"/>
                  <a:t> such that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smtClean="0">
                        <a:latin typeface="Cambria Math" panose="02040503050406030204" pitchFamily="18" charset="0"/>
                      </a:rPr>
                      <m:t>)=</m:t>
                    </m:r>
                    <m:r>
                      <a:rPr lang="en-US" i="1" dirty="0" smtClean="0">
                        <a:latin typeface="Cambria Math" panose="02040503050406030204" pitchFamily="18" charset="0"/>
                      </a:rPr>
                      <m:t>1</m:t>
                    </m:r>
                  </m:oMath>
                </a14:m>
                <a:r>
                  <a:rPr lang="en-US" dirty="0"/>
                  <a:t>. </a:t>
                </a:r>
                <a:endParaRPr lang="en-US" dirty="0"/>
              </a:p>
              <a:p>
                <a:r>
                  <a:rPr lang="en-US" dirty="0"/>
                  <a:t>The language </a:t>
                </a:r>
                <a:r>
                  <a:rPr lang="en-US" altLang="zh-CN" dirty="0"/>
                  <a:t>can</a:t>
                </a:r>
                <a:r>
                  <a:rPr lang="zh-CN" altLang="en-US" dirty="0"/>
                  <a:t> </a:t>
                </a:r>
                <a:r>
                  <a:rPr lang="en-US" altLang="zh-CN" dirty="0"/>
                  <a:t>be</a:t>
                </a:r>
                <a:r>
                  <a:rPr lang="zh-CN" altLang="en-US" dirty="0"/>
                  <a:t> </a:t>
                </a:r>
                <a:r>
                  <a:rPr lang="en-US" dirty="0"/>
                  <a:t>verified by a verification algorithm </a:t>
                </a:r>
                <a14:m>
                  <m:oMath xmlns:m="http://schemas.openxmlformats.org/officeDocument/2006/math">
                    <m:r>
                      <a:rPr lang="en-US" i="1" dirty="0" smtClean="0">
                        <a:latin typeface="Cambria Math" panose="02040503050406030204" pitchFamily="18" charset="0"/>
                      </a:rPr>
                      <m:t>𝐴</m:t>
                    </m:r>
                  </m:oMath>
                </a14:m>
                <a:r>
                  <a:rPr lang="en-US" dirty="0"/>
                  <a:t> is </a:t>
                </a:r>
                <a:endParaRPr lang="en-US" dirty="0"/>
              </a:p>
              <a:p>
                <a:pPr marL="0" indent="0" algn="ctr">
                  <a:buNone/>
                </a:pPr>
                <a14:m>
                  <m:oMath xmlns:m="http://schemas.openxmlformats.org/officeDocument/2006/math">
                    <m:r>
                      <a:rPr lang="en-US" i="1" dirty="0" smtClean="0">
                        <a:latin typeface="Cambria Math" panose="02040503050406030204" pitchFamily="18" charset="0"/>
                      </a:rPr>
                      <m:t>𝐿</m:t>
                    </m:r>
                  </m:oMath>
                </a14:m>
                <a:r>
                  <a:rPr lang="zh-CN" altLang="en-US" dirty="0"/>
                  <a:t> </a:t>
                </a:r>
                <a:r>
                  <a:rPr lang="en-US" dirty="0"/>
                  <a:t>=</a:t>
                </a:r>
                <a:r>
                  <a:rPr lang="zh-CN" altLang="en-US" dirty="0"/>
                  <a:t> </a:t>
                </a:r>
                <a:r>
                  <a:rPr lang="en-US" dirty="0"/>
                  <a:t>{</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m:t>
                            </m:r>
                          </m:e>
                        </m:d>
                      </m:e>
                      <m:sup>
                        <m:r>
                          <a:rPr lang="en-US" i="1" dirty="0" smtClean="0">
                            <a:latin typeface="Cambria Math" panose="02040503050406030204" pitchFamily="18" charset="0"/>
                          </a:rPr>
                          <m:t>∗</m:t>
                        </m:r>
                      </m:sup>
                    </m:sSup>
                  </m:oMath>
                </a14:m>
                <a:r>
                  <a:rPr lang="en-US" dirty="0"/>
                  <a:t>:</a:t>
                </a:r>
                <a:r>
                  <a:rPr lang="zh-CN" altLang="en-US" dirty="0"/>
                  <a:t> </a:t>
                </a:r>
                <a:r>
                  <a:rPr lang="en-US" dirty="0"/>
                  <a:t>there exists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m:t>
                            </m:r>
                          </m:e>
                        </m:d>
                      </m:e>
                      <m:sup>
                        <m:r>
                          <a:rPr lang="en-US" i="1" dirty="0" smtClean="0">
                            <a:latin typeface="Cambria Math" panose="02040503050406030204" pitchFamily="18" charset="0"/>
                          </a:rPr>
                          <m:t>∗</m:t>
                        </m:r>
                      </m:sup>
                    </m:sSup>
                  </m:oMath>
                </a14:m>
                <a:r>
                  <a:rPr lang="en-US" dirty="0"/>
                  <a:t> such that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1</m:t>
                    </m:r>
                  </m:oMath>
                </a14:m>
                <a:r>
                  <a:rPr lang="en-US" dirty="0"/>
                  <a:t>}.</a:t>
                </a:r>
                <a:endParaRPr lang="en-US" dirty="0"/>
              </a:p>
              <a:p>
                <a:pPr lvl="1"/>
                <a:r>
                  <a:rPr lang="en-US" dirty="0"/>
                  <a:t>Intuitively, an algorithm </a:t>
                </a:r>
                <a14:m>
                  <m:oMath xmlns:m="http://schemas.openxmlformats.org/officeDocument/2006/math">
                    <m:r>
                      <a:rPr lang="en-US" i="1" dirty="0" smtClean="0">
                        <a:latin typeface="Cambria Math" panose="02040503050406030204" pitchFamily="18" charset="0"/>
                      </a:rPr>
                      <m:t>𝐴</m:t>
                    </m:r>
                  </m:oMath>
                </a14:m>
                <a:r>
                  <a:rPr lang="en-US" dirty="0"/>
                  <a:t> verifies a language </a:t>
                </a:r>
                <a14:m>
                  <m:oMath xmlns:m="http://schemas.openxmlformats.org/officeDocument/2006/math">
                    <m:r>
                      <a:rPr lang="en-US" i="1" dirty="0" smtClean="0">
                        <a:latin typeface="Cambria Math" panose="02040503050406030204" pitchFamily="18" charset="0"/>
                      </a:rPr>
                      <m:t>𝐿</m:t>
                    </m:r>
                  </m:oMath>
                </a14:m>
                <a:r>
                  <a:rPr lang="en-US" dirty="0"/>
                  <a:t> if for any string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𝐿</m:t>
                    </m:r>
                  </m:oMath>
                </a14:m>
                <a:r>
                  <a:rPr lang="en-US" dirty="0"/>
                  <a:t>, there is a certificate </a:t>
                </a:r>
                <a14:m>
                  <m:oMath xmlns:m="http://schemas.openxmlformats.org/officeDocument/2006/math">
                    <m:r>
                      <a:rPr lang="en-US" i="1" dirty="0" smtClean="0">
                        <a:latin typeface="Cambria Math" panose="02040503050406030204" pitchFamily="18" charset="0"/>
                      </a:rPr>
                      <m:t>𝑦</m:t>
                    </m:r>
                  </m:oMath>
                </a14:m>
                <a:r>
                  <a:rPr lang="en-US" dirty="0"/>
                  <a:t> that </a:t>
                </a:r>
                <a14:m>
                  <m:oMath xmlns:m="http://schemas.openxmlformats.org/officeDocument/2006/math">
                    <m:r>
                      <a:rPr lang="en-US" i="1" dirty="0" smtClean="0">
                        <a:latin typeface="Cambria Math" panose="02040503050406030204" pitchFamily="18" charset="0"/>
                      </a:rPr>
                      <m:t>𝐴</m:t>
                    </m:r>
                  </m:oMath>
                </a14:m>
                <a:r>
                  <a:rPr lang="en-US" dirty="0"/>
                  <a:t> can use to prove that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𝐿</m:t>
                    </m:r>
                  </m:oMath>
                </a14:m>
                <a:r>
                  <a:rPr lang="en-US" dirty="0"/>
                  <a:t>. </a:t>
                </a:r>
                <a:endParaRPr lang="en-US" dirty="0"/>
              </a:p>
              <a:p>
                <a:pPr lvl="1"/>
                <a:r>
                  <a:rPr lang="en-US" dirty="0"/>
                  <a:t>Moreover, for any string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𝐿</m:t>
                    </m:r>
                  </m:oMath>
                </a14:m>
                <a:r>
                  <a:rPr lang="en-US" dirty="0"/>
                  <a:t>, there must be no certificate proving that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𝐿</m:t>
                    </m:r>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a:t>
            </a:r>
            <a:endParaRPr lang="en-US" dirty="0"/>
          </a:p>
        </p:txBody>
      </p:sp>
      <p:sp>
        <p:nvSpPr>
          <p:cNvPr id="3" name="Content Placeholder 2"/>
          <p:cNvSpPr>
            <a:spLocks noGrp="1"/>
          </p:cNvSpPr>
          <p:nvPr>
            <p:ph idx="1"/>
          </p:nvPr>
        </p:nvSpPr>
        <p:spPr/>
        <p:txBody>
          <a:bodyPr>
            <a:normAutofit/>
          </a:bodyPr>
          <a:lstStyle/>
          <a:p>
            <a:pPr marL="0" indent="0">
              <a:buNone/>
            </a:pPr>
            <a:r>
              <a:rPr lang="en-US" altLang="zh-CN" dirty="0">
                <a:solidFill>
                  <a:srgbClr val="00B050"/>
                </a:solidFill>
              </a:rPr>
              <a:t>Definition</a:t>
            </a:r>
            <a:r>
              <a:rPr lang="zh-CN" altLang="en-US" dirty="0">
                <a:solidFill>
                  <a:srgbClr val="00B050"/>
                </a:solidFill>
              </a:rPr>
              <a:t> </a:t>
            </a:r>
            <a:r>
              <a:rPr lang="en-US" altLang="zh-CN" dirty="0">
                <a:solidFill>
                  <a:srgbClr val="00B050"/>
                </a:solidFill>
              </a:rPr>
              <a:t>11.4</a:t>
            </a:r>
            <a:endParaRPr lang="en-US" dirty="0">
              <a:solidFill>
                <a:srgbClr val="00B050"/>
              </a:solidFill>
            </a:endParaRPr>
          </a:p>
          <a:p>
            <a:pPr marL="0" indent="0">
              <a:buNone/>
            </a:pPr>
            <a:r>
              <a:rPr lang="en-US" dirty="0"/>
              <a:t>The complexity class NP is the class of languages that can be </a:t>
            </a:r>
            <a:r>
              <a:rPr lang="en-US" dirty="0">
                <a:solidFill>
                  <a:srgbClr val="FF0000"/>
                </a:solidFill>
              </a:rPr>
              <a:t>verified by a polynomial-time algorithm</a:t>
            </a:r>
            <a:r>
              <a:rPr lang="en-US" dirty="0"/>
              <a:t>. </a:t>
            </a:r>
            <a:r>
              <a:rPr lang="zh-CN" altLang="en-US" dirty="0"/>
              <a:t>在多项式时间里面被</a:t>
            </a:r>
            <a:r>
              <a:rPr lang="zh-CN" altLang="en-US" b="1" dirty="0"/>
              <a:t>验证</a:t>
            </a:r>
            <a:endParaRPr lang="en-US" b="1" dirty="0"/>
          </a:p>
          <a:p>
            <a:r>
              <a:rPr lang="en-US" dirty="0"/>
              <a:t>Notice that NP stands for </a:t>
            </a:r>
            <a:r>
              <a:rPr lang="en-US" dirty="0"/>
              <a:t>“non</a:t>
            </a:r>
            <a:r>
              <a:rPr lang="en-US" altLang="zh-CN" dirty="0"/>
              <a:t>-</a:t>
            </a:r>
            <a:r>
              <a:rPr lang="en-US" dirty="0"/>
              <a:t>deterministic polynomial”, rather than “non-polynomial”.</a:t>
            </a:r>
            <a:endParaRPr lang="en-US" dirty="0"/>
          </a:p>
          <a:p>
            <a:pPr lvl="1"/>
            <a:r>
              <a:rPr lang="en-US" altLang="zh-CN" dirty="0"/>
              <a:t>What</a:t>
            </a:r>
            <a:r>
              <a:rPr lang="zh-CN" altLang="en-US" dirty="0"/>
              <a:t> </a:t>
            </a:r>
            <a:r>
              <a:rPr lang="en-US" altLang="zh-CN" dirty="0"/>
              <a:t>is</a:t>
            </a:r>
            <a:r>
              <a:rPr lang="zh-CN" altLang="en-US" dirty="0"/>
              <a:t> </a:t>
            </a:r>
            <a:r>
              <a:rPr lang="en-US" altLang="zh-CN" dirty="0"/>
              <a:t>non-deterministic???</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435894" y="2215918"/>
            <a:ext cx="8272212" cy="16686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文本框 6"/>
              <p:cNvSpPr txBox="1"/>
              <p:nvPr/>
            </p:nvSpPr>
            <p:spPr>
              <a:xfrm>
                <a:off x="411480" y="939165"/>
                <a:ext cx="8304530" cy="1466850"/>
              </a:xfrm>
              <a:prstGeom prst="rect">
                <a:avLst/>
              </a:prstGeom>
              <a:noFill/>
            </p:spPr>
            <p:txBody>
              <a:bodyPr wrap="square">
                <a:noAutofit/>
              </a:bodyPr>
              <a:lstStyle/>
              <a:p>
                <a:pPr marL="0" indent="0">
                  <a:buNone/>
                </a:pPr>
                <a:r>
                  <a:rPr lang="en-US" altLang="zh-CN" dirty="0">
                    <a:solidFill>
                      <a:srgbClr val="00B050"/>
                    </a:solidFill>
                  </a:rPr>
                  <a:t>Definition</a:t>
                </a:r>
                <a:r>
                  <a:rPr lang="zh-CN" altLang="en-US" dirty="0">
                    <a:solidFill>
                      <a:srgbClr val="00B050"/>
                    </a:solidFill>
                  </a:rPr>
                  <a:t> </a:t>
                </a:r>
                <a:r>
                  <a:rPr lang="en-US" altLang="zh-CN" dirty="0">
                    <a:solidFill>
                      <a:srgbClr val="00B050"/>
                    </a:solidFill>
                  </a:rPr>
                  <a:t>11.3</a:t>
                </a:r>
                <a:endParaRPr lang="en-US" altLang="zh-CN" dirty="0">
                  <a:solidFill>
                    <a:srgbClr val="00B050"/>
                  </a:solidFill>
                </a:endParaRPr>
              </a:p>
              <a:p>
                <a:pPr marL="0" indent="0">
                  <a:buNone/>
                </a:pPr>
                <a:r>
                  <a:rPr lang="en-US" altLang="zh-CN" dirty="0"/>
                  <a:t>P</a:t>
                </a:r>
                <a:r>
                  <a:rPr lang="zh-CN" altLang="en-US" dirty="0"/>
                  <a:t> </a:t>
                </a:r>
                <a:r>
                  <a:rPr lang="en-US" altLang="zh-CN" dirty="0"/>
                  <a:t>=</a:t>
                </a:r>
                <a:r>
                  <a:rPr lang="zh-CN" altLang="en-US" dirty="0"/>
                  <a:t> </a:t>
                </a:r>
                <a:r>
                  <a:rPr lang="en-US" altLang="zh-CN" dirty="0"/>
                  <a:t>{</a:t>
                </a:r>
                <a14:m>
                  <m:oMath xmlns:m="http://schemas.openxmlformats.org/officeDocument/2006/math">
                    <m:r>
                      <a:rPr lang="en-US" altLang="zh-CN" i="1" dirty="0" smtClean="0">
                        <a:latin typeface="Cambria Math" panose="02040503050406030204" pitchFamily="18" charset="0"/>
                      </a:rPr>
                      <m:t>𝐿</m:t>
                    </m:r>
                    <m:r>
                      <a:rPr lang="en-US" altLang="zh-CN"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0</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1</m:t>
                            </m:r>
                          </m:e>
                        </m:d>
                      </m:e>
                      <m:sup>
                        <m:r>
                          <a:rPr lang="en-US" altLang="zh-CN" i="1" dirty="0" smtClean="0">
                            <a:latin typeface="Cambria Math" panose="02040503050406030204" pitchFamily="18" charset="0"/>
                          </a:rPr>
                          <m:t>∗</m:t>
                        </m:r>
                      </m:sup>
                    </m:sSup>
                  </m:oMath>
                </a14:m>
                <a:r>
                  <a:rPr lang="en-US" altLang="zh-CN" dirty="0"/>
                  <a:t> : there exists an algorithm </a:t>
                </a:r>
                <a14:m>
                  <m:oMath xmlns:m="http://schemas.openxmlformats.org/officeDocument/2006/math">
                    <m:r>
                      <a:rPr lang="en-US" altLang="zh-CN" i="1" dirty="0" smtClean="0">
                        <a:latin typeface="Cambria Math" panose="02040503050406030204" pitchFamily="18" charset="0"/>
                      </a:rPr>
                      <m:t>𝐴</m:t>
                    </m:r>
                  </m:oMath>
                </a14:m>
                <a:r>
                  <a:rPr lang="en-US" altLang="zh-CN" dirty="0"/>
                  <a:t> that decides </a:t>
                </a:r>
                <a14:m>
                  <m:oMath xmlns:m="http://schemas.openxmlformats.org/officeDocument/2006/math">
                    <m:r>
                      <a:rPr lang="en-US" altLang="zh-CN" i="1" dirty="0" smtClean="0">
                        <a:latin typeface="Cambria Math" panose="02040503050406030204" pitchFamily="18" charset="0"/>
                      </a:rPr>
                      <m:t>𝐿</m:t>
                    </m:r>
                  </m:oMath>
                </a14:m>
                <a:r>
                  <a:rPr lang="en-US" altLang="zh-CN" dirty="0"/>
                  <a:t> in polynomial time}. P</a:t>
                </a:r>
                <a:r>
                  <a:rPr lang="zh-CN" altLang="en-US" dirty="0"/>
                  <a:t>是指有算法能在多项式时间内</a:t>
                </a:r>
                <a:r>
                  <a:rPr lang="zh-CN" altLang="en-US" b="1" dirty="0"/>
                  <a:t>判定</a:t>
                </a:r>
                <a:r>
                  <a:rPr lang="zh-CN" altLang="en-US" dirty="0"/>
                  <a:t>的语言的集合</a:t>
                </a:r>
                <a:endParaRPr lang="en-US" altLang="zh-CN" dirty="0"/>
              </a:p>
            </p:txBody>
          </p:sp>
        </mc:Choice>
        <mc:Fallback>
          <p:sp>
            <p:nvSpPr>
              <p:cNvPr id="7" name="文本框 6"/>
              <p:cNvSpPr txBox="1">
                <a:spLocks noRot="1" noChangeAspect="1" noMove="1" noResize="1" noEditPoints="1" noAdjustHandles="1" noChangeArrowheads="1" noChangeShapeType="1" noTextEdit="1"/>
              </p:cNvSpPr>
              <p:nvPr/>
            </p:nvSpPr>
            <p:spPr>
              <a:xfrm>
                <a:off x="411480" y="939165"/>
                <a:ext cx="8304530" cy="146685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Nondeterministic Algorithm</a:t>
            </a:r>
            <a:endParaRPr lang="en-US" dirty="0"/>
          </a:p>
        </p:txBody>
      </p:sp>
      <p:sp>
        <p:nvSpPr>
          <p:cNvPr id="3" name="Content Placeholder 2"/>
          <p:cNvSpPr>
            <a:spLocks noGrp="1"/>
          </p:cNvSpPr>
          <p:nvPr>
            <p:ph idx="1"/>
          </p:nvPr>
        </p:nvSpPr>
        <p:spPr/>
        <p:txBody>
          <a:bodyPr>
            <a:normAutofit fontScale="92500"/>
          </a:bodyPr>
          <a:lstStyle/>
          <a:p>
            <a:r>
              <a:rPr lang="en-US" dirty="0"/>
              <a:t>To state the notion of </a:t>
            </a:r>
            <a:r>
              <a:rPr lang="en-US" dirty="0">
                <a:solidFill>
                  <a:srgbClr val="FF0000"/>
                </a:solidFill>
              </a:rPr>
              <a:t>polynomial-time verifiability</a:t>
            </a:r>
            <a:r>
              <a:rPr lang="en-US" dirty="0"/>
              <a:t> more concretely, we introduce the concept of a </a:t>
            </a:r>
            <a:r>
              <a:rPr lang="en-US" dirty="0">
                <a:solidFill>
                  <a:srgbClr val="4590B8"/>
                </a:solidFill>
              </a:rPr>
              <a:t>non</a:t>
            </a:r>
            <a:r>
              <a:rPr lang="en-US" altLang="zh-CN" dirty="0">
                <a:solidFill>
                  <a:srgbClr val="4590B8"/>
                </a:solidFill>
              </a:rPr>
              <a:t>-</a:t>
            </a:r>
            <a:r>
              <a:rPr lang="en-US" dirty="0">
                <a:solidFill>
                  <a:srgbClr val="4590B8"/>
                </a:solidFill>
              </a:rPr>
              <a:t>deterministic algorithm</a:t>
            </a:r>
            <a:r>
              <a:rPr lang="zh-CN" altLang="en-US" dirty="0">
                <a:solidFill>
                  <a:srgbClr val="4590B8"/>
                </a:solidFill>
              </a:rPr>
              <a:t> </a:t>
            </a:r>
            <a:r>
              <a:rPr lang="en-US" altLang="zh-CN" dirty="0">
                <a:solidFill>
                  <a:srgbClr val="4590B8"/>
                </a:solidFill>
              </a:rPr>
              <a:t>(</a:t>
            </a:r>
            <a:r>
              <a:rPr lang="zh-CN" altLang="en-US" dirty="0">
                <a:solidFill>
                  <a:srgbClr val="4590B8"/>
                </a:solidFill>
              </a:rPr>
              <a:t>非确定性算法</a:t>
            </a:r>
            <a:r>
              <a:rPr lang="en-US" altLang="zh-CN" dirty="0">
                <a:solidFill>
                  <a:srgbClr val="4590B8"/>
                </a:solidFill>
              </a:rPr>
              <a:t>)</a:t>
            </a:r>
            <a:r>
              <a:rPr lang="en-US" dirty="0"/>
              <a:t>. </a:t>
            </a:r>
            <a:endParaRPr lang="en-US" dirty="0"/>
          </a:p>
          <a:p>
            <a:r>
              <a:rPr lang="en-US" dirty="0"/>
              <a:t>We can think of such an algorithm as being composed of the following two separate stages: </a:t>
            </a:r>
            <a:endParaRPr lang="en-US" dirty="0"/>
          </a:p>
          <a:p>
            <a:pPr marL="781050" lvl="1" indent="-457200">
              <a:buFont typeface="+mj-lt"/>
              <a:buAutoNum type="arabicPeriod"/>
            </a:pPr>
            <a:r>
              <a:rPr lang="en-US" b="1" dirty="0"/>
              <a:t>Guessing (Non</a:t>
            </a:r>
            <a:r>
              <a:rPr lang="en-US" altLang="zh-CN" b="1" dirty="0"/>
              <a:t>-</a:t>
            </a:r>
            <a:r>
              <a:rPr lang="en-US" b="1" dirty="0"/>
              <a:t>deterministic) Stage: </a:t>
            </a:r>
            <a:r>
              <a:rPr lang="en-US" altLang="zh-CN" dirty="0"/>
              <a:t>G</a:t>
            </a:r>
            <a:r>
              <a:rPr lang="en-US" dirty="0"/>
              <a:t>uess a solution to the </a:t>
            </a:r>
            <a:r>
              <a:rPr lang="en-US" altLang="zh-CN" dirty="0"/>
              <a:t>given</a:t>
            </a:r>
            <a:r>
              <a:rPr lang="zh-CN" altLang="en-US" dirty="0"/>
              <a:t> </a:t>
            </a:r>
            <a:r>
              <a:rPr lang="en-US" dirty="0"/>
              <a:t>instance. It is called non</a:t>
            </a:r>
            <a:r>
              <a:rPr lang="en-US" altLang="zh-CN" dirty="0"/>
              <a:t>-</a:t>
            </a:r>
            <a:r>
              <a:rPr lang="en-US" dirty="0"/>
              <a:t>deterministic because </a:t>
            </a:r>
            <a:r>
              <a:rPr lang="en-US" altLang="zh-CN" dirty="0"/>
              <a:t>this</a:t>
            </a:r>
            <a:r>
              <a:rPr lang="zh-CN" altLang="en-US" dirty="0"/>
              <a:t> </a:t>
            </a:r>
            <a:r>
              <a:rPr lang="en-US" altLang="zh-CN" dirty="0"/>
              <a:t>stage</a:t>
            </a:r>
            <a:r>
              <a:rPr lang="zh-CN" altLang="en-US" dirty="0"/>
              <a:t> </a:t>
            </a:r>
            <a:r>
              <a:rPr lang="en-US" altLang="zh-CN" dirty="0"/>
              <a:t>is</a:t>
            </a:r>
            <a:r>
              <a:rPr lang="zh-CN" altLang="en-US" dirty="0"/>
              <a:t> </a:t>
            </a:r>
            <a:r>
              <a:rPr lang="en-US" altLang="zh-CN" dirty="0"/>
              <a:t>totally</a:t>
            </a:r>
            <a:r>
              <a:rPr lang="zh-CN" altLang="en-US" dirty="0"/>
              <a:t> </a:t>
            </a:r>
            <a:r>
              <a:rPr lang="en-US" altLang="zh-CN" dirty="0"/>
              <a:t>random</a:t>
            </a:r>
            <a:r>
              <a:rPr lang="en-US" dirty="0"/>
              <a:t>. </a:t>
            </a:r>
            <a:endParaRPr lang="en-US" dirty="0"/>
          </a:p>
          <a:p>
            <a:pPr marL="781050" lvl="1" indent="-457200">
              <a:buFont typeface="+mj-lt"/>
              <a:buAutoNum type="arabicPeriod"/>
            </a:pPr>
            <a:r>
              <a:rPr lang="en-US" b="1" dirty="0"/>
              <a:t>Verification (Deterministic) Stage: </a:t>
            </a:r>
            <a:r>
              <a:rPr lang="en-US" altLang="zh-CN" dirty="0"/>
              <a:t>Verify</a:t>
            </a:r>
            <a:r>
              <a:rPr lang="zh-CN" altLang="en-US" dirty="0"/>
              <a:t> </a:t>
            </a:r>
            <a:r>
              <a:rPr lang="en-US" altLang="zh-CN" dirty="0"/>
              <a:t>the</a:t>
            </a:r>
            <a:r>
              <a:rPr lang="zh-CN" altLang="en-US" dirty="0"/>
              <a:t> </a:t>
            </a:r>
            <a:r>
              <a:rPr lang="en-US" altLang="zh-CN" dirty="0"/>
              <a:t>answer:</a:t>
            </a:r>
            <a:r>
              <a:rPr lang="en-US" dirty="0"/>
              <a:t> (1) the answer for this instance is “yes”, (2) the answer for this instance is “no”, or (3) can’t verify at all (that is, going into an infinite loop). It is called deterministic because only “yes” or “no” can be produced in this stage. </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Nondeterministic Algorithm</a:t>
            </a:r>
            <a:endParaRPr lang="en-US" dirty="0"/>
          </a:p>
        </p:txBody>
      </p:sp>
      <p:sp>
        <p:nvSpPr>
          <p:cNvPr id="3" name="Content Placeholder 2"/>
          <p:cNvSpPr>
            <a:spLocks noGrp="1"/>
          </p:cNvSpPr>
          <p:nvPr>
            <p:ph idx="1"/>
          </p:nvPr>
        </p:nvSpPr>
        <p:spPr>
          <a:xfrm>
            <a:off x="435896" y="1550020"/>
            <a:ext cx="8272211" cy="1146288"/>
          </a:xfrm>
        </p:spPr>
        <p:txBody>
          <a:bodyPr/>
          <a:lstStyle/>
          <a:p>
            <a:r>
              <a:rPr lang="en-US" altLang="zh-CN" dirty="0"/>
              <a:t>For</a:t>
            </a:r>
            <a:r>
              <a:rPr lang="zh-CN" altLang="en-US" dirty="0"/>
              <a:t> </a:t>
            </a:r>
            <a:r>
              <a:rPr lang="en-US" altLang="zh-CN" dirty="0"/>
              <a:t>the</a:t>
            </a:r>
            <a:r>
              <a:rPr lang="zh-CN" altLang="en-US" dirty="0"/>
              <a:t> </a:t>
            </a:r>
            <a:r>
              <a:rPr lang="en-US" altLang="zh-CN" dirty="0"/>
              <a:t>Hamiltonian</a:t>
            </a:r>
            <a:r>
              <a:rPr lang="zh-CN" altLang="en-US" dirty="0"/>
              <a:t> </a:t>
            </a:r>
            <a:r>
              <a:rPr lang="en-US" altLang="zh-CN" dirty="0"/>
              <a:t>cycle</a:t>
            </a:r>
            <a:r>
              <a:rPr lang="zh-CN" altLang="en-US" dirty="0"/>
              <a:t> </a:t>
            </a:r>
            <a:r>
              <a:rPr lang="en-US" altLang="zh-CN" dirty="0"/>
              <a:t>problem,</a:t>
            </a:r>
            <a:r>
              <a:rPr lang="zh-CN" altLang="en-US" dirty="0"/>
              <a:t> </a:t>
            </a:r>
            <a:r>
              <a:rPr lang="en-US" altLang="zh-CN" dirty="0"/>
              <a:t>we</a:t>
            </a:r>
            <a:r>
              <a:rPr lang="zh-CN" altLang="en-US" dirty="0"/>
              <a:t> </a:t>
            </a:r>
            <a:r>
              <a:rPr lang="en-US" altLang="zh-CN" dirty="0"/>
              <a:t>can</a:t>
            </a:r>
            <a:r>
              <a:rPr lang="zh-CN" altLang="en-US" dirty="0"/>
              <a:t> </a:t>
            </a:r>
            <a:r>
              <a:rPr lang="en-US" altLang="zh-CN" dirty="0"/>
              <a:t>design</a:t>
            </a:r>
            <a:r>
              <a:rPr lang="zh-CN" altLang="en-US" dirty="0"/>
              <a:t> </a:t>
            </a:r>
            <a:r>
              <a:rPr lang="en-US" altLang="zh-CN" dirty="0"/>
              <a:t>a</a:t>
            </a:r>
            <a:r>
              <a:rPr lang="zh-CN" altLang="en-US" dirty="0"/>
              <a:t> </a:t>
            </a:r>
            <a:r>
              <a:rPr lang="en-US" altLang="zh-CN" dirty="0"/>
              <a:t>nondeterministic</a:t>
            </a:r>
            <a:r>
              <a:rPr lang="zh-CN" altLang="en-US" dirty="0"/>
              <a:t> </a:t>
            </a:r>
            <a:r>
              <a:rPr lang="en-US" altLang="zh-CN" dirty="0"/>
              <a:t>algorithm:</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2334208" y="2730532"/>
                <a:ext cx="4475584" cy="2862322"/>
              </a:xfrm>
              <a:prstGeom prst="rect">
                <a:avLst/>
              </a:prstGeom>
              <a:noFill/>
              <a:ln>
                <a:solidFill>
                  <a:schemeClr val="accent1"/>
                </a:solidFill>
              </a:ln>
            </p:spPr>
            <p:txBody>
              <a:bodyPr wrap="none" rtlCol="0">
                <a:spAutoFit/>
              </a:bodyPr>
              <a:lstStyle/>
              <a:p>
                <a:pPr algn="l"/>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Nondeterministic</a:t>
                </a:r>
                <a:r>
                  <a:rPr lang="en-US" altLang="zh-CN" sz="2000" dirty="0" err="1">
                    <a:solidFill>
                      <a:schemeClr val="tx2"/>
                    </a:solidFill>
                    <a:latin typeface="Times" pitchFamily="2" charset="0"/>
                    <a:ea typeface="华文中宋" panose="02010600040101010101" pitchFamily="2" charset="-122"/>
                    <a:cs typeface="Calibri" panose="020F0502020204030204" pitchFamily="34" charset="0"/>
                  </a:rPr>
                  <a:t>HamCycle</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a:t>
                </a:r>
                <a14:m>
                  <m:oMath xmlns:m="http://schemas.openxmlformats.org/officeDocument/2006/math">
                    <m:r>
                      <a:rPr lang="en-US" altLang="zh-CN" sz="200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a14:m>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a:t>
                </a:r>
                <a:endParaRPr lang="en-US" altLang="zh-CN" sz="2000"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1</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sz="20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𝑆</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𝑉</m:t>
                    </m:r>
                  </m:oMath>
                </a14:m>
                <a:endParaRPr lang="en-US" sz="2000"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2</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sz="20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𝑝</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oMath>
                </a14:m>
                <a:endParaRPr lang="en-US" altLang="zh-CN" sz="2000"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3</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b="1" dirty="0">
                    <a:solidFill>
                      <a:schemeClr val="tx2"/>
                    </a:solidFill>
                    <a:latin typeface="Times" pitchFamily="2" charset="0"/>
                    <a:ea typeface="华文中宋" panose="02010600040101010101" pitchFamily="2" charset="-122"/>
                    <a:cs typeface="Calibri" panose="020F0502020204030204" pitchFamily="34" charset="0"/>
                  </a:rPr>
                  <a:t>for</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sz="20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𝑖</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1</m:t>
                    </m:r>
                  </m:oMath>
                </a14:m>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to</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sz="20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sz="20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r>
                      <a:rPr lang="en-US" altLang="zh-CN" sz="20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a14:m>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b="1" dirty="0">
                    <a:solidFill>
                      <a:schemeClr val="tx2"/>
                    </a:solidFill>
                    <a:latin typeface="Times" pitchFamily="2" charset="0"/>
                    <a:ea typeface="华文中宋" panose="02010600040101010101" pitchFamily="2" charset="-122"/>
                    <a:cs typeface="Calibri" panose="020F0502020204030204" pitchFamily="34" charset="0"/>
                  </a:rPr>
                  <a:t>do</a:t>
                </a:r>
                <a:endParaRPr lang="en-US" altLang="zh-CN" sz="2000" b="1" dirty="0">
                  <a:solidFill>
                    <a:schemeClr val="tx2"/>
                  </a:solidFill>
                  <a:latin typeface="Times" pitchFamily="2" charset="0"/>
                  <a:ea typeface="华文中宋" panose="02010600040101010101" pitchFamily="2" charset="-122"/>
                  <a:cs typeface="Calibri" panose="020F0502020204030204" pitchFamily="34" charset="0"/>
                </a:endParaRPr>
              </a:p>
              <a:p>
                <a:pPr marL="457200" indent="-457200" algn="l">
                  <a:buAutoNum type="arabicPlain" startAt="4"/>
                </a:pP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Randomly</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select</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one</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vertex</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sz="200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𝑣</m:t>
                    </m:r>
                  </m:oMath>
                </a14:m>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from</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sz="200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𝑆</m:t>
                    </m:r>
                  </m:oMath>
                </a14:m>
                <a:endParaRPr lang="en-US" sz="2000"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sz="2000" b="0" dirty="0">
                    <a:solidFill>
                      <a:schemeClr val="tx2"/>
                    </a:solidFill>
                    <a:latin typeface="Times" pitchFamily="2" charset="0"/>
                    <a:ea typeface="华文中宋" panose="02010600040101010101" pitchFamily="2" charset="-122"/>
                    <a:cs typeface="Calibri" panose="020F0502020204030204" pitchFamily="34" charset="0"/>
                  </a:rPr>
                  <a:t>5</a:t>
                </a:r>
                <a:r>
                  <a:rPr lang="en-US" altLang="zh-CN" sz="2000" b="0" dirty="0">
                    <a:solidFill>
                      <a:schemeClr val="tx2"/>
                    </a:solidFill>
                    <a:ea typeface="华文中宋" panose="02010600040101010101" pitchFamily="2" charset="-122"/>
                    <a:cs typeface="Calibri" panose="020F0502020204030204" pitchFamily="34" charset="0"/>
                  </a:rPr>
                  <a:t>	</a:t>
                </a:r>
                <a14:m>
                  <m:oMath xmlns:m="http://schemas.openxmlformats.org/officeDocument/2006/math">
                    <m:r>
                      <a:rPr lang="en-US" altLang="zh-CN" sz="20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𝑝</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𝑝</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𝑣</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solidFill>
                    <a:schemeClr val="tx2"/>
                  </a:solidFill>
                  <a:latin typeface="Times" pitchFamily="2" charset="0"/>
                  <a:ea typeface="华文中宋" panose="02010600040101010101" pitchFamily="2" charset="-122"/>
                  <a:cs typeface="Calibri" panose="020F0502020204030204" pitchFamily="34" charset="0"/>
                </a:endParaRPr>
              </a:p>
              <a:p>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6</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sz="20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𝑆</m:t>
                    </m:r>
                    <m:r>
                      <a:rPr lang="en-US" altLang="zh-CN" sz="2000" i="1">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𝑆</m:t>
                    </m:r>
                    <m:r>
                      <a:rPr lang="en-US" altLang="zh-CN"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i="1">
                        <a:solidFill>
                          <a:schemeClr val="tx2"/>
                        </a:solidFill>
                        <a:latin typeface="Cambria Math" panose="02040503050406030204" pitchFamily="18" charset="0"/>
                        <a:ea typeface="Cambria Math" panose="02040503050406030204" pitchFamily="18" charset="0"/>
                        <a:cs typeface="Calibri" panose="020F0502020204030204" pitchFamily="34" charset="0"/>
                      </a:rPr>
                      <m:t>𝑣</m:t>
                    </m:r>
                    <m:r>
                      <a:rPr lang="en-US" altLang="zh-CN" sz="2000" i="1">
                        <a:solidFill>
                          <a:schemeClr val="tx2"/>
                        </a:solidFill>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7</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b="1" dirty="0">
                    <a:solidFill>
                      <a:schemeClr val="tx2"/>
                    </a:solidFill>
                    <a:latin typeface="Times" pitchFamily="2" charset="0"/>
                    <a:ea typeface="华文中宋" panose="02010600040101010101" pitchFamily="2" charset="-122"/>
                    <a:cs typeface="Calibri" panose="020F0502020204030204" pitchFamily="34" charset="0"/>
                  </a:rPr>
                  <a:t>if</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verify(</a:t>
                </a:r>
                <a14:m>
                  <m:oMath xmlns:m="http://schemas.openxmlformats.org/officeDocument/2006/math">
                    <m:r>
                      <a:rPr lang="en-US" altLang="zh-CN" sz="200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a14:m>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14:m>
                  <m:oMath xmlns:m="http://schemas.openxmlformats.org/officeDocument/2006/math">
                    <m:r>
                      <a:rPr lang="en-US" altLang="zh-CN" sz="200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𝑝</m:t>
                    </m:r>
                  </m:oMath>
                </a14:m>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)=1</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b="1" dirty="0">
                    <a:solidFill>
                      <a:schemeClr val="tx2"/>
                    </a:solidFill>
                    <a:latin typeface="Times" pitchFamily="2" charset="0"/>
                    <a:ea typeface="华文中宋" panose="02010600040101010101" pitchFamily="2" charset="-122"/>
                    <a:cs typeface="Calibri" panose="020F0502020204030204" pitchFamily="34" charset="0"/>
                  </a:rPr>
                  <a:t>then</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b="1" dirty="0">
                    <a:solidFill>
                      <a:schemeClr val="tx2"/>
                    </a:solidFill>
                    <a:latin typeface="Times" pitchFamily="2" charset="0"/>
                    <a:ea typeface="华文中宋" panose="02010600040101010101" pitchFamily="2" charset="-122"/>
                    <a:cs typeface="Calibri" panose="020F0502020204030204" pitchFamily="34" charset="0"/>
                  </a:rPr>
                  <a:t>return</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True</a:t>
                </a:r>
                <a:endParaRPr lang="en-US" altLang="zh-CN" sz="2000" dirty="0">
                  <a:solidFill>
                    <a:schemeClr val="tx2"/>
                  </a:solidFill>
                  <a:latin typeface="Times" pitchFamily="2" charset="0"/>
                  <a:ea typeface="华文中宋" panose="02010600040101010101" pitchFamily="2" charset="-122"/>
                  <a:cs typeface="Calibri" panose="020F0502020204030204" pitchFamily="34" charset="0"/>
                </a:endParaRPr>
              </a:p>
              <a:p>
                <a:pPr algn="l"/>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8</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b="1" dirty="0">
                    <a:solidFill>
                      <a:schemeClr val="tx2"/>
                    </a:solidFill>
                    <a:latin typeface="Times" pitchFamily="2" charset="0"/>
                    <a:ea typeface="华文中宋" panose="02010600040101010101" pitchFamily="2" charset="-122"/>
                    <a:cs typeface="Calibri" panose="020F0502020204030204" pitchFamily="34" charset="0"/>
                  </a:rPr>
                  <a:t>else</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b="1" dirty="0">
                    <a:solidFill>
                      <a:schemeClr val="tx2"/>
                    </a:solidFill>
                    <a:latin typeface="Times" pitchFamily="2" charset="0"/>
                    <a:ea typeface="华文中宋" panose="02010600040101010101" pitchFamily="2" charset="-122"/>
                    <a:cs typeface="Calibri" panose="020F0502020204030204" pitchFamily="34" charset="0"/>
                  </a:rPr>
                  <a:t>return</a:t>
                </a:r>
                <a:r>
                  <a:rPr lang="zh-CN" altLang="en-US" sz="2000" dirty="0">
                    <a:solidFill>
                      <a:schemeClr val="tx2"/>
                    </a:solidFill>
                    <a:latin typeface="Times" pitchFamily="2" charset="0"/>
                    <a:ea typeface="华文中宋" panose="02010600040101010101" pitchFamily="2" charset="-122"/>
                    <a:cs typeface="Calibri" panose="020F0502020204030204" pitchFamily="34" charset="0"/>
                  </a:rPr>
                  <a:t> </a:t>
                </a:r>
                <a:r>
                  <a:rPr lang="en-US" altLang="zh-CN" sz="2000" dirty="0">
                    <a:solidFill>
                      <a:schemeClr val="tx2"/>
                    </a:solidFill>
                    <a:latin typeface="Times" pitchFamily="2" charset="0"/>
                    <a:ea typeface="华文中宋" panose="02010600040101010101" pitchFamily="2" charset="-122"/>
                    <a:cs typeface="Calibri" panose="020F0502020204030204" pitchFamily="34" charset="0"/>
                  </a:rPr>
                  <a:t>False</a:t>
                </a:r>
                <a:endParaRPr lang="en-US" sz="2000" dirty="0" err="1">
                  <a:solidFill>
                    <a:schemeClr val="tx2"/>
                  </a:solidFill>
                  <a:latin typeface="Times" pitchFamily="2" charset="0"/>
                  <a:ea typeface="华文中宋" panose="02010600040101010101" pitchFamily="2" charset="-122"/>
                  <a:cs typeface="Calibri" panose="020F0502020204030204" pitchFamily="34"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2334208" y="2730532"/>
                <a:ext cx="4475584" cy="2862322"/>
              </a:xfrm>
              <a:prstGeom prst="rect">
                <a:avLst/>
              </a:prstGeom>
              <a:blipFill rotWithShape="1">
                <a:blip r:embed="rId1"/>
                <a:stretch>
                  <a:fillRect l="-112" t="-179" r="-98" b="-163"/>
                </a:stretch>
              </a:blipFill>
              <a:ln>
                <a:solidFill>
                  <a:schemeClr val="accent1"/>
                </a:solidFill>
              </a:ln>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Story</a:t>
            </a:r>
            <a:endParaRPr lang="en-US" dirty="0"/>
          </a:p>
        </p:txBody>
      </p:sp>
      <p:sp>
        <p:nvSpPr>
          <p:cNvPr id="3" name="Content Placeholder 2"/>
          <p:cNvSpPr>
            <a:spLocks noGrp="1"/>
          </p:cNvSpPr>
          <p:nvPr>
            <p:ph idx="1"/>
          </p:nvPr>
        </p:nvSpPr>
        <p:spPr>
          <a:xfrm>
            <a:off x="435896" y="1342758"/>
            <a:ext cx="8272211" cy="4308780"/>
          </a:xfrm>
        </p:spPr>
        <p:txBody>
          <a:bodyPr>
            <a:normAutofit/>
          </a:bodyPr>
          <a:lstStyle/>
          <a:p>
            <a:r>
              <a:rPr lang="en-US" dirty="0"/>
              <a:t>After a second month of hardworking, you fail again.</a:t>
            </a:r>
            <a:endParaRPr lang="en-US" dirty="0"/>
          </a:p>
          <a:p>
            <a:pPr lvl="1"/>
            <a:r>
              <a:rPr lang="en-US" dirty="0"/>
              <a:t>At this point you’ve </a:t>
            </a:r>
            <a:r>
              <a:rPr lang="en-US" dirty="0">
                <a:solidFill>
                  <a:srgbClr val="FF0000"/>
                </a:solidFill>
              </a:rPr>
              <a:t>failed to obtain</a:t>
            </a:r>
            <a:r>
              <a:rPr lang="en-US" dirty="0"/>
              <a:t> an efficient algorithm and you’ve </a:t>
            </a:r>
            <a:r>
              <a:rPr lang="en-US" dirty="0">
                <a:solidFill>
                  <a:srgbClr val="FF0000"/>
                </a:solidFill>
              </a:rPr>
              <a:t>failed to prove </a:t>
            </a:r>
            <a:r>
              <a:rPr lang="en-US" dirty="0"/>
              <a:t>that such an algorithm is not possible. </a:t>
            </a:r>
            <a:endParaRPr lang="en-US" dirty="0"/>
          </a:p>
          <a:p>
            <a:pPr lvl="1"/>
            <a:r>
              <a:rPr lang="en-US" dirty="0"/>
              <a:t>You are on the edge of being fired.</a:t>
            </a:r>
            <a:endParaRPr lang="en-US" dirty="0"/>
          </a:p>
          <a:p>
            <a:r>
              <a:rPr lang="en-US" dirty="0"/>
              <a:t>Suddenly, you discover that the company’s problem is similar to the</a:t>
            </a:r>
            <a:r>
              <a:rPr lang="zh-CN" altLang="en-US" dirty="0"/>
              <a:t> 哈密顿回路 </a:t>
            </a:r>
            <a:r>
              <a:rPr lang="en-US" altLang="zh-CN" dirty="0"/>
              <a:t>problem</a:t>
            </a:r>
            <a:r>
              <a:rPr lang="en-US" dirty="0"/>
              <a:t>, and if the company’s problem is solved, it will lead to a more efficient algorithm for the</a:t>
            </a:r>
            <a:r>
              <a:rPr lang="zh-CN" altLang="en-US" dirty="0"/>
              <a:t> 哈密顿回路 </a:t>
            </a:r>
            <a:r>
              <a:rPr lang="en-US" altLang="zh-CN" dirty="0"/>
              <a:t>problem</a:t>
            </a:r>
            <a:r>
              <a:rPr lang="en-US" dirty="0"/>
              <a:t>.</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Polynomial-Time Nondeterministic Algorithm </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solidFill>
                  <a:srgbClr val="00B050"/>
                </a:solidFill>
              </a:rPr>
              <a:t>Definition </a:t>
            </a:r>
            <a:endParaRPr lang="en-US" dirty="0">
              <a:solidFill>
                <a:srgbClr val="00B050"/>
              </a:solidFill>
            </a:endParaRPr>
          </a:p>
          <a:p>
            <a:pPr marL="0" indent="0">
              <a:buNone/>
            </a:pPr>
            <a:r>
              <a:rPr lang="en-US" dirty="0"/>
              <a:t>A </a:t>
            </a:r>
            <a:r>
              <a:rPr lang="en-US" dirty="0">
                <a:solidFill>
                  <a:srgbClr val="4590B8"/>
                </a:solidFill>
              </a:rPr>
              <a:t>polynomial-time non</a:t>
            </a:r>
            <a:r>
              <a:rPr lang="en-US" altLang="zh-CN" dirty="0">
                <a:solidFill>
                  <a:srgbClr val="4590B8"/>
                </a:solidFill>
              </a:rPr>
              <a:t>-</a:t>
            </a:r>
            <a:r>
              <a:rPr lang="en-US" dirty="0">
                <a:solidFill>
                  <a:srgbClr val="4590B8"/>
                </a:solidFill>
              </a:rPr>
              <a:t>deterministic algorithm</a:t>
            </a:r>
            <a:r>
              <a:rPr lang="en-US" i="1" dirty="0">
                <a:solidFill>
                  <a:srgbClr val="4590B8"/>
                </a:solidFill>
              </a:rPr>
              <a:t> </a:t>
            </a:r>
            <a:r>
              <a:rPr lang="en-US" dirty="0"/>
              <a:t>is a non</a:t>
            </a:r>
            <a:r>
              <a:rPr lang="en-US" altLang="zh-CN" dirty="0"/>
              <a:t>-</a:t>
            </a:r>
            <a:r>
              <a:rPr lang="en-US" dirty="0"/>
              <a:t>deterministic algorithm whose verification stage is a polynomial-time algorithm.  </a:t>
            </a:r>
            <a:r>
              <a:rPr lang="zh-CN" altLang="en-US" dirty="0"/>
              <a:t>多项式时间非确定性算法的验证阶段时多项式时间的</a:t>
            </a:r>
            <a:endParaRPr lang="en-US" dirty="0"/>
          </a:p>
          <a:p>
            <a:pPr marL="0" indent="0">
              <a:buNone/>
            </a:pPr>
            <a:r>
              <a:rPr lang="en-US" dirty="0">
                <a:solidFill>
                  <a:srgbClr val="00B050"/>
                </a:solidFill>
              </a:rPr>
              <a:t>Definition</a:t>
            </a:r>
            <a:r>
              <a:rPr lang="en-US" dirty="0"/>
              <a:t> </a:t>
            </a:r>
            <a:endParaRPr lang="en-US" dirty="0"/>
          </a:p>
          <a:p>
            <a:pPr marL="0" indent="0">
              <a:buNone/>
            </a:pPr>
            <a:r>
              <a:rPr lang="en-US" dirty="0"/>
              <a:t>NP is </a:t>
            </a:r>
            <a:r>
              <a:rPr lang="en-US" dirty="0">
                <a:solidFill>
                  <a:srgbClr val="FF0000"/>
                </a:solidFill>
              </a:rPr>
              <a:t>the set of all decision problems</a:t>
            </a:r>
            <a:r>
              <a:rPr lang="en-US" dirty="0"/>
              <a:t> that can be solved by polynomial-time non</a:t>
            </a:r>
            <a:r>
              <a:rPr lang="en-US" altLang="zh-CN" dirty="0"/>
              <a:t>-</a:t>
            </a:r>
            <a:r>
              <a:rPr lang="en-US" dirty="0"/>
              <a:t>deterministic algorithms.  NP</a:t>
            </a:r>
            <a:r>
              <a:rPr lang="zh-CN" altLang="en-US" dirty="0"/>
              <a:t>就是所有能够被多项式非确定算法所求解的判定问题集合</a:t>
            </a:r>
            <a:endParaRPr lang="en-US" dirty="0"/>
          </a:p>
          <a:p>
            <a:r>
              <a:rPr lang="en-US" dirty="0"/>
              <a:t>We are not sure if one can be solved in polynomial-time, but we know that we can</a:t>
            </a:r>
            <a:r>
              <a:rPr lang="en-US" dirty="0">
                <a:solidFill>
                  <a:srgbClr val="FF0000"/>
                </a:solidFill>
              </a:rPr>
              <a:t> verify an answer</a:t>
            </a:r>
            <a:r>
              <a:rPr lang="en-US" dirty="0"/>
              <a:t> of it in polynomial-time.</a:t>
            </a:r>
            <a:endParaRPr lang="en-US" dirty="0"/>
          </a:p>
          <a:p>
            <a:r>
              <a:rPr lang="en-US" altLang="zh-CN" dirty="0"/>
              <a:t>This</a:t>
            </a:r>
            <a:r>
              <a:rPr lang="zh-CN" altLang="en-US" dirty="0"/>
              <a:t> </a:t>
            </a:r>
            <a:r>
              <a:rPr lang="en-US" altLang="zh-CN" dirty="0"/>
              <a:t>definition</a:t>
            </a:r>
            <a:r>
              <a:rPr lang="zh-CN" altLang="en-US" dirty="0"/>
              <a:t> </a:t>
            </a:r>
            <a:r>
              <a:rPr lang="en-US" altLang="zh-CN" dirty="0"/>
              <a:t>is</a:t>
            </a:r>
            <a:r>
              <a:rPr lang="zh-CN" altLang="en-US" dirty="0"/>
              <a:t> </a:t>
            </a:r>
            <a:r>
              <a:rPr lang="en-US" altLang="zh-CN" dirty="0"/>
              <a:t>equivalent</a:t>
            </a:r>
            <a:r>
              <a:rPr lang="zh-CN" altLang="en-US" dirty="0"/>
              <a:t> </a:t>
            </a:r>
            <a:r>
              <a:rPr lang="en-US" altLang="zh-CN" dirty="0"/>
              <a:t>to</a:t>
            </a:r>
            <a:r>
              <a:rPr lang="zh-CN" altLang="en-US" dirty="0"/>
              <a:t> </a:t>
            </a:r>
            <a:r>
              <a:rPr lang="en-US" altLang="zh-CN" dirty="0"/>
              <a:t>the</a:t>
            </a:r>
            <a:r>
              <a:rPr lang="zh-CN" altLang="en-US" dirty="0"/>
              <a:t> </a:t>
            </a:r>
            <a:r>
              <a:rPr lang="en-US" altLang="zh-CN" dirty="0"/>
              <a:t>previous</a:t>
            </a:r>
            <a:r>
              <a:rPr lang="zh-CN" altLang="en-US" dirty="0"/>
              <a:t> </a:t>
            </a:r>
            <a:r>
              <a:rPr lang="en-US" altLang="zh-CN" dirty="0"/>
              <a:t>definition.</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435896" y="1550020"/>
            <a:ext cx="8272211" cy="1523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435893" y="3183714"/>
            <a:ext cx="8272211" cy="14416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and NP</a:t>
            </a:r>
            <a:endParaRPr lang="en-US" dirty="0"/>
          </a:p>
        </p:txBody>
      </p:sp>
      <p:sp>
        <p:nvSpPr>
          <p:cNvPr id="3" name="Content Placeholder 2"/>
          <p:cNvSpPr>
            <a:spLocks noGrp="1"/>
          </p:cNvSpPr>
          <p:nvPr>
            <p:ph idx="1"/>
          </p:nvPr>
        </p:nvSpPr>
        <p:spPr>
          <a:xfrm>
            <a:off x="435896" y="1127982"/>
            <a:ext cx="8272211" cy="4730818"/>
          </a:xfrm>
        </p:spPr>
        <p:txBody>
          <a:bodyPr>
            <a:normAutofit lnSpcReduction="10000"/>
          </a:bodyPr>
          <a:lstStyle/>
          <a:p>
            <a:r>
              <a:rPr lang="en-US" dirty="0"/>
              <a:t>There are thousands of problems that no one has been able to solve with polynomial-time algorithms but that</a:t>
            </a:r>
            <a:r>
              <a:rPr lang="en-US" dirty="0">
                <a:solidFill>
                  <a:srgbClr val="FF0000"/>
                </a:solidFill>
              </a:rPr>
              <a:t> have been proven to be in NP</a:t>
            </a:r>
            <a:r>
              <a:rPr lang="en-US" i="1" dirty="0"/>
              <a:t> </a:t>
            </a:r>
            <a:r>
              <a:rPr lang="en-US" dirty="0"/>
              <a:t>because </a:t>
            </a:r>
            <a:r>
              <a:rPr lang="en-US" dirty="0">
                <a:solidFill>
                  <a:srgbClr val="FF0000"/>
                </a:solidFill>
              </a:rPr>
              <a:t>polynomial-time nondeterministic algorithms</a:t>
            </a:r>
            <a:r>
              <a:rPr lang="en-US" dirty="0"/>
              <a:t> have been developed for them. </a:t>
            </a:r>
            <a:endParaRPr lang="en-US" dirty="0"/>
          </a:p>
          <a:p>
            <a:pPr lvl="1"/>
            <a:r>
              <a:rPr lang="en-US" dirty="0"/>
              <a:t>The answers to them can be verified in polynomial-time.</a:t>
            </a:r>
            <a:endParaRPr lang="en-US" dirty="0"/>
          </a:p>
          <a:p>
            <a:r>
              <a:rPr lang="en-US" dirty="0"/>
              <a:t>Every problem in P is also in NP. </a:t>
            </a:r>
            <a:r>
              <a:rPr lang="zh-CN" altLang="en-US" dirty="0"/>
              <a:t>所有的</a:t>
            </a:r>
            <a:r>
              <a:rPr lang="en-US" altLang="zh-CN" dirty="0"/>
              <a:t>P</a:t>
            </a:r>
            <a:r>
              <a:rPr lang="zh-CN" altLang="en-US" dirty="0"/>
              <a:t>问题都是</a:t>
            </a:r>
            <a:r>
              <a:rPr lang="en-US" altLang="zh-CN" dirty="0"/>
              <a:t>NP</a:t>
            </a:r>
            <a:r>
              <a:rPr lang="zh-CN" altLang="en-US" dirty="0"/>
              <a:t>问题</a:t>
            </a:r>
            <a:endParaRPr lang="en-US" dirty="0"/>
          </a:p>
          <a:p>
            <a:pPr lvl="1"/>
            <a:r>
              <a:rPr lang="en-US" dirty="0"/>
              <a:t>This is trivially true because any problem in P</a:t>
            </a:r>
            <a:r>
              <a:rPr lang="en-US" i="1" dirty="0"/>
              <a:t> </a:t>
            </a:r>
            <a:r>
              <a:rPr lang="en-US" dirty="0"/>
              <a:t>can be solved by a polynomial-time algorithm. </a:t>
            </a:r>
            <a:endParaRPr lang="en-US" dirty="0"/>
          </a:p>
          <a:p>
            <a:pPr lvl="1"/>
            <a:r>
              <a:rPr lang="en-US" dirty="0"/>
              <a:t>When it is solved, it is also verified.</a:t>
            </a:r>
            <a:endParaRPr lang="en-US" dirty="0"/>
          </a:p>
          <a:p>
            <a:r>
              <a:rPr lang="en-US" dirty="0"/>
              <a:t>There are only few problems that have been proved not in NP.</a:t>
            </a:r>
            <a:endParaRPr lang="en-US" dirty="0"/>
          </a:p>
          <a:p>
            <a:pPr lvl="1"/>
            <a:r>
              <a:rPr lang="en-US" dirty="0"/>
              <a:t>The intractable problems, e.g. </a:t>
            </a:r>
            <a:r>
              <a:rPr lang="en-US" dirty="0"/>
              <a:t>the Halting problem</a:t>
            </a:r>
            <a:endParaRPr lang="en-US" dirty="0"/>
          </a:p>
          <a:p>
            <a:pPr lvl="1"/>
            <a:r>
              <a:rPr lang="zh-CN" altLang="en-US" dirty="0"/>
              <a:t>有一些问题不是</a:t>
            </a:r>
            <a:r>
              <a:rPr lang="en-US" altLang="zh-CN" dirty="0"/>
              <a:t>NP</a:t>
            </a:r>
            <a:r>
              <a:rPr lang="zh-CN" altLang="en-US" dirty="0"/>
              <a:t>问题，比如停机问题</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and NP</a:t>
            </a:r>
            <a:endParaRPr lang="en-US" dirty="0"/>
          </a:p>
        </p:txBody>
      </p:sp>
      <p:sp>
        <p:nvSpPr>
          <p:cNvPr id="3" name="Content Placeholder 2"/>
          <p:cNvSpPr>
            <a:spLocks noGrp="1"/>
          </p:cNvSpPr>
          <p:nvPr>
            <p:ph idx="1"/>
          </p:nvPr>
        </p:nvSpPr>
        <p:spPr>
          <a:xfrm>
            <a:off x="390612" y="1340464"/>
            <a:ext cx="4019982" cy="4645653"/>
          </a:xfrm>
        </p:spPr>
        <p:txBody>
          <a:bodyPr>
            <a:normAutofit fontScale="85000" lnSpcReduction="10000"/>
          </a:bodyPr>
          <a:lstStyle/>
          <a:p>
            <a:r>
              <a:rPr lang="en-US" dirty="0"/>
              <a:t>Because P is in NP, it is easy to think that </a:t>
            </a:r>
            <a:r>
              <a:rPr lang="en-US" dirty="0"/>
              <a:t>NP</a:t>
            </a:r>
            <a:r>
              <a:rPr lang="en-US" i="1" dirty="0"/>
              <a:t> </a:t>
            </a:r>
            <a:r>
              <a:rPr lang="en-US" dirty="0"/>
              <a:t>contains P</a:t>
            </a:r>
            <a:r>
              <a:rPr lang="en-US" i="1" dirty="0"/>
              <a:t> </a:t>
            </a:r>
            <a:r>
              <a:rPr lang="en-US" dirty="0"/>
              <a:t>as a proper subset.</a:t>
            </a:r>
            <a:endParaRPr lang="en-US" dirty="0"/>
          </a:p>
          <a:p>
            <a:r>
              <a:rPr lang="en-US" dirty="0"/>
              <a:t>However, this may not be the case. That is, </a:t>
            </a:r>
            <a:r>
              <a:rPr lang="en-US" dirty="0">
                <a:solidFill>
                  <a:srgbClr val="FF0000"/>
                </a:solidFill>
              </a:rPr>
              <a:t>no one has ever proven that there is a problem in NP that is not in P</a:t>
            </a:r>
            <a:r>
              <a:rPr lang="en-US" dirty="0"/>
              <a:t>. </a:t>
            </a:r>
            <a:r>
              <a:rPr lang="zh-CN" altLang="en-US" dirty="0"/>
              <a:t>目前没有人能够找到不是</a:t>
            </a:r>
            <a:r>
              <a:rPr lang="en-US" altLang="zh-CN" dirty="0"/>
              <a:t>P</a:t>
            </a:r>
            <a:r>
              <a:rPr lang="zh-CN" altLang="en-US" dirty="0"/>
              <a:t>的一个</a:t>
            </a:r>
            <a:r>
              <a:rPr lang="en-US" altLang="zh-CN" dirty="0"/>
              <a:t>NP</a:t>
            </a:r>
            <a:r>
              <a:rPr lang="zh-CN" altLang="en-US" dirty="0"/>
              <a:t>问题</a:t>
            </a:r>
            <a:endParaRPr lang="en-US" dirty="0"/>
          </a:p>
          <a:p>
            <a:r>
              <a:rPr lang="en-US" dirty="0"/>
              <a:t>No one knows if P=NP or not yet.</a:t>
            </a:r>
            <a:endParaRPr lang="en-US" dirty="0"/>
          </a:p>
          <a:p>
            <a:pPr lvl="1"/>
            <a:r>
              <a:rPr lang="en-US" dirty="0"/>
              <a:t>If P=NP, it means that once we can verify answer of a problem in polynomial-time, we can solve it in polynomial-time! </a:t>
            </a:r>
            <a:r>
              <a:rPr lang="zh-CN" altLang="en-US" dirty="0"/>
              <a:t>如果 </a:t>
            </a:r>
            <a:r>
              <a:rPr lang="en-US" altLang="zh-CN" dirty="0"/>
              <a:t>P=NP</a:t>
            </a:r>
            <a:r>
              <a:rPr lang="zh-CN" altLang="en-US" dirty="0"/>
              <a:t>，意味着如果我们能够在多项式时间内验证一个问题的答案，那么我们也能在多项式时间内求解他</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pic>
        <p:nvPicPr>
          <p:cNvPr id="5" name="Picture 4"/>
          <p:cNvPicPr>
            <a:picLocks noChangeAspect="1"/>
          </p:cNvPicPr>
          <p:nvPr/>
        </p:nvPicPr>
        <p:blipFill>
          <a:blip r:embed="rId1"/>
          <a:stretch>
            <a:fillRect/>
          </a:stretch>
        </p:blipFill>
        <p:spPr>
          <a:xfrm>
            <a:off x="4455877" y="2308992"/>
            <a:ext cx="4252228" cy="2815885"/>
          </a:xfrm>
          <a:prstGeom prst="rect">
            <a:avLst/>
          </a:prstGeom>
        </p:spPr>
      </p:pic>
      <p:sp>
        <p:nvSpPr>
          <p:cNvPr id="7" name="TextBox 6"/>
          <p:cNvSpPr txBox="1"/>
          <p:nvPr/>
        </p:nvSpPr>
        <p:spPr>
          <a:xfrm>
            <a:off x="1332170" y="6611779"/>
            <a:ext cx="6479659" cy="246221"/>
          </a:xfrm>
          <a:prstGeom prst="rect">
            <a:avLst/>
          </a:prstGeom>
          <a:noFill/>
        </p:spPr>
        <p:txBody>
          <a:bodyPr wrap="none" rtlCol="0">
            <a:spAutoFit/>
          </a:bodyPr>
          <a:lstStyle/>
          <a:p>
            <a:r>
              <a:rPr lang="en-US" sz="1000" dirty="0">
                <a:solidFill>
                  <a:schemeClr val="tx2"/>
                </a:solidFill>
                <a:latin typeface="Calibri" panose="020F0502020204030204" pitchFamily="34" charset="0"/>
                <a:cs typeface="Calibri" panose="020F0502020204030204" pitchFamily="34" charset="0"/>
              </a:rPr>
              <a:t>Image source: Figure 9.3, </a:t>
            </a:r>
            <a:r>
              <a:rPr lang="en-US" sz="1000" dirty="0">
                <a:solidFill>
                  <a:schemeClr val="tx2"/>
                </a:solidFill>
                <a:latin typeface="Calibri" panose="020F0502020204030204" pitchFamily="34" charset="0"/>
                <a:cs typeface="Calibri" panose="020F0502020204030204" pitchFamily="34" charset="0"/>
              </a:rPr>
              <a:t>Ri</a:t>
            </a:r>
            <a:r>
              <a:rPr lang="en-US" altLang="zh-CN" sz="1000" dirty="0">
                <a:solidFill>
                  <a:schemeClr val="tx2"/>
                </a:solidFill>
                <a:latin typeface="Calibri" panose="020F0502020204030204" pitchFamily="34" charset="0"/>
                <a:cs typeface="Calibri" panose="020F0502020204030204" pitchFamily="34" charset="0"/>
              </a:rPr>
              <a:t>chard</a:t>
            </a:r>
            <a:r>
              <a:rPr lang="zh-CN" altLang="en-US" sz="1000" dirty="0">
                <a:solidFill>
                  <a:schemeClr val="tx2"/>
                </a:solidFill>
                <a:latin typeface="Calibri" panose="020F0502020204030204" pitchFamily="34" charset="0"/>
                <a:cs typeface="Calibri" panose="020F0502020204030204" pitchFamily="34" charset="0"/>
              </a:rPr>
              <a:t> </a:t>
            </a:r>
            <a:r>
              <a:rPr lang="en-US" altLang="zh-CN" sz="1000" dirty="0">
                <a:solidFill>
                  <a:schemeClr val="tx2"/>
                </a:solidFill>
                <a:latin typeface="Calibri" panose="020F0502020204030204" pitchFamily="34" charset="0"/>
                <a:cs typeface="Calibri" panose="020F0502020204030204" pitchFamily="34" charset="0"/>
              </a:rPr>
              <a:t>E.</a:t>
            </a:r>
            <a:r>
              <a:rPr lang="en-US" sz="1000" dirty="0">
                <a:solidFill>
                  <a:schemeClr val="tx2"/>
                </a:solidFill>
                <a:latin typeface="Calibri" panose="020F0502020204030204" pitchFamily="34" charset="0"/>
                <a:cs typeface="Calibri" panose="020F0502020204030204" pitchFamily="34" charset="0"/>
              </a:rPr>
              <a:t> Neapolitan, Foundations </a:t>
            </a:r>
            <a:r>
              <a:rPr lang="en-US" altLang="zh-CN" sz="1000" dirty="0">
                <a:solidFill>
                  <a:schemeClr val="tx2"/>
                </a:solidFill>
                <a:latin typeface="Calibri" panose="020F0502020204030204" pitchFamily="34" charset="0"/>
                <a:cs typeface="Calibri" panose="020F0502020204030204" pitchFamily="34" charset="0"/>
              </a:rPr>
              <a:t>o</a:t>
            </a:r>
            <a:r>
              <a:rPr lang="en-US" sz="1000" dirty="0">
                <a:solidFill>
                  <a:schemeClr val="tx2"/>
                </a:solidFill>
                <a:latin typeface="Calibri" panose="020F0502020204030204" pitchFamily="34" charset="0"/>
                <a:cs typeface="Calibri" panose="020F0502020204030204" pitchFamily="34" charset="0"/>
              </a:rPr>
              <a:t>f Algorithms (5th Edition),</a:t>
            </a:r>
            <a:r>
              <a:rPr lang="zh-CN" altLang="en-US" sz="1000" dirty="0">
                <a:solidFill>
                  <a:schemeClr val="tx2"/>
                </a:solidFill>
                <a:latin typeface="Calibri" panose="020F0502020204030204" pitchFamily="34" charset="0"/>
                <a:cs typeface="Calibri" panose="020F0502020204030204" pitchFamily="34" charset="0"/>
              </a:rPr>
              <a:t> </a:t>
            </a:r>
            <a:r>
              <a:rPr lang="en-US" sz="1000" dirty="0">
                <a:solidFill>
                  <a:schemeClr val="tx2"/>
                </a:solidFill>
                <a:latin typeface="Calibri" panose="020F0502020204030204" pitchFamily="34" charset="0"/>
                <a:cs typeface="Calibri" panose="020F0502020204030204" pitchFamily="34" charset="0"/>
              </a:rPr>
              <a:t>Jones &amp; Bartlett Learning, 2014</a:t>
            </a:r>
            <a:endParaRPr lang="en-US" sz="1000" dirty="0">
              <a:solidFill>
                <a:schemeClr val="tx2"/>
              </a:solidFill>
              <a:latin typeface="Calibri" panose="020F0502020204030204" pitchFamily="34" charset="0"/>
              <a:cs typeface="Calibri" panose="020F0502020204030204" pitchFamily="34" charset="0"/>
            </a:endParaRPr>
          </a:p>
        </p:txBody>
      </p:sp>
      <p:sp>
        <p:nvSpPr>
          <p:cNvPr id="6" name="Rectangle 5"/>
          <p:cNvSpPr/>
          <p:nvPr/>
        </p:nvSpPr>
        <p:spPr>
          <a:xfrm>
            <a:off x="7069015" y="4208585"/>
            <a:ext cx="1639090" cy="504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7" y="1329772"/>
                <a:ext cx="8272208" cy="4308780"/>
              </a:xfrm>
            </p:spPr>
            <p:txBody>
              <a:bodyPr>
                <a:normAutofit fontScale="85000" lnSpcReduction="20000"/>
              </a:bodyPr>
              <a:lstStyle/>
              <a:p>
                <a:r>
                  <a:rPr lang="en-US" dirty="0"/>
                  <a:t>To prove P=NP or P</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NP is one of the </a:t>
                </a:r>
                <a:r>
                  <a:rPr lang="en-US" dirty="0">
                    <a:solidFill>
                      <a:srgbClr val="4590B8"/>
                    </a:solidFill>
                  </a:rPr>
                  <a:t>Millennium Prize Problems</a:t>
                </a:r>
                <a:r>
                  <a:rPr lang="zh-CN" altLang="en-US" dirty="0">
                    <a:solidFill>
                      <a:srgbClr val="4590B8"/>
                    </a:solidFill>
                  </a:rPr>
                  <a:t> </a:t>
                </a:r>
                <a:r>
                  <a:rPr lang="en-US" altLang="zh-CN" dirty="0">
                    <a:solidFill>
                      <a:srgbClr val="4590B8"/>
                    </a:solidFill>
                  </a:rPr>
                  <a:t>(</a:t>
                </a:r>
                <a:r>
                  <a:rPr lang="zh-CN" altLang="en-US" dirty="0">
                    <a:solidFill>
                      <a:srgbClr val="4590B8"/>
                    </a:solidFill>
                  </a:rPr>
                  <a:t>千禧年大奖难题</a:t>
                </a:r>
                <a:r>
                  <a:rPr lang="en-US" altLang="zh-CN" dirty="0">
                    <a:solidFill>
                      <a:srgbClr val="4590B8"/>
                    </a:solidFill>
                  </a:rPr>
                  <a:t>)</a:t>
                </a:r>
                <a:r>
                  <a:rPr lang="en-US" dirty="0"/>
                  <a:t>, which are seven problems in mathematics that were stated by the Clay Mathematics Institute on May 24, 2000.</a:t>
                </a:r>
                <a:endParaRPr lang="en-US" dirty="0"/>
              </a:p>
              <a:p>
                <a:pPr lvl="1"/>
                <a:r>
                  <a:rPr lang="en-US" dirty="0"/>
                  <a:t>A correct solution to any of the problems results in a US$1 million prize being awarded by the institute to the discoverer(s).</a:t>
                </a:r>
                <a:endParaRPr lang="en-US" dirty="0"/>
              </a:p>
              <a:p>
                <a:r>
                  <a:rPr lang="en-US" altLang="zh-CN" dirty="0"/>
                  <a:t>They</a:t>
                </a:r>
                <a:r>
                  <a:rPr lang="zh-CN" altLang="en-US" dirty="0"/>
                  <a:t> </a:t>
                </a:r>
                <a:r>
                  <a:rPr lang="en-US" altLang="zh-CN" dirty="0"/>
                  <a:t>are:</a:t>
                </a:r>
                <a:endParaRPr lang="en-US" dirty="0"/>
              </a:p>
              <a:p>
                <a:pPr lvl="1"/>
                <a:r>
                  <a:rPr lang="zh-CN" altLang="en-US" dirty="0"/>
                  <a:t>      </a:t>
                </a:r>
                <a:r>
                  <a:rPr lang="en-US" dirty="0"/>
                  <a:t>P versus NP</a:t>
                </a:r>
                <a:r>
                  <a:rPr lang="zh-CN" altLang="en-US" dirty="0"/>
                  <a:t> </a:t>
                </a:r>
                <a:r>
                  <a:rPr lang="en-US" altLang="zh-CN" dirty="0"/>
                  <a:t>(P/NP</a:t>
                </a:r>
                <a:r>
                  <a:rPr lang="zh-CN" altLang="en-US" dirty="0"/>
                  <a:t>问题</a:t>
                </a:r>
                <a:r>
                  <a:rPr lang="en-US" altLang="zh-CN" dirty="0"/>
                  <a:t>)</a:t>
                </a:r>
                <a:endParaRPr lang="en-US" dirty="0"/>
              </a:p>
              <a:p>
                <a:pPr lvl="1"/>
                <a:r>
                  <a:rPr lang="zh-CN" altLang="en-US" dirty="0"/>
                  <a:t>      </a:t>
                </a:r>
                <a:r>
                  <a:rPr lang="en-US" dirty="0"/>
                  <a:t>Birch and Swinnerton-Dyer conjecture</a:t>
                </a:r>
                <a:r>
                  <a:rPr lang="zh-CN" altLang="en-US" dirty="0"/>
                  <a:t> </a:t>
                </a:r>
                <a:r>
                  <a:rPr lang="en-US" altLang="zh-CN" dirty="0"/>
                  <a:t>(</a:t>
                </a:r>
                <a:r>
                  <a:rPr lang="zh-CN" altLang="en-US" dirty="0"/>
                  <a:t>贝赫和斯维讷通</a:t>
                </a:r>
                <a:r>
                  <a:rPr lang="en-US" altLang="zh-CN" dirty="0"/>
                  <a:t>-</a:t>
                </a:r>
                <a:r>
                  <a:rPr lang="zh-CN" altLang="en-US" dirty="0"/>
                  <a:t>戴尔猜想</a:t>
                </a:r>
                <a:r>
                  <a:rPr lang="en-US" altLang="zh-CN" dirty="0"/>
                  <a:t>)</a:t>
                </a:r>
                <a:endParaRPr lang="en-US" dirty="0"/>
              </a:p>
              <a:p>
                <a:pPr lvl="1"/>
                <a:r>
                  <a:rPr lang="zh-CN" altLang="en-US" dirty="0"/>
                  <a:t>      </a:t>
                </a:r>
                <a:r>
                  <a:rPr lang="en-US" dirty="0"/>
                  <a:t>Hodge conjecture</a:t>
                </a:r>
                <a:r>
                  <a:rPr lang="zh-CN" altLang="en-US" dirty="0"/>
                  <a:t> </a:t>
                </a:r>
                <a:r>
                  <a:rPr lang="en-US" altLang="zh-CN" dirty="0"/>
                  <a:t>(</a:t>
                </a:r>
                <a:r>
                  <a:rPr lang="zh-CN" altLang="en-US" dirty="0"/>
                  <a:t>霍奇猜想</a:t>
                </a:r>
                <a:r>
                  <a:rPr lang="en-US" altLang="zh-CN" dirty="0"/>
                  <a:t>)</a:t>
                </a:r>
                <a:endParaRPr lang="en-US" dirty="0"/>
              </a:p>
              <a:p>
                <a:pPr lvl="1"/>
                <a:r>
                  <a:rPr lang="zh-CN" altLang="en-US" dirty="0"/>
                  <a:t>      </a:t>
                </a:r>
                <a:r>
                  <a:rPr lang="en-US" dirty="0"/>
                  <a:t>Navier</a:t>
                </a:r>
                <a:r>
                  <a:rPr lang="en-US" altLang="zh-CN" dirty="0"/>
                  <a:t>-</a:t>
                </a:r>
                <a:r>
                  <a:rPr lang="en-US" dirty="0"/>
                  <a:t>Stokes existence and smoothness</a:t>
                </a:r>
                <a:r>
                  <a:rPr lang="zh-CN" altLang="en-US" dirty="0"/>
                  <a:t> </a:t>
                </a:r>
                <a:r>
                  <a:rPr lang="en-US" altLang="zh-CN" dirty="0"/>
                  <a:t>(</a:t>
                </a:r>
                <a:r>
                  <a:rPr lang="zh-CN" altLang="en-US" dirty="0"/>
                  <a:t>纳维</a:t>
                </a:r>
                <a:r>
                  <a:rPr lang="en-US" altLang="zh-CN" dirty="0"/>
                  <a:t>-</a:t>
                </a:r>
                <a:r>
                  <a:rPr lang="zh-CN" altLang="en-US" dirty="0"/>
                  <a:t>斯托克斯存在性与光滑性</a:t>
                </a:r>
                <a:r>
                  <a:rPr lang="en-US" altLang="zh-CN" dirty="0"/>
                  <a:t>)</a:t>
                </a:r>
                <a:endParaRPr lang="en-US" dirty="0"/>
              </a:p>
              <a:p>
                <a:pPr lvl="1"/>
                <a:r>
                  <a:rPr lang="zh-CN" altLang="en-US" dirty="0"/>
                  <a:t>      </a:t>
                </a:r>
                <a:r>
                  <a:rPr lang="en-US" dirty="0" err="1"/>
                  <a:t>Poincaré</a:t>
                </a:r>
                <a:r>
                  <a:rPr lang="en-US" dirty="0"/>
                  <a:t> conjecture</a:t>
                </a:r>
                <a:r>
                  <a:rPr lang="zh-CN" altLang="en-US" dirty="0"/>
                  <a:t> </a:t>
                </a:r>
                <a:r>
                  <a:rPr lang="en-US" altLang="zh-CN" dirty="0"/>
                  <a:t>(</a:t>
                </a:r>
                <a:r>
                  <a:rPr lang="zh-CN" altLang="en-US" dirty="0"/>
                  <a:t>庞加莱猜想</a:t>
                </a:r>
                <a:r>
                  <a:rPr lang="en-US" altLang="zh-CN" dirty="0"/>
                  <a:t>)</a:t>
                </a:r>
                <a:endParaRPr lang="en-US" dirty="0"/>
              </a:p>
              <a:p>
                <a:pPr lvl="1"/>
                <a:r>
                  <a:rPr lang="zh-CN" altLang="en-US" dirty="0"/>
                  <a:t>      </a:t>
                </a:r>
                <a:r>
                  <a:rPr lang="en-US" dirty="0"/>
                  <a:t>Riemann hypothesis</a:t>
                </a:r>
                <a:r>
                  <a:rPr lang="zh-CN" altLang="en-US" dirty="0"/>
                  <a:t> </a:t>
                </a:r>
                <a:r>
                  <a:rPr lang="en-US" altLang="zh-CN" dirty="0"/>
                  <a:t>(</a:t>
                </a:r>
                <a:r>
                  <a:rPr lang="zh-CN" altLang="en-US" dirty="0"/>
                  <a:t>黎曼猜想</a:t>
                </a:r>
                <a:r>
                  <a:rPr lang="en-US" altLang="zh-CN" dirty="0"/>
                  <a:t>)</a:t>
                </a:r>
                <a:endParaRPr lang="en-US" dirty="0"/>
              </a:p>
              <a:p>
                <a:pPr lvl="1"/>
                <a:r>
                  <a:rPr lang="zh-CN" altLang="en-US" dirty="0"/>
                  <a:t>      </a:t>
                </a:r>
                <a:r>
                  <a:rPr lang="en-US" dirty="0"/>
                  <a:t>Yang-Mills existence and mass gap</a:t>
                </a:r>
                <a:r>
                  <a:rPr lang="zh-CN" altLang="en-US" dirty="0"/>
                  <a:t> </a:t>
                </a:r>
                <a:r>
                  <a:rPr lang="en-US" altLang="zh-CN" dirty="0"/>
                  <a:t>(</a:t>
                </a:r>
                <a:r>
                  <a:rPr lang="zh-CN" altLang="en-US" dirty="0"/>
                  <a:t>杨</a:t>
                </a:r>
                <a:r>
                  <a:rPr lang="en-US" altLang="zh-CN" dirty="0"/>
                  <a:t>-</a:t>
                </a:r>
                <a:r>
                  <a:rPr lang="zh-CN" altLang="en-US" dirty="0"/>
                  <a:t>米尔斯存在性与质量间隙</a:t>
                </a:r>
                <a:r>
                  <a:rPr lang="en-US" altLang="zh-CN"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7" y="1329772"/>
                <a:ext cx="8272208" cy="4308780"/>
              </a:xfrm>
              <a:blipFill rotWithShape="1">
                <a:blip r:embed="rId1"/>
                <a:stretch>
                  <a:fillRect l="-3" t="-2" r="4" b="9"/>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TextBox 4"/>
          <p:cNvSpPr txBox="1"/>
          <p:nvPr/>
        </p:nvSpPr>
        <p:spPr>
          <a:xfrm>
            <a:off x="2804529" y="6611779"/>
            <a:ext cx="3534942" cy="246221"/>
          </a:xfrm>
          <a:prstGeom prst="rect">
            <a:avLst/>
          </a:prstGeom>
          <a:noFill/>
        </p:spPr>
        <p:txBody>
          <a:bodyPr wrap="none" rtlCol="0">
            <a:spAutoFit/>
          </a:bodyPr>
          <a:lstStyle/>
          <a:p>
            <a:r>
              <a:rPr lang="en-US" sz="1000" dirty="0">
                <a:solidFill>
                  <a:schemeClr val="tx2"/>
                </a:solidFill>
                <a:latin typeface="Calibri" panose="020F0502020204030204" pitchFamily="34" charset="0"/>
                <a:cs typeface="Calibri" panose="020F0502020204030204" pitchFamily="34" charset="0"/>
              </a:rPr>
              <a:t>Statistic source: </a:t>
            </a:r>
            <a:r>
              <a:rPr lang="en-US" sz="1000" dirty="0">
                <a:hlinkClick r:id="rId2"/>
              </a:rPr>
              <a:t>http://www.cs.umd.edu/~gasarch/papers/poll.pdf</a:t>
            </a:r>
            <a:endParaRPr lang="en-US" sz="1000" dirty="0" err="1">
              <a:solidFill>
                <a:schemeClr val="tx2"/>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3"/>
          <a:stretch>
            <a:fillRect/>
          </a:stretch>
        </p:blipFill>
        <p:spPr>
          <a:xfrm>
            <a:off x="924168" y="3208752"/>
            <a:ext cx="317133" cy="310661"/>
          </a:xfrm>
          <a:prstGeom prst="rect">
            <a:avLst/>
          </a:prstGeom>
        </p:spPr>
      </p:pic>
      <p:pic>
        <p:nvPicPr>
          <p:cNvPr id="10" name="Picture 9"/>
          <p:cNvPicPr>
            <a:picLocks noChangeAspect="1"/>
          </p:cNvPicPr>
          <p:nvPr/>
        </p:nvPicPr>
        <p:blipFill>
          <a:blip r:embed="rId4"/>
          <a:stretch>
            <a:fillRect/>
          </a:stretch>
        </p:blipFill>
        <p:spPr>
          <a:xfrm>
            <a:off x="924168" y="4506812"/>
            <a:ext cx="352249" cy="309600"/>
          </a:xfrm>
          <a:prstGeom prst="rect">
            <a:avLst/>
          </a:prstGeom>
        </p:spPr>
      </p:pic>
      <p:pic>
        <p:nvPicPr>
          <p:cNvPr id="11" name="Picture 10"/>
          <p:cNvPicPr>
            <a:picLocks noChangeAspect="1"/>
          </p:cNvPicPr>
          <p:nvPr/>
        </p:nvPicPr>
        <p:blipFill>
          <a:blip r:embed="rId3"/>
          <a:stretch>
            <a:fillRect/>
          </a:stretch>
        </p:blipFill>
        <p:spPr>
          <a:xfrm>
            <a:off x="924168" y="3533267"/>
            <a:ext cx="317133" cy="310661"/>
          </a:xfrm>
          <a:prstGeom prst="rect">
            <a:avLst/>
          </a:prstGeom>
        </p:spPr>
      </p:pic>
      <p:pic>
        <p:nvPicPr>
          <p:cNvPr id="12" name="Picture 11"/>
          <p:cNvPicPr>
            <a:picLocks noChangeAspect="1"/>
          </p:cNvPicPr>
          <p:nvPr/>
        </p:nvPicPr>
        <p:blipFill>
          <a:blip r:embed="rId3"/>
          <a:stretch>
            <a:fillRect/>
          </a:stretch>
        </p:blipFill>
        <p:spPr>
          <a:xfrm>
            <a:off x="924168" y="3857782"/>
            <a:ext cx="317133" cy="310661"/>
          </a:xfrm>
          <a:prstGeom prst="rect">
            <a:avLst/>
          </a:prstGeom>
        </p:spPr>
      </p:pic>
      <p:pic>
        <p:nvPicPr>
          <p:cNvPr id="13" name="Picture 12"/>
          <p:cNvPicPr>
            <a:picLocks noChangeAspect="1"/>
          </p:cNvPicPr>
          <p:nvPr/>
        </p:nvPicPr>
        <p:blipFill>
          <a:blip r:embed="rId3"/>
          <a:stretch>
            <a:fillRect/>
          </a:stretch>
        </p:blipFill>
        <p:spPr>
          <a:xfrm>
            <a:off x="924168" y="4182297"/>
            <a:ext cx="317133" cy="310661"/>
          </a:xfrm>
          <a:prstGeom prst="rect">
            <a:avLst/>
          </a:prstGeom>
        </p:spPr>
      </p:pic>
      <p:pic>
        <p:nvPicPr>
          <p:cNvPr id="14" name="Picture 13"/>
          <p:cNvPicPr>
            <a:picLocks noChangeAspect="1"/>
          </p:cNvPicPr>
          <p:nvPr/>
        </p:nvPicPr>
        <p:blipFill>
          <a:blip r:embed="rId3"/>
          <a:stretch>
            <a:fillRect/>
          </a:stretch>
        </p:blipFill>
        <p:spPr>
          <a:xfrm>
            <a:off x="924168" y="4830266"/>
            <a:ext cx="317133" cy="310661"/>
          </a:xfrm>
          <a:prstGeom prst="rect">
            <a:avLst/>
          </a:prstGeom>
        </p:spPr>
      </p:pic>
      <p:pic>
        <p:nvPicPr>
          <p:cNvPr id="15" name="Picture 14"/>
          <p:cNvPicPr>
            <a:picLocks noChangeAspect="1"/>
          </p:cNvPicPr>
          <p:nvPr/>
        </p:nvPicPr>
        <p:blipFill>
          <a:blip r:embed="rId3"/>
          <a:stretch>
            <a:fillRect/>
          </a:stretch>
        </p:blipFill>
        <p:spPr>
          <a:xfrm>
            <a:off x="924168" y="5154783"/>
            <a:ext cx="317133" cy="31066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P=NP?</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TextBox 4"/>
          <p:cNvSpPr txBox="1"/>
          <p:nvPr/>
        </p:nvSpPr>
        <p:spPr>
          <a:xfrm>
            <a:off x="2804529" y="6611779"/>
            <a:ext cx="3534942" cy="246221"/>
          </a:xfrm>
          <a:prstGeom prst="rect">
            <a:avLst/>
          </a:prstGeom>
          <a:noFill/>
        </p:spPr>
        <p:txBody>
          <a:bodyPr wrap="none" rtlCol="0">
            <a:spAutoFit/>
          </a:bodyPr>
          <a:lstStyle/>
          <a:p>
            <a:r>
              <a:rPr lang="en-US" sz="1000" dirty="0">
                <a:solidFill>
                  <a:schemeClr val="tx2"/>
                </a:solidFill>
                <a:latin typeface="Calibri" panose="020F0502020204030204" pitchFamily="34" charset="0"/>
                <a:cs typeface="Calibri" panose="020F0502020204030204" pitchFamily="34" charset="0"/>
              </a:rPr>
              <a:t>Statistic source: </a:t>
            </a:r>
            <a:r>
              <a:rPr lang="en-US" sz="1000" dirty="0">
                <a:hlinkClick r:id="rId2"/>
              </a:rPr>
              <a:t>http://www.cs.umd.edu/~gasarch/papers/poll.pdf</a:t>
            </a:r>
            <a:endParaRPr lang="en-US" sz="1000" dirty="0" err="1">
              <a:solidFill>
                <a:schemeClr val="tx2"/>
              </a:solidFill>
              <a:latin typeface="Calibri" panose="020F0502020204030204" pitchFamily="34" charset="0"/>
              <a:cs typeface="Calibri" panose="020F0502020204030204" pitchFamily="34" charset="0"/>
            </a:endParaRPr>
          </a:p>
        </p:txBody>
      </p:sp>
      <p:graphicFrame>
        <p:nvGraphicFramePr>
          <p:cNvPr id="6" name="Chart 5"/>
          <p:cNvGraphicFramePr/>
          <p:nvPr/>
        </p:nvGraphicFramePr>
        <p:xfrm>
          <a:off x="1524000" y="1770194"/>
          <a:ext cx="6096000" cy="40640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 of Solution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a:t>Either P=NP or P</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NP is proved would advance theory enormously, and perhaps have huge practical consequences as well.</a:t>
                </a:r>
                <a:endParaRPr lang="en-US" dirty="0"/>
              </a:p>
              <a:p>
                <a:r>
                  <a:rPr lang="en-US" dirty="0"/>
                  <a:t>If P=NP is proved:</a:t>
                </a:r>
                <a:endParaRPr lang="en-US" dirty="0"/>
              </a:p>
              <a:p>
                <a:pPr lvl="1"/>
                <a:r>
                  <a:rPr lang="en-US" dirty="0"/>
                  <a:t>Some cryptography encryption methods in NP </a:t>
                </a:r>
                <a:r>
                  <a:rPr lang="en-US" dirty="0">
                    <a:solidFill>
                      <a:srgbClr val="FF0000"/>
                    </a:solidFill>
                  </a:rPr>
                  <a:t>will not be treated safe any more</a:t>
                </a:r>
                <a:r>
                  <a:rPr lang="en-US" dirty="0"/>
                  <a:t>.</a:t>
                </a:r>
                <a:endParaRPr lang="en-US" dirty="0"/>
              </a:p>
              <a:p>
                <a:pPr lvl="1"/>
                <a:r>
                  <a:rPr lang="en-US" dirty="0"/>
                  <a:t>Researchers will be more confident to propose polynomial-time algorithms for problems in NP.</a:t>
                </a:r>
                <a:endParaRPr lang="en-US" dirty="0"/>
              </a:p>
              <a:p>
                <a:r>
                  <a:rPr lang="en-US" dirty="0"/>
                  <a:t>If P</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NP is proved:</a:t>
                </a:r>
                <a:endParaRPr lang="en-US" dirty="0"/>
              </a:p>
              <a:p>
                <a:pPr lvl="1"/>
                <a:r>
                  <a:rPr lang="en-US" dirty="0"/>
                  <a:t>Some cryptography encryption methods in NP </a:t>
                </a:r>
                <a:r>
                  <a:rPr lang="en-US" dirty="0">
                    <a:solidFill>
                      <a:srgbClr val="FF0000"/>
                    </a:solidFill>
                  </a:rPr>
                  <a:t>will be treated safe</a:t>
                </a:r>
                <a:r>
                  <a:rPr lang="en-US" dirty="0"/>
                  <a:t>.</a:t>
                </a:r>
                <a:endParaRPr lang="en-US" dirty="0"/>
              </a:p>
              <a:p>
                <a:pPr lvl="1"/>
                <a:r>
                  <a:rPr lang="en-US" dirty="0"/>
                  <a:t>It would allow one to show in a formal way that many common problems cannot be solved efficiently, so that the attention of researchers can be focused on</a:t>
                </a:r>
                <a:r>
                  <a:rPr lang="en-US" dirty="0">
                    <a:solidFill>
                      <a:srgbClr val="FF0000"/>
                    </a:solidFill>
                  </a:rPr>
                  <a:t> partial solutions</a:t>
                </a:r>
                <a:r>
                  <a:rPr lang="en-US" dirty="0"/>
                  <a:t> or solutions to other problems.</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a:t>
            </a:r>
            <a:r>
              <a:rPr lang="zh-CN" altLang="en-US" dirty="0"/>
              <a:t> </a:t>
            </a:r>
            <a:r>
              <a:rPr lang="en-US" altLang="zh-CN" dirty="0"/>
              <a:t>Complete</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DA78A09-6F6C-DB4D-A4CF-CA82F4B2AF9A}"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a:t>
            </a:r>
            <a:r>
              <a:rPr lang="zh-CN" altLang="en-US" dirty="0"/>
              <a:t> </a:t>
            </a:r>
            <a:r>
              <a:rPr lang="en-US" altLang="zh-CN" dirty="0"/>
              <a:t>Complete</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There</a:t>
            </a:r>
            <a:r>
              <a:rPr lang="zh-CN" altLang="en-US" dirty="0"/>
              <a:t> </a:t>
            </a:r>
            <a:r>
              <a:rPr lang="en-US" altLang="zh-CN" dirty="0"/>
              <a:t>are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problems:</a:t>
            </a:r>
            <a:endParaRPr lang="en-US" altLang="zh-CN" dirty="0"/>
          </a:p>
          <a:p>
            <a:pPr lvl="1"/>
            <a:r>
              <a:rPr lang="en-US" altLang="zh-CN" dirty="0"/>
              <a:t>No</a:t>
            </a:r>
            <a:r>
              <a:rPr lang="zh-CN" altLang="en-US" dirty="0"/>
              <a:t> </a:t>
            </a:r>
            <a:r>
              <a:rPr lang="en-US" altLang="zh-CN" dirty="0"/>
              <a:t>polynomial-time</a:t>
            </a:r>
            <a:r>
              <a:rPr lang="zh-CN" altLang="en-US" dirty="0"/>
              <a:t> </a:t>
            </a:r>
            <a:r>
              <a:rPr lang="en-US" altLang="zh-CN" dirty="0"/>
              <a:t>algorithm</a:t>
            </a:r>
            <a:r>
              <a:rPr lang="zh-CN" altLang="en-US" dirty="0"/>
              <a:t> </a:t>
            </a:r>
            <a:r>
              <a:rPr lang="en-US" altLang="zh-CN" dirty="0"/>
              <a:t>is</a:t>
            </a:r>
            <a:r>
              <a:rPr lang="zh-CN" altLang="en-US" dirty="0"/>
              <a:t> </a:t>
            </a:r>
            <a:r>
              <a:rPr lang="en-US" altLang="zh-CN" dirty="0"/>
              <a:t>found; </a:t>
            </a:r>
            <a:r>
              <a:rPr lang="zh-CN" altLang="en-US" dirty="0"/>
              <a:t>没有找到多项式时间算法</a:t>
            </a:r>
            <a:endParaRPr lang="en-US" altLang="zh-CN" dirty="0"/>
          </a:p>
          <a:p>
            <a:pPr lvl="1"/>
            <a:r>
              <a:rPr lang="en-US" altLang="zh-CN" dirty="0"/>
              <a:t>Can’t</a:t>
            </a:r>
            <a:r>
              <a:rPr lang="zh-CN" altLang="en-US" dirty="0"/>
              <a:t> </a:t>
            </a:r>
            <a:r>
              <a:rPr lang="en-US" altLang="zh-CN" dirty="0"/>
              <a:t>prove</a:t>
            </a:r>
            <a:r>
              <a:rPr lang="zh-CN" altLang="en-US" dirty="0"/>
              <a:t> </a:t>
            </a:r>
            <a:r>
              <a:rPr lang="en-US" altLang="zh-CN" dirty="0"/>
              <a:t>it</a:t>
            </a:r>
            <a:r>
              <a:rPr lang="zh-CN" altLang="en-US" dirty="0"/>
              <a:t> </a:t>
            </a:r>
            <a:r>
              <a:rPr lang="en-US" altLang="zh-CN" dirty="0"/>
              <a:t>is</a:t>
            </a:r>
            <a:r>
              <a:rPr lang="zh-CN" altLang="en-US" dirty="0"/>
              <a:t> </a:t>
            </a:r>
            <a:r>
              <a:rPr lang="en-US" altLang="zh-CN" dirty="0"/>
              <a:t>impossible</a:t>
            </a:r>
            <a:r>
              <a:rPr lang="zh-CN" altLang="en-US" dirty="0"/>
              <a:t> </a:t>
            </a:r>
            <a:r>
              <a:rPr lang="en-US" altLang="zh-CN" dirty="0"/>
              <a:t>to</a:t>
            </a:r>
            <a:r>
              <a:rPr lang="zh-CN" altLang="en-US" dirty="0"/>
              <a:t> </a:t>
            </a:r>
            <a:r>
              <a:rPr lang="en-US" altLang="zh-CN" dirty="0"/>
              <a:t>find</a:t>
            </a:r>
            <a:r>
              <a:rPr lang="zh-CN" altLang="en-US" dirty="0"/>
              <a:t> </a:t>
            </a:r>
            <a:r>
              <a:rPr lang="en-US" altLang="zh-CN" dirty="0"/>
              <a:t>a</a:t>
            </a:r>
            <a:r>
              <a:rPr lang="zh-CN" altLang="en-US" dirty="0"/>
              <a:t> </a:t>
            </a:r>
            <a:r>
              <a:rPr lang="en-US" altLang="zh-CN" dirty="0"/>
              <a:t>polynomial-time</a:t>
            </a:r>
            <a:r>
              <a:rPr lang="zh-CN" altLang="en-US" dirty="0"/>
              <a:t> </a:t>
            </a:r>
            <a:r>
              <a:rPr lang="en-US" altLang="zh-CN" dirty="0"/>
              <a:t>algorithm. </a:t>
            </a:r>
            <a:r>
              <a:rPr lang="zh-CN" altLang="en-US" dirty="0"/>
              <a:t>不能证明找不到多项式时间算法</a:t>
            </a:r>
            <a:endParaRPr lang="en-US" altLang="zh-CN" dirty="0"/>
          </a:p>
          <a:p>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special</a:t>
            </a:r>
            <a:r>
              <a:rPr lang="zh-CN" altLang="en-US" dirty="0"/>
              <a:t> </a:t>
            </a:r>
            <a:r>
              <a:rPr lang="en-US" altLang="zh-CN" dirty="0"/>
              <a:t>group</a:t>
            </a:r>
            <a:r>
              <a:rPr lang="zh-CN" altLang="en-US" dirty="0"/>
              <a:t> </a:t>
            </a:r>
            <a:r>
              <a:rPr lang="en-US" altLang="zh-CN" dirty="0"/>
              <a:t>among</a:t>
            </a:r>
            <a:r>
              <a:rPr lang="zh-CN" altLang="en-US" dirty="0"/>
              <a:t> </a:t>
            </a:r>
            <a:r>
              <a:rPr lang="en-US" altLang="zh-CN" dirty="0"/>
              <a:t>these</a:t>
            </a:r>
            <a:r>
              <a:rPr lang="zh-CN" altLang="en-US" dirty="0"/>
              <a:t> </a:t>
            </a:r>
            <a:r>
              <a:rPr lang="en-US" altLang="zh-CN" dirty="0"/>
              <a:t>problems.</a:t>
            </a:r>
            <a:r>
              <a:rPr lang="zh-CN" altLang="en-US" dirty="0"/>
              <a:t> </a:t>
            </a:r>
            <a:r>
              <a:rPr lang="en-US" altLang="zh-CN" dirty="0"/>
              <a:t>If</a:t>
            </a:r>
            <a:r>
              <a:rPr lang="zh-CN" altLang="en-US" dirty="0"/>
              <a:t> </a:t>
            </a:r>
            <a:r>
              <a:rPr lang="en-US" altLang="zh-CN" dirty="0"/>
              <a:t>a</a:t>
            </a:r>
            <a:r>
              <a:rPr lang="zh-CN" altLang="en-US" dirty="0"/>
              <a:t> </a:t>
            </a:r>
            <a:r>
              <a:rPr lang="en-US" altLang="zh-CN" dirty="0"/>
              <a:t>polynomial-time</a:t>
            </a:r>
            <a:r>
              <a:rPr lang="zh-CN" altLang="en-US" dirty="0"/>
              <a:t> </a:t>
            </a:r>
            <a:r>
              <a:rPr lang="en-US" altLang="zh-CN" dirty="0"/>
              <a:t>algorithm</a:t>
            </a:r>
            <a:r>
              <a:rPr lang="zh-CN" altLang="en-US" dirty="0"/>
              <a:t> </a:t>
            </a:r>
            <a:r>
              <a:rPr lang="en-US" altLang="zh-CN" dirty="0"/>
              <a:t>is</a:t>
            </a:r>
            <a:r>
              <a:rPr lang="zh-CN" altLang="en-US" dirty="0"/>
              <a:t> </a:t>
            </a:r>
            <a:r>
              <a:rPr lang="en-US" altLang="zh-CN" dirty="0"/>
              <a:t>developed</a:t>
            </a:r>
            <a:r>
              <a:rPr lang="zh-CN" altLang="en-US" dirty="0"/>
              <a:t> </a:t>
            </a:r>
            <a:r>
              <a:rPr lang="en-US" altLang="zh-CN" dirty="0"/>
              <a:t>for</a:t>
            </a:r>
            <a:r>
              <a:rPr lang="zh-CN" altLang="en-US" dirty="0"/>
              <a:t> </a:t>
            </a:r>
            <a:r>
              <a:rPr lang="en-US" altLang="zh-CN" dirty="0"/>
              <a:t>one</a:t>
            </a:r>
            <a:r>
              <a:rPr lang="zh-CN" altLang="en-US" dirty="0"/>
              <a:t> </a:t>
            </a:r>
            <a:r>
              <a:rPr lang="en-US" altLang="zh-CN" dirty="0"/>
              <a:t>of</a:t>
            </a:r>
            <a:r>
              <a:rPr lang="zh-CN" altLang="en-US" dirty="0"/>
              <a:t> </a:t>
            </a:r>
            <a:r>
              <a:rPr lang="en-US" altLang="zh-CN" dirty="0"/>
              <a:t>it,</a:t>
            </a:r>
            <a:r>
              <a:rPr lang="zh-CN" altLang="en-US" dirty="0"/>
              <a:t> </a:t>
            </a:r>
            <a:r>
              <a:rPr lang="en-US" altLang="zh-CN" dirty="0"/>
              <a:t>every</a:t>
            </a:r>
            <a:r>
              <a:rPr lang="zh-CN" altLang="en-US" dirty="0"/>
              <a:t> </a:t>
            </a:r>
            <a:r>
              <a:rPr lang="en-US" altLang="zh-CN" dirty="0"/>
              <a:t>problem</a:t>
            </a:r>
            <a:r>
              <a:rPr lang="zh-CN" altLang="en-US" dirty="0"/>
              <a:t> </a:t>
            </a:r>
            <a:r>
              <a:rPr lang="en-US" altLang="zh-CN" dirty="0"/>
              <a:t>in</a:t>
            </a:r>
            <a:r>
              <a:rPr lang="zh-CN" altLang="en-US" dirty="0"/>
              <a:t> </a:t>
            </a:r>
            <a:r>
              <a:rPr lang="en-US" altLang="zh-CN" dirty="0"/>
              <a:t>this</a:t>
            </a:r>
            <a:r>
              <a:rPr lang="zh-CN" altLang="en-US" dirty="0"/>
              <a:t> </a:t>
            </a:r>
            <a:r>
              <a:rPr lang="en-US" altLang="zh-CN" dirty="0"/>
              <a:t>group</a:t>
            </a:r>
            <a:r>
              <a:rPr lang="zh-CN" altLang="en-US" dirty="0"/>
              <a:t> </a:t>
            </a:r>
            <a:r>
              <a:rPr lang="en-US" altLang="zh-CN" dirty="0"/>
              <a:t>can</a:t>
            </a:r>
            <a:r>
              <a:rPr lang="zh-CN" altLang="en-US" dirty="0"/>
              <a:t> </a:t>
            </a:r>
            <a:r>
              <a:rPr lang="en-US" altLang="zh-CN" dirty="0"/>
              <a:t>be</a:t>
            </a:r>
            <a:r>
              <a:rPr lang="zh-CN" altLang="en-US" dirty="0"/>
              <a:t> </a:t>
            </a:r>
            <a:r>
              <a:rPr lang="en-US" altLang="zh-CN" dirty="0"/>
              <a:t>solved</a:t>
            </a:r>
            <a:r>
              <a:rPr lang="zh-CN" altLang="en-US" dirty="0"/>
              <a:t> </a:t>
            </a:r>
            <a:r>
              <a:rPr lang="en-US" altLang="zh-CN" dirty="0"/>
              <a:t>in</a:t>
            </a:r>
            <a:r>
              <a:rPr lang="zh-CN" altLang="en-US" dirty="0"/>
              <a:t> </a:t>
            </a:r>
            <a:r>
              <a:rPr lang="en-US" altLang="zh-CN" dirty="0"/>
              <a:t>polynomial</a:t>
            </a:r>
            <a:r>
              <a:rPr lang="zh-CN" altLang="en-US" dirty="0"/>
              <a:t> </a:t>
            </a:r>
            <a:r>
              <a:rPr lang="en-US" altLang="zh-CN" dirty="0"/>
              <a:t>time. </a:t>
            </a:r>
            <a:r>
              <a:rPr lang="zh-CN" altLang="en-US" dirty="0"/>
              <a:t>一些问题，如果能找到其中一个问题的多项式时间算法，那么所有的这些问题都能在多项式时间内解决</a:t>
            </a:r>
            <a:endParaRPr lang="en-US" altLang="zh-CN" dirty="0"/>
          </a:p>
          <a:p>
            <a:r>
              <a:rPr lang="en-US" altLang="zh-CN" dirty="0"/>
              <a:t>This</a:t>
            </a:r>
            <a:r>
              <a:rPr lang="zh-CN" altLang="en-US" dirty="0"/>
              <a:t> </a:t>
            </a:r>
            <a:r>
              <a:rPr lang="en-US" altLang="zh-CN" dirty="0"/>
              <a:t>group</a:t>
            </a:r>
            <a:r>
              <a:rPr lang="zh-CN" altLang="en-US" dirty="0"/>
              <a:t> </a:t>
            </a:r>
            <a:r>
              <a:rPr lang="en-US" altLang="zh-CN" dirty="0"/>
              <a:t>is</a:t>
            </a:r>
            <a:r>
              <a:rPr lang="zh-CN" altLang="en-US" dirty="0"/>
              <a:t> </a:t>
            </a:r>
            <a:r>
              <a:rPr lang="en-US" altLang="zh-CN" dirty="0"/>
              <a:t>called</a:t>
            </a:r>
            <a:r>
              <a:rPr lang="zh-CN" altLang="en-US" dirty="0"/>
              <a:t> </a:t>
            </a:r>
            <a:r>
              <a:rPr lang="en-US" altLang="zh-CN" dirty="0">
                <a:solidFill>
                  <a:srgbClr val="4590B8"/>
                </a:solidFill>
              </a:rPr>
              <a:t>NP</a:t>
            </a:r>
            <a:r>
              <a:rPr lang="zh-CN" altLang="en-US" dirty="0">
                <a:solidFill>
                  <a:srgbClr val="4590B8"/>
                </a:solidFill>
              </a:rPr>
              <a:t> </a:t>
            </a:r>
            <a:r>
              <a:rPr lang="en-US" altLang="zh-CN" dirty="0">
                <a:solidFill>
                  <a:srgbClr val="4590B8"/>
                </a:solidFill>
              </a:rPr>
              <a:t>complete</a:t>
            </a:r>
            <a:r>
              <a:rPr lang="en-US" altLang="zh-CN" dirty="0"/>
              <a:t>.</a:t>
            </a:r>
            <a:endParaRPr lang="en-US" altLang="zh-CN" dirty="0"/>
          </a:p>
          <a:p>
            <a:pPr lvl="1"/>
            <a:r>
              <a:rPr lang="en-US" altLang="zh-CN" dirty="0"/>
              <a:t>T</a:t>
            </a:r>
            <a:r>
              <a:rPr lang="en-US" dirty="0"/>
              <a:t>here are more than 3000 known NP-complete problems</a:t>
            </a:r>
            <a:r>
              <a:rPr lang="en-US" altLang="zh-CN" dirty="0"/>
              <a:t>.</a:t>
            </a:r>
            <a:r>
              <a:rPr lang="zh-CN" altLang="en-US" dirty="0"/>
              <a:t> </a:t>
            </a:r>
            <a:r>
              <a:rPr lang="en-US" altLang="zh-CN" dirty="0"/>
              <a:t>See</a:t>
            </a:r>
            <a:r>
              <a:rPr lang="zh-CN" altLang="en-US" dirty="0"/>
              <a:t> </a:t>
            </a:r>
            <a:r>
              <a:rPr lang="en-US" altLang="zh-CN" dirty="0">
                <a:hlinkClick r:id="rId1"/>
              </a:rPr>
              <a:t>here</a:t>
            </a:r>
            <a:r>
              <a:rPr lang="zh-CN" altLang="en-US" dirty="0"/>
              <a:t> </a:t>
            </a:r>
            <a:r>
              <a:rPr lang="en-US" altLang="zh-CN" dirty="0"/>
              <a:t>for</a:t>
            </a:r>
            <a:r>
              <a:rPr lang="zh-CN" altLang="en-US" dirty="0"/>
              <a:t> </a:t>
            </a:r>
            <a:r>
              <a:rPr lang="en-US" altLang="zh-CN" dirty="0"/>
              <a:t>some</a:t>
            </a:r>
            <a:r>
              <a:rPr lang="zh-CN" altLang="en-US" dirty="0"/>
              <a:t> </a:t>
            </a:r>
            <a:r>
              <a:rPr lang="en-US" altLang="zh-CN" dirty="0"/>
              <a:t>typical</a:t>
            </a:r>
            <a:r>
              <a:rPr lang="zh-CN" altLang="en-US" dirty="0"/>
              <a:t> </a:t>
            </a:r>
            <a:r>
              <a:rPr lang="en-US" altLang="zh-CN" dirty="0"/>
              <a:t>ones.</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t>
            </a:r>
            <a:r>
              <a:rPr lang="en-US" dirty="0"/>
              <a:t>educibility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550021"/>
                <a:ext cx="8272211" cy="4453737"/>
              </a:xfrm>
            </p:spPr>
            <p:txBody>
              <a:bodyPr>
                <a:normAutofit fontScale="92500" lnSpcReduction="10000"/>
              </a:bodyPr>
              <a:lstStyle/>
              <a:p>
                <a:r>
                  <a:rPr lang="en-US" altLang="zh-CN" dirty="0"/>
                  <a:t>Before</a:t>
                </a:r>
                <a:r>
                  <a:rPr lang="zh-CN" altLang="en-US" dirty="0"/>
                  <a:t> </a:t>
                </a:r>
                <a:r>
                  <a:rPr lang="en-US" altLang="zh-CN" dirty="0"/>
                  <a:t>formally</a:t>
                </a:r>
                <a:r>
                  <a:rPr lang="zh-CN" altLang="en-US" dirty="0"/>
                  <a:t> </a:t>
                </a:r>
                <a:r>
                  <a:rPr lang="en-US" altLang="zh-CN" dirty="0"/>
                  <a:t>define</a:t>
                </a:r>
                <a:r>
                  <a:rPr lang="zh-CN" altLang="en-US" dirty="0"/>
                  <a:t> </a:t>
                </a:r>
                <a:r>
                  <a:rPr lang="en-US" altLang="zh-CN" dirty="0"/>
                  <a:t>NP</a:t>
                </a:r>
                <a:r>
                  <a:rPr lang="zh-CN" altLang="en-US" dirty="0"/>
                  <a:t> </a:t>
                </a:r>
                <a:r>
                  <a:rPr lang="en-US" altLang="zh-CN" dirty="0"/>
                  <a:t>complete,</a:t>
                </a:r>
                <a:r>
                  <a:rPr lang="zh-CN" altLang="en-US" dirty="0"/>
                  <a:t> </a:t>
                </a:r>
                <a:r>
                  <a:rPr lang="en-US" altLang="zh-CN" dirty="0"/>
                  <a:t>we</a:t>
                </a:r>
                <a:r>
                  <a:rPr lang="zh-CN" altLang="en-US" dirty="0"/>
                  <a:t> </a:t>
                </a:r>
                <a:r>
                  <a:rPr lang="en-US" altLang="zh-CN" dirty="0"/>
                  <a:t>first</a:t>
                </a:r>
                <a:r>
                  <a:rPr lang="zh-CN" altLang="en-US" dirty="0"/>
                  <a:t> </a:t>
                </a:r>
                <a:r>
                  <a:rPr lang="en-US" altLang="zh-CN" dirty="0"/>
                  <a:t>introduce</a:t>
                </a:r>
                <a:r>
                  <a:rPr lang="zh-CN" altLang="en-US" dirty="0"/>
                  <a:t> </a:t>
                </a:r>
                <a:r>
                  <a:rPr lang="en-US" altLang="zh-CN" dirty="0"/>
                  <a:t>the</a:t>
                </a:r>
                <a:r>
                  <a:rPr lang="zh-CN" altLang="en-US" dirty="0"/>
                  <a:t> </a:t>
                </a:r>
                <a:r>
                  <a:rPr lang="en-US" altLang="zh-CN" dirty="0"/>
                  <a:t>concept</a:t>
                </a:r>
                <a:r>
                  <a:rPr lang="zh-CN" altLang="en-US" dirty="0"/>
                  <a:t> </a:t>
                </a:r>
                <a:r>
                  <a:rPr lang="en-US" altLang="zh-CN" dirty="0"/>
                  <a:t>of</a:t>
                </a:r>
                <a:r>
                  <a:rPr lang="zh-CN" altLang="en-US" dirty="0"/>
                  <a:t> </a:t>
                </a:r>
                <a:r>
                  <a:rPr lang="en-US" altLang="zh-CN" dirty="0">
                    <a:solidFill>
                      <a:srgbClr val="4590B8"/>
                    </a:solidFill>
                  </a:rPr>
                  <a:t>reducibility</a:t>
                </a:r>
                <a:r>
                  <a:rPr lang="zh-CN" altLang="en-US" dirty="0">
                    <a:solidFill>
                      <a:srgbClr val="4590B8"/>
                    </a:solidFill>
                  </a:rPr>
                  <a:t> </a:t>
                </a:r>
                <a:r>
                  <a:rPr lang="en-US" altLang="zh-CN" dirty="0">
                    <a:solidFill>
                      <a:srgbClr val="4590B8"/>
                    </a:solidFill>
                  </a:rPr>
                  <a:t>(</a:t>
                </a:r>
                <a:r>
                  <a:rPr lang="zh-CN" altLang="en-US" dirty="0">
                    <a:solidFill>
                      <a:srgbClr val="4590B8"/>
                    </a:solidFill>
                  </a:rPr>
                  <a:t>约简</a:t>
                </a:r>
                <a:r>
                  <a:rPr lang="en-US" altLang="zh-CN" dirty="0">
                    <a:solidFill>
                      <a:srgbClr val="4590B8"/>
                    </a:solidFill>
                  </a:rPr>
                  <a:t>)</a:t>
                </a:r>
                <a:r>
                  <a:rPr lang="en-US" altLang="zh-CN" dirty="0"/>
                  <a:t>.</a:t>
                </a:r>
                <a:endParaRPr lang="en-US" altLang="zh-CN" dirty="0"/>
              </a:p>
              <a:p>
                <a:r>
                  <a:rPr lang="en-US" altLang="zh-CN" dirty="0"/>
                  <a:t>If</a:t>
                </a:r>
                <a:r>
                  <a:rPr lang="zh-CN" altLang="en-US" dirty="0"/>
                  <a:t> </a:t>
                </a:r>
                <a:r>
                  <a:rPr lang="en-US" altLang="zh-CN" dirty="0"/>
                  <a:t>any</a:t>
                </a:r>
                <a:r>
                  <a:rPr lang="zh-CN" altLang="en-US" dirty="0"/>
                  <a:t> </a:t>
                </a:r>
                <a:r>
                  <a:rPr lang="en-US" altLang="zh-CN" dirty="0"/>
                  <a:t>instance</a:t>
                </a:r>
                <a:r>
                  <a:rPr lang="zh-CN" altLang="en-US" dirty="0"/>
                  <a:t> </a:t>
                </a:r>
                <a:r>
                  <a:rPr lang="en-US" altLang="zh-CN" dirty="0"/>
                  <a:t>of</a:t>
                </a:r>
                <a:r>
                  <a:rPr lang="zh-CN" altLang="en-US" dirty="0"/>
                  <a:t> </a:t>
                </a:r>
                <a:r>
                  <a:rPr lang="en-US" altLang="zh-CN" dirty="0"/>
                  <a:t>problem</a:t>
                </a:r>
                <a:r>
                  <a:rPr lang="zh-CN" altLang="en-US" dirty="0"/>
                  <a:t> </a:t>
                </a:r>
                <a14:m>
                  <m:oMath xmlns:m="http://schemas.openxmlformats.org/officeDocument/2006/math">
                    <m:r>
                      <a:rPr lang="en-US" altLang="zh-CN" i="1" dirty="0" smtClean="0">
                        <a:latin typeface="Cambria Math" panose="02040503050406030204" pitchFamily="18" charset="0"/>
                      </a:rPr>
                      <m:t>𝑄</m:t>
                    </m:r>
                  </m:oMath>
                </a14:m>
                <a:r>
                  <a:rPr lang="zh-CN" altLang="en-US" dirty="0"/>
                  <a:t> </a:t>
                </a:r>
                <a:r>
                  <a:rPr lang="en-US" altLang="zh-CN" dirty="0"/>
                  <a:t>can</a:t>
                </a:r>
                <a:r>
                  <a:rPr lang="zh-CN" altLang="en-US" dirty="0"/>
                  <a:t> </a:t>
                </a:r>
                <a:r>
                  <a:rPr lang="en-US" altLang="zh-CN" dirty="0"/>
                  <a:t>be</a:t>
                </a:r>
                <a:r>
                  <a:rPr lang="zh-CN" altLang="en-US" dirty="0"/>
                  <a:t> </a:t>
                </a:r>
                <a:r>
                  <a:rPr lang="en-US" altLang="zh-CN" dirty="0"/>
                  <a:t>easily</a:t>
                </a:r>
                <a:r>
                  <a:rPr lang="zh-CN" altLang="en-US" dirty="0"/>
                  <a:t> </a:t>
                </a:r>
                <a:r>
                  <a:rPr lang="en-US" altLang="zh-CN" dirty="0"/>
                  <a:t>transformed</a:t>
                </a:r>
                <a:r>
                  <a:rPr lang="zh-CN" altLang="en-US" dirty="0"/>
                  <a:t> </a:t>
                </a:r>
                <a:r>
                  <a:rPr lang="en-US" altLang="zh-CN" dirty="0"/>
                  <a:t>into</a:t>
                </a:r>
                <a:r>
                  <a:rPr lang="zh-CN" altLang="en-US" dirty="0"/>
                  <a:t> </a:t>
                </a:r>
                <a:r>
                  <a:rPr lang="en-US" altLang="zh-CN" dirty="0"/>
                  <a:t>an</a:t>
                </a:r>
                <a:r>
                  <a:rPr lang="zh-CN" altLang="en-US" dirty="0"/>
                  <a:t> </a:t>
                </a:r>
                <a:r>
                  <a:rPr lang="en-US" altLang="zh-CN" dirty="0"/>
                  <a:t>instance</a:t>
                </a:r>
                <a:r>
                  <a:rPr lang="zh-CN" altLang="en-US" dirty="0"/>
                  <a:t> </a:t>
                </a:r>
                <a:r>
                  <a:rPr lang="en-US" altLang="zh-CN" dirty="0"/>
                  <a:t>of</a:t>
                </a:r>
                <a:r>
                  <a:rPr lang="zh-CN" altLang="en-US" dirty="0"/>
                  <a:t> </a:t>
                </a:r>
                <a:r>
                  <a:rPr lang="en-US" altLang="zh-CN" dirty="0"/>
                  <a:t>problem</a:t>
                </a:r>
                <a:r>
                  <a:rPr lang="zh-CN" altLang="en-US" dirty="0"/>
                  <a:t> </a:t>
                </a: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oMath>
                </a14:m>
                <a:r>
                  <a:rPr lang="en-US" altLang="zh-CN" dirty="0"/>
                  <a:t>,</a:t>
                </a:r>
                <a:r>
                  <a:rPr lang="zh-CN" altLang="en-US" dirty="0"/>
                  <a:t> </a:t>
                </a:r>
                <a:r>
                  <a:rPr lang="en-US" altLang="zh-CN" dirty="0"/>
                  <a:t>we</a:t>
                </a:r>
                <a:r>
                  <a:rPr lang="zh-CN" altLang="en-US" dirty="0"/>
                  <a:t> </a:t>
                </a:r>
                <a:r>
                  <a:rPr lang="en-US" altLang="zh-CN" dirty="0"/>
                  <a:t>say</a:t>
                </a:r>
                <a:r>
                  <a:rPr lang="zh-CN" altLang="en-US" dirty="0"/>
                  <a:t> </a:t>
                </a:r>
                <a:r>
                  <a:rPr lang="en-US" altLang="zh-CN" dirty="0"/>
                  <a:t>that</a:t>
                </a:r>
                <a:r>
                  <a:rPr lang="zh-CN" altLang="en-US" dirty="0"/>
                  <a:t> </a:t>
                </a:r>
                <a:r>
                  <a:rPr lang="en-US" altLang="zh-CN" dirty="0"/>
                  <a:t>problem</a:t>
                </a:r>
                <a:r>
                  <a:rPr lang="zh-CN" altLang="en-US" dirty="0"/>
                  <a:t> </a:t>
                </a:r>
                <a14:m>
                  <m:oMath xmlns:m="http://schemas.openxmlformats.org/officeDocument/2006/math">
                    <m:r>
                      <a:rPr lang="en-US" altLang="zh-CN" i="1" dirty="0" smtClean="0">
                        <a:latin typeface="Cambria Math" panose="02040503050406030204" pitchFamily="18" charset="0"/>
                      </a:rPr>
                      <m:t>𝑄</m:t>
                    </m:r>
                  </m:oMath>
                </a14:m>
                <a:r>
                  <a:rPr lang="zh-CN" altLang="en-US" dirty="0"/>
                  <a:t> </a:t>
                </a:r>
                <a:r>
                  <a:rPr lang="en-US" altLang="zh-CN" dirty="0"/>
                  <a:t>reduces</a:t>
                </a:r>
                <a:r>
                  <a:rPr lang="zh-CN" altLang="en-US" dirty="0"/>
                  <a:t> </a:t>
                </a:r>
                <a:r>
                  <a:rPr lang="en-US" altLang="zh-CN" dirty="0"/>
                  <a:t>to</a:t>
                </a:r>
                <a:r>
                  <a:rPr lang="zh-CN" altLang="en-US" dirty="0"/>
                  <a:t> </a:t>
                </a:r>
                <a:r>
                  <a:rPr lang="en-US" altLang="zh-CN" dirty="0"/>
                  <a:t>problem</a:t>
                </a:r>
                <a:r>
                  <a:rPr lang="zh-CN" altLang="en-US" dirty="0"/>
                  <a:t> </a:t>
                </a:r>
                <a14:m>
                  <m:oMath xmlns:m="http://schemas.openxmlformats.org/officeDocument/2006/math">
                    <m:r>
                      <a:rPr lang="en-US" altLang="zh-CN" i="1" dirty="0" smtClean="0">
                        <a:latin typeface="Cambria Math" panose="02040503050406030204" pitchFamily="18" charset="0"/>
                      </a:rPr>
                      <m:t>𝑄</m:t>
                    </m:r>
                    <m:r>
                      <a:rPr lang="en-US" altLang="zh-CN" b="0" i="1" dirty="0" smtClean="0">
                        <a:latin typeface="Cambria Math" panose="02040503050406030204" pitchFamily="18" charset="0"/>
                      </a:rPr>
                      <m:t>′</m:t>
                    </m:r>
                  </m:oMath>
                </a14:m>
                <a:r>
                  <a:rPr lang="en-US" altLang="zh-CN" dirty="0"/>
                  <a:t>,</a:t>
                </a:r>
                <a:r>
                  <a:rPr lang="zh-CN" altLang="en-US" dirty="0"/>
                  <a:t> </a:t>
                </a:r>
                <a:r>
                  <a:rPr lang="en-US" altLang="zh-CN" dirty="0"/>
                  <a:t>and</a:t>
                </a:r>
                <a:r>
                  <a:rPr lang="zh-CN" altLang="en-US" dirty="0"/>
                  <a:t> </a:t>
                </a:r>
                <a:r>
                  <a:rPr lang="en-US" altLang="zh-CN" dirty="0"/>
                  <a:t>the</a:t>
                </a:r>
                <a:r>
                  <a:rPr lang="zh-CN" altLang="en-US" dirty="0"/>
                  <a:t> </a:t>
                </a:r>
                <a:r>
                  <a:rPr lang="en-US" altLang="zh-CN" dirty="0"/>
                  <a:t>solution</a:t>
                </a:r>
                <a:r>
                  <a:rPr lang="zh-CN" altLang="en-US" dirty="0"/>
                  <a:t> </a:t>
                </a:r>
                <a:r>
                  <a:rPr lang="en-US" altLang="zh-CN" dirty="0"/>
                  <a:t>for</a:t>
                </a:r>
                <a:r>
                  <a:rPr lang="zh-CN" altLang="en-US" dirty="0"/>
                  <a:t> </a:t>
                </a:r>
                <a:r>
                  <a:rPr lang="en-US" altLang="zh-CN" dirty="0"/>
                  <a:t>the</a:t>
                </a:r>
                <a:r>
                  <a:rPr lang="zh-CN" altLang="en-US" dirty="0"/>
                  <a:t> </a:t>
                </a:r>
                <a:r>
                  <a:rPr lang="en-US" altLang="zh-CN" dirty="0"/>
                  <a:t>transformed</a:t>
                </a:r>
                <a:r>
                  <a:rPr lang="zh-CN" altLang="en-US" dirty="0"/>
                  <a:t> </a:t>
                </a:r>
                <a:r>
                  <a:rPr lang="en-US" altLang="zh-CN" dirty="0"/>
                  <a:t>instance</a:t>
                </a:r>
                <a:r>
                  <a:rPr lang="zh-CN" altLang="en-US" dirty="0"/>
                  <a:t> </a:t>
                </a:r>
                <a:r>
                  <a:rPr lang="en-US" altLang="zh-CN" dirty="0"/>
                  <a:t>of</a:t>
                </a:r>
                <a:r>
                  <a:rPr lang="zh-CN" altLang="en-US" dirty="0"/>
                  <a:t> </a:t>
                </a:r>
                <a14:m>
                  <m:oMath xmlns:m="http://schemas.openxmlformats.org/officeDocument/2006/math">
                    <m:r>
                      <a:rPr lang="en-US" altLang="zh-CN" i="1" dirty="0" smtClean="0">
                        <a:latin typeface="Cambria Math" panose="02040503050406030204" pitchFamily="18" charset="0"/>
                      </a:rPr>
                      <m:t>𝑄</m:t>
                    </m:r>
                    <m:r>
                      <a:rPr lang="en-US" altLang="zh-CN" b="0" i="1" dirty="0" smtClean="0">
                        <a:latin typeface="Cambria Math" panose="02040503050406030204" pitchFamily="18" charset="0"/>
                      </a:rPr>
                      <m:t>′</m:t>
                    </m:r>
                  </m:oMath>
                </a14:m>
                <a:r>
                  <a:rPr lang="zh-CN" altLang="en-US" dirty="0"/>
                  <a:t> </a:t>
                </a:r>
                <a:r>
                  <a:rPr lang="en-US" altLang="zh-CN" dirty="0"/>
                  <a:t>is</a:t>
                </a:r>
                <a:r>
                  <a:rPr lang="zh-CN" altLang="en-US" dirty="0"/>
                  <a:t> </a:t>
                </a:r>
                <a:r>
                  <a:rPr lang="en-US" altLang="zh-CN" dirty="0"/>
                  <a:t>also</a:t>
                </a:r>
                <a:r>
                  <a:rPr lang="zh-CN" altLang="en-US" dirty="0"/>
                  <a:t> </a:t>
                </a:r>
                <a:r>
                  <a:rPr lang="en-US" altLang="zh-CN" dirty="0"/>
                  <a:t>the</a:t>
                </a:r>
                <a:r>
                  <a:rPr lang="zh-CN" altLang="en-US" dirty="0"/>
                  <a:t> </a:t>
                </a:r>
                <a:r>
                  <a:rPr lang="en-US" altLang="zh-CN" dirty="0"/>
                  <a:t>solution</a:t>
                </a:r>
                <a:r>
                  <a:rPr lang="zh-CN" altLang="en-US" dirty="0"/>
                  <a:t> </a:t>
                </a:r>
                <a:r>
                  <a:rPr lang="en-US" altLang="zh-CN" dirty="0"/>
                  <a:t>for</a:t>
                </a:r>
                <a:r>
                  <a:rPr lang="zh-CN" altLang="en-US" dirty="0"/>
                  <a:t> </a:t>
                </a:r>
                <a:r>
                  <a:rPr lang="en-US" altLang="zh-CN" dirty="0"/>
                  <a:t>the</a:t>
                </a:r>
                <a:r>
                  <a:rPr lang="zh-CN" altLang="en-US" dirty="0"/>
                  <a:t> </a:t>
                </a:r>
                <a:r>
                  <a:rPr lang="en-US" altLang="zh-CN" dirty="0"/>
                  <a:t>instance</a:t>
                </a:r>
                <a:r>
                  <a:rPr lang="zh-CN" altLang="en-US" dirty="0"/>
                  <a:t> </a:t>
                </a:r>
                <a:r>
                  <a:rPr lang="en-US" altLang="zh-CN" dirty="0"/>
                  <a:t>of</a:t>
                </a:r>
                <a:r>
                  <a:rPr lang="zh-CN" altLang="en-US" dirty="0"/>
                  <a:t> </a:t>
                </a:r>
                <a14:m>
                  <m:oMath xmlns:m="http://schemas.openxmlformats.org/officeDocument/2006/math">
                    <m:r>
                      <a:rPr lang="en-US" altLang="zh-CN" i="1" dirty="0" smtClean="0">
                        <a:latin typeface="Cambria Math" panose="02040503050406030204" pitchFamily="18" charset="0"/>
                      </a:rPr>
                      <m:t>𝑄</m:t>
                    </m:r>
                  </m:oMath>
                </a14:m>
                <a:r>
                  <a:rPr lang="en-US" altLang="zh-CN" dirty="0"/>
                  <a:t>.</a:t>
                </a:r>
                <a:endParaRPr lang="en-US" altLang="zh-CN" dirty="0"/>
              </a:p>
              <a:p>
                <a:endParaRPr lang="en-US" dirty="0"/>
              </a:p>
              <a:p>
                <a:endParaRPr lang="en-US" dirty="0"/>
              </a:p>
              <a:p>
                <a:endParaRPr lang="en-US" dirty="0"/>
              </a:p>
              <a:p>
                <a:endParaRPr lang="en-US" dirty="0"/>
              </a:p>
              <a:p>
                <a:r>
                  <a:rPr lang="en-US" altLang="zh-CN" dirty="0"/>
                  <a:t>If</a:t>
                </a:r>
                <a:r>
                  <a:rPr lang="zh-CN" altLang="en-US" dirty="0"/>
                  <a:t> </a:t>
                </a:r>
                <a:r>
                  <a:rPr lang="en-US" altLang="zh-CN" dirty="0"/>
                  <a:t>we</a:t>
                </a:r>
                <a:r>
                  <a:rPr lang="zh-CN" altLang="en-US" dirty="0"/>
                  <a:t> </a:t>
                </a:r>
                <a:r>
                  <a:rPr lang="en-US" altLang="zh-CN" dirty="0"/>
                  <a:t>find</a:t>
                </a:r>
                <a:r>
                  <a:rPr lang="zh-CN" altLang="en-US" dirty="0"/>
                  <a:t> </a:t>
                </a:r>
                <a:r>
                  <a:rPr lang="en-US" altLang="zh-CN" dirty="0"/>
                  <a:t>such</a:t>
                </a:r>
                <a:r>
                  <a:rPr lang="zh-CN" altLang="en-US" dirty="0"/>
                  <a:t> </a:t>
                </a:r>
                <a:r>
                  <a:rPr lang="en-US" altLang="zh-CN" dirty="0"/>
                  <a:t>a</a:t>
                </a:r>
                <a:r>
                  <a:rPr lang="zh-CN" altLang="en-US" dirty="0"/>
                  <a:t> </a:t>
                </a:r>
                <a:r>
                  <a:rPr lang="en-US" altLang="zh-CN" dirty="0"/>
                  <a:t>transformation,</a:t>
                </a:r>
                <a:r>
                  <a:rPr lang="zh-CN" altLang="en-US" dirty="0"/>
                  <a:t> </a:t>
                </a:r>
                <a14:m>
                  <m:oMath xmlns:m="http://schemas.openxmlformats.org/officeDocument/2006/math">
                    <m:r>
                      <a:rPr lang="en-US" altLang="zh-CN" i="1" dirty="0" smtClean="0">
                        <a:solidFill>
                          <a:srgbClr val="FF0000"/>
                        </a:solidFill>
                        <a:latin typeface="Cambria Math" panose="02040503050406030204" pitchFamily="18" charset="0"/>
                      </a:rPr>
                      <m:t>𝑄</m:t>
                    </m:r>
                  </m:oMath>
                </a14:m>
                <a:r>
                  <a:rPr lang="zh-CN" altLang="en-US" dirty="0">
                    <a:solidFill>
                      <a:srgbClr val="FF0000"/>
                    </a:solidFill>
                  </a:rPr>
                  <a:t> </a:t>
                </a:r>
                <a:r>
                  <a:rPr lang="en-US" altLang="zh-CN" dirty="0">
                    <a:solidFill>
                      <a:srgbClr val="FF0000"/>
                    </a:solidFill>
                  </a:rPr>
                  <a:t>will</a:t>
                </a:r>
                <a:r>
                  <a:rPr lang="zh-CN" altLang="en-US" dirty="0">
                    <a:solidFill>
                      <a:srgbClr val="FF0000"/>
                    </a:solidFill>
                  </a:rPr>
                  <a:t> </a:t>
                </a:r>
                <a:r>
                  <a:rPr lang="en-US" altLang="zh-CN" dirty="0">
                    <a:solidFill>
                      <a:srgbClr val="FF0000"/>
                    </a:solidFill>
                  </a:rPr>
                  <a:t>not</a:t>
                </a:r>
                <a:r>
                  <a:rPr lang="zh-CN" altLang="en-US" dirty="0">
                    <a:solidFill>
                      <a:srgbClr val="FF0000"/>
                    </a:solidFill>
                  </a:rPr>
                  <a:t> </a:t>
                </a:r>
                <a:r>
                  <a:rPr lang="en-US" altLang="zh-CN" dirty="0">
                    <a:solidFill>
                      <a:srgbClr val="FF0000"/>
                    </a:solidFill>
                  </a:rPr>
                  <a:t>be</a:t>
                </a:r>
                <a:r>
                  <a:rPr lang="zh-CN" altLang="en-US" dirty="0">
                    <a:solidFill>
                      <a:srgbClr val="FF0000"/>
                    </a:solidFill>
                  </a:rPr>
                  <a:t> </a:t>
                </a:r>
                <a:r>
                  <a:rPr lang="en-US" altLang="zh-CN" dirty="0">
                    <a:solidFill>
                      <a:srgbClr val="FF0000"/>
                    </a:solidFill>
                  </a:rPr>
                  <a:t>harder</a:t>
                </a:r>
                <a:r>
                  <a:rPr lang="zh-CN" altLang="en-US" dirty="0">
                    <a:solidFill>
                      <a:srgbClr val="FF0000"/>
                    </a:solidFill>
                  </a:rPr>
                  <a:t> </a:t>
                </a:r>
                <a:r>
                  <a:rPr lang="en-US" altLang="zh-CN" dirty="0">
                    <a:solidFill>
                      <a:srgbClr val="FF0000"/>
                    </a:solidFill>
                  </a:rPr>
                  <a:t>than</a:t>
                </a:r>
                <a:r>
                  <a:rPr lang="zh-CN" altLang="en-US" dirty="0">
                    <a:solidFill>
                      <a:srgbClr val="FF0000"/>
                    </a:solidFill>
                  </a:rPr>
                  <a:t> </a:t>
                </a:r>
                <a14:m>
                  <m:oMath xmlns:m="http://schemas.openxmlformats.org/officeDocument/2006/math">
                    <m:r>
                      <a:rPr lang="en-US" altLang="zh-CN" i="1" dirty="0" smtClean="0">
                        <a:solidFill>
                          <a:srgbClr val="FF0000"/>
                        </a:solidFill>
                        <a:latin typeface="Cambria Math" panose="02040503050406030204" pitchFamily="18" charset="0"/>
                      </a:rPr>
                      <m:t>𝑄</m:t>
                    </m:r>
                    <m:r>
                      <a:rPr lang="en-US" altLang="zh-CN" b="0" i="1" dirty="0" smtClean="0">
                        <a:solidFill>
                          <a:srgbClr val="FF0000"/>
                        </a:solidFill>
                        <a:latin typeface="Cambria Math" panose="02040503050406030204" pitchFamily="18" charset="0"/>
                      </a:rPr>
                      <m:t>′</m:t>
                    </m:r>
                  </m:oMath>
                </a14:m>
                <a:r>
                  <a:rPr lang="en-US" altLang="zh-CN"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550021"/>
                <a:ext cx="8272211" cy="4453737"/>
              </a:xfrm>
              <a:blipFill rotWithShape="1">
                <a:blip r:embed="rId1"/>
                <a:stretch>
                  <a:fillRect l="-3" t="-14" r="4" b="1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2093041" y="3835175"/>
                <a:ext cx="1569532" cy="400110"/>
              </a:xfrm>
              <a:prstGeom prst="rect">
                <a:avLst/>
              </a:prstGeom>
              <a:noFill/>
              <a:ln w="19050">
                <a:solidFill>
                  <a:schemeClr val="accent1"/>
                </a:solidFill>
              </a:ln>
            </p:spPr>
            <p:txBody>
              <a:bodyPr wrap="none" rtlCol="0">
                <a:spAutoFit/>
              </a:bodyPr>
              <a:lstStyle/>
              <a:p>
                <a:pPr algn="l"/>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Instance</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of</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14:m>
                  <m:oMath xmlns:m="http://schemas.openxmlformats.org/officeDocument/2006/math">
                    <m:r>
                      <a:rPr lang="en-US" altLang="zh-CN" sz="200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𝑄</m:t>
                    </m:r>
                  </m:oMath>
                </a14:m>
                <a:endParaRPr lang="en-US" sz="20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2093041" y="3835175"/>
                <a:ext cx="1569532" cy="400110"/>
              </a:xfrm>
              <a:prstGeom prst="rect">
                <a:avLst/>
              </a:prstGeom>
              <a:blipFill rotWithShape="1">
                <a:blip r:embed="rId2"/>
                <a:stretch>
                  <a:fillRect l="-612" t="-2483" r="-573" b="-2263"/>
                </a:stretch>
              </a:blipFill>
              <a:ln w="19050">
                <a:solidFill>
                  <a:schemeClr val="accent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5539418" y="3835175"/>
                <a:ext cx="1627753" cy="400110"/>
              </a:xfrm>
              <a:prstGeom prst="rect">
                <a:avLst/>
              </a:prstGeom>
              <a:noFill/>
              <a:ln w="19050">
                <a:solidFill>
                  <a:schemeClr val="accent1"/>
                </a:solidFill>
              </a:ln>
            </p:spPr>
            <p:txBody>
              <a:bodyPr wrap="none" rtlCol="0">
                <a:spAutoFit/>
              </a:bodyPr>
              <a:lstStyle/>
              <a:p>
                <a:pPr algn="l"/>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Instance</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of</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14:m>
                  <m:oMath xmlns:m="http://schemas.openxmlformats.org/officeDocument/2006/math">
                    <m:r>
                      <a:rPr lang="en-US" altLang="zh-CN" sz="200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𝑄</m:t>
                    </m:r>
                    <m:r>
                      <a:rPr lang="en-US" altLang="zh-CN" sz="2000" b="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a14:m>
                <a:endParaRPr lang="en-US" sz="20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5539418" y="3835175"/>
                <a:ext cx="1627753" cy="400110"/>
              </a:xfrm>
              <a:prstGeom prst="rect">
                <a:avLst/>
              </a:prstGeom>
              <a:blipFill rotWithShape="1">
                <a:blip r:embed="rId3"/>
                <a:stretch>
                  <a:fillRect l="-604" t="-2483" r="-551" b="-2263"/>
                </a:stretch>
              </a:blipFill>
              <a:ln w="19050">
                <a:solidFill>
                  <a:schemeClr val="accent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5539418" y="4697623"/>
                <a:ext cx="1622945" cy="707886"/>
              </a:xfrm>
              <a:prstGeom prst="rect">
                <a:avLst/>
              </a:prstGeom>
              <a:noFill/>
              <a:ln w="19050">
                <a:solidFill>
                  <a:schemeClr val="accent1"/>
                </a:solidFill>
              </a:ln>
            </p:spPr>
            <p:txBody>
              <a:bodyPr wrap="none" rtlCol="0">
                <a:spAutoFit/>
              </a:bodyPr>
              <a:lstStyle/>
              <a:p>
                <a:pPr algn="ct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Solution</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for</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endPar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endParaRPr>
              </a:p>
              <a:p>
                <a:pPr algn="ct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instance</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of</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14:m>
                  <m:oMath xmlns:m="http://schemas.openxmlformats.org/officeDocument/2006/math">
                    <m:r>
                      <a:rPr lang="en-US" altLang="zh-CN" sz="200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𝑄</m:t>
                    </m:r>
                    <m:r>
                      <a:rPr lang="en-US" altLang="zh-CN" sz="2000" b="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a14:m>
                <a:endParaRPr lang="en-US" sz="20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539418" y="4697623"/>
                <a:ext cx="1622945" cy="707886"/>
              </a:xfrm>
              <a:prstGeom prst="rect">
                <a:avLst/>
              </a:prstGeom>
              <a:blipFill rotWithShape="1">
                <a:blip r:embed="rId4"/>
                <a:stretch>
                  <a:fillRect l="-606" t="-1420" r="-575" b="-1291"/>
                </a:stretch>
              </a:blipFill>
              <a:ln w="19050">
                <a:solidFill>
                  <a:schemeClr val="accent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2095445" y="4697623"/>
                <a:ext cx="1564724" cy="707886"/>
              </a:xfrm>
              <a:prstGeom prst="rect">
                <a:avLst/>
              </a:prstGeom>
              <a:noFill/>
              <a:ln w="19050">
                <a:solidFill>
                  <a:schemeClr val="accent1"/>
                </a:solidFill>
              </a:ln>
            </p:spPr>
            <p:txBody>
              <a:bodyPr wrap="none" rtlCol="0">
                <a:spAutoFit/>
              </a:bodyPr>
              <a:lstStyle/>
              <a:p>
                <a:pPr algn="ct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Solution</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for</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endPar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endParaRPr>
              </a:p>
              <a:p>
                <a:pPr algn="ct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instance</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of</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14:m>
                  <m:oMath xmlns:m="http://schemas.openxmlformats.org/officeDocument/2006/math">
                    <m:r>
                      <a:rPr lang="en-US" altLang="zh-CN" sz="2000" i="1" dirty="0"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𝑄</m:t>
                    </m:r>
                  </m:oMath>
                </a14:m>
                <a:endParaRPr lang="en-US" sz="20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2095445" y="4697623"/>
                <a:ext cx="1564724" cy="707886"/>
              </a:xfrm>
              <a:prstGeom prst="rect">
                <a:avLst/>
              </a:prstGeom>
              <a:blipFill rotWithShape="1">
                <a:blip r:embed="rId5"/>
                <a:stretch>
                  <a:fillRect l="-646" t="-1420" r="-607" b="-1291"/>
                </a:stretch>
              </a:blipFill>
              <a:ln w="19050">
                <a:solidFill>
                  <a:schemeClr val="accent1"/>
                </a:solidFill>
              </a:ln>
            </p:spPr>
            <p:txBody>
              <a:bodyPr/>
              <a:lstStyle/>
              <a:p>
                <a:r>
                  <a:rPr lang="zh-CN" altLang="en-US">
                    <a:noFill/>
                  </a:rPr>
                  <a:t> </a:t>
                </a:r>
              </a:p>
            </p:txBody>
          </p:sp>
        </mc:Fallback>
      </mc:AlternateContent>
      <p:cxnSp>
        <p:nvCxnSpPr>
          <p:cNvPr id="10" name="Straight Arrow Connector 9"/>
          <p:cNvCxnSpPr>
            <a:stCxn id="5" idx="3"/>
            <a:endCxn id="6" idx="1"/>
          </p:cNvCxnSpPr>
          <p:nvPr/>
        </p:nvCxnSpPr>
        <p:spPr>
          <a:xfrm>
            <a:off x="3662573" y="4035230"/>
            <a:ext cx="187684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7" idx="0"/>
          </p:cNvCxnSpPr>
          <p:nvPr/>
        </p:nvCxnSpPr>
        <p:spPr>
          <a:xfrm flipH="1">
            <a:off x="6350891" y="4235285"/>
            <a:ext cx="2404" cy="46233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1"/>
            <a:endCxn id="8" idx="3"/>
          </p:cNvCxnSpPr>
          <p:nvPr/>
        </p:nvCxnSpPr>
        <p:spPr>
          <a:xfrm flipH="1">
            <a:off x="3660169" y="5051566"/>
            <a:ext cx="1879249"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59806" y="3713183"/>
            <a:ext cx="1109086" cy="369332"/>
          </a:xfrm>
          <a:prstGeom prst="rect">
            <a:avLst/>
          </a:prstGeom>
          <a:noFill/>
        </p:spPr>
        <p:txBody>
          <a:bodyPr wrap="none" rtlCol="0">
            <a:spAutoFit/>
          </a:bodyPr>
          <a:lstStyle/>
          <a:p>
            <a:pPr algn="l"/>
            <a:r>
              <a:rPr lang="en-US" altLang="zh-CN" dirty="0">
                <a:solidFill>
                  <a:schemeClr val="tx2"/>
                </a:solidFill>
                <a:latin typeface="Calibri" panose="020F0502020204030204" pitchFamily="34" charset="0"/>
                <a:ea typeface="华文中宋" panose="02010600040101010101" pitchFamily="2" charset="-122"/>
                <a:cs typeface="Calibri" panose="020F0502020204030204" pitchFamily="34" charset="0"/>
              </a:rPr>
              <a:t>transform</a:t>
            </a:r>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
        <p:nvSpPr>
          <p:cNvPr id="18" name="TextBox 17"/>
          <p:cNvSpPr txBox="1"/>
          <p:nvPr/>
        </p:nvSpPr>
        <p:spPr>
          <a:xfrm>
            <a:off x="6347685" y="4276528"/>
            <a:ext cx="666529" cy="369332"/>
          </a:xfrm>
          <a:prstGeom prst="rect">
            <a:avLst/>
          </a:prstGeom>
          <a:noFill/>
        </p:spPr>
        <p:txBody>
          <a:bodyPr wrap="none" rtlCol="0">
            <a:spAutoFit/>
          </a:bodyPr>
          <a:lstStyle/>
          <a:p>
            <a:pPr algn="l"/>
            <a:r>
              <a:rPr lang="en-US" altLang="zh-CN" dirty="0">
                <a:solidFill>
                  <a:schemeClr val="tx2"/>
                </a:solidFill>
                <a:latin typeface="Calibri" panose="020F0502020204030204" pitchFamily="34" charset="0"/>
                <a:ea typeface="华文中宋" panose="02010600040101010101" pitchFamily="2" charset="-122"/>
                <a:cs typeface="Calibri" panose="020F0502020204030204" pitchFamily="34" charset="0"/>
              </a:rPr>
              <a:t>solve</a:t>
            </a:r>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
        <p:nvSpPr>
          <p:cNvPr id="19" name="TextBox 18"/>
          <p:cNvSpPr txBox="1"/>
          <p:nvPr/>
        </p:nvSpPr>
        <p:spPr>
          <a:xfrm>
            <a:off x="4059806" y="4743789"/>
            <a:ext cx="1109086" cy="369332"/>
          </a:xfrm>
          <a:prstGeom prst="rect">
            <a:avLst/>
          </a:prstGeom>
          <a:noFill/>
        </p:spPr>
        <p:txBody>
          <a:bodyPr wrap="none" rtlCol="0">
            <a:spAutoFit/>
          </a:bodyPr>
          <a:lstStyle/>
          <a:p>
            <a:pPr algn="l"/>
            <a:r>
              <a:rPr lang="en-US" altLang="zh-CN" dirty="0">
                <a:solidFill>
                  <a:schemeClr val="tx2"/>
                </a:solidFill>
                <a:latin typeface="Calibri" panose="020F0502020204030204" pitchFamily="34" charset="0"/>
                <a:ea typeface="华文中宋" panose="02010600040101010101" pitchFamily="2" charset="-122"/>
                <a:cs typeface="Calibri" panose="020F0502020204030204" pitchFamily="34" charset="0"/>
              </a:rPr>
              <a:t>transform</a:t>
            </a:r>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CN" dirty="0"/>
                  <a:t>Problem</a:t>
                </a:r>
                <a:r>
                  <a:rPr lang="zh-CN" altLang="en-US" dirty="0"/>
                  <a:t> </a:t>
                </a:r>
                <a14:m>
                  <m:oMath xmlns:m="http://schemas.openxmlformats.org/officeDocument/2006/math">
                    <m:r>
                      <a:rPr lang="en-US" altLang="zh-CN" i="1" dirty="0" smtClean="0">
                        <a:latin typeface="Cambria Math" panose="02040503050406030204" pitchFamily="18" charset="0"/>
                      </a:rPr>
                      <m:t>𝑄</m:t>
                    </m:r>
                  </m:oMath>
                </a14:m>
                <a:r>
                  <a:rPr lang="en-US" altLang="zh-CN" dirty="0"/>
                  <a:t>:</a:t>
                </a:r>
                <a:r>
                  <a:rPr lang="zh-CN" altLang="en-US" dirty="0"/>
                  <a:t> </a:t>
                </a:r>
                <a:r>
                  <a:rPr lang="en-US" altLang="zh-CN" dirty="0"/>
                  <a:t>solve</a:t>
                </a:r>
                <a:r>
                  <a:rPr lang="zh-CN" altLang="en-US" dirty="0"/>
                  <a:t> </a:t>
                </a:r>
                <a:r>
                  <a:rPr lang="en-US" altLang="zh-CN" dirty="0"/>
                  <a:t>linear</a:t>
                </a:r>
                <a:r>
                  <a:rPr lang="zh-CN" altLang="en-US" dirty="0"/>
                  <a:t> </a:t>
                </a:r>
                <a:r>
                  <a:rPr lang="en-US" altLang="zh-CN" dirty="0"/>
                  <a:t>equation</a:t>
                </a:r>
                <a:r>
                  <a:rPr lang="zh-CN" altLang="en-US" dirty="0"/>
                  <a:t> </a:t>
                </a:r>
                <a14:m>
                  <m:oMath xmlns:m="http://schemas.openxmlformats.org/officeDocument/2006/math">
                    <m:r>
                      <a:rPr lang="en-US" altLang="zh-CN" b="0" i="1" smtClean="0">
                        <a:latin typeface="Cambria Math" panose="02040503050406030204" pitchFamily="18" charset="0"/>
                      </a:rPr>
                      <m:t>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endParaRPr lang="en-US" altLang="zh-CN" dirty="0"/>
              </a:p>
              <a:p>
                <a:r>
                  <a:rPr lang="en-US" altLang="zh-CN" dirty="0"/>
                  <a:t>Problem</a:t>
                </a:r>
                <a:r>
                  <a:rPr lang="zh-CN" altLang="en-US" dirty="0"/>
                  <a:t> </a:t>
                </a: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oMath>
                </a14:m>
                <a:r>
                  <a:rPr lang="en-US" altLang="zh-CN" dirty="0"/>
                  <a:t>:</a:t>
                </a:r>
                <a:r>
                  <a:rPr lang="zh-CN" altLang="en-US" dirty="0"/>
                  <a:t> </a:t>
                </a:r>
                <a:r>
                  <a:rPr lang="en-US" altLang="zh-CN" dirty="0"/>
                  <a:t>solve</a:t>
                </a:r>
                <a:r>
                  <a:rPr lang="zh-CN" altLang="en-US" dirty="0"/>
                  <a:t> </a:t>
                </a:r>
                <a:r>
                  <a:rPr lang="en-US" altLang="zh-CN" dirty="0"/>
                  <a:t>quadratic</a:t>
                </a:r>
                <a:r>
                  <a:rPr lang="zh-CN" altLang="en-US" dirty="0"/>
                  <a:t> </a:t>
                </a:r>
                <a:r>
                  <a:rPr lang="en-US" altLang="zh-CN" dirty="0"/>
                  <a:t>equation</a:t>
                </a:r>
                <a:r>
                  <a:rPr lang="zh-CN" altLang="en-US" dirty="0"/>
                  <a:t> </a:t>
                </a:r>
                <a14:m>
                  <m:oMath xmlns:m="http://schemas.openxmlformats.org/officeDocument/2006/math">
                    <m:r>
                      <a:rPr lang="en-US" altLang="zh-CN" b="0" i="1" smtClean="0">
                        <a:latin typeface="Cambria Math" panose="02040503050406030204" pitchFamily="18" charset="0"/>
                      </a:rPr>
                      <m:t>𝑎</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𝑏𝑥</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endParaRPr lang="en-US" altLang="zh-CN" dirty="0"/>
              </a:p>
              <a:p>
                <a:r>
                  <a:rPr lang="en-US" altLang="zh-CN" dirty="0"/>
                  <a:t>Any</a:t>
                </a:r>
                <a:r>
                  <a:rPr lang="zh-CN" altLang="en-US" dirty="0"/>
                  <a:t> </a:t>
                </a:r>
                <a:r>
                  <a:rPr lang="en-US" altLang="zh-CN" dirty="0"/>
                  <a:t>instance</a:t>
                </a:r>
                <a:r>
                  <a:rPr lang="zh-CN" altLang="en-US" dirty="0"/>
                  <a:t> </a:t>
                </a:r>
                <a:r>
                  <a:rPr lang="en-US" altLang="zh-CN" dirty="0"/>
                  <a:t>of</a:t>
                </a:r>
                <a:r>
                  <a:rPr lang="zh-CN" altLang="en-US" dirty="0"/>
                  <a:t> </a:t>
                </a:r>
                <a14:m>
                  <m:oMath xmlns:m="http://schemas.openxmlformats.org/officeDocument/2006/math">
                    <m:r>
                      <a:rPr lang="en-US" altLang="zh-CN" i="1" dirty="0" smtClean="0">
                        <a:latin typeface="Cambria Math" panose="02040503050406030204" pitchFamily="18" charset="0"/>
                      </a:rPr>
                      <m:t>𝑄</m:t>
                    </m:r>
                  </m:oMath>
                </a14:m>
                <a:r>
                  <a:rPr lang="zh-CN" altLang="en-US" dirty="0"/>
                  <a:t> </a:t>
                </a:r>
                <a:r>
                  <a:rPr lang="en-US" altLang="zh-CN" dirty="0"/>
                  <a:t>can</a:t>
                </a:r>
                <a:r>
                  <a:rPr lang="zh-CN" altLang="en-US" dirty="0"/>
                  <a:t> </a:t>
                </a:r>
                <a:r>
                  <a:rPr lang="en-US" altLang="zh-CN" dirty="0"/>
                  <a:t>be</a:t>
                </a:r>
                <a:r>
                  <a:rPr lang="zh-CN" altLang="en-US" dirty="0"/>
                  <a:t> </a:t>
                </a:r>
                <a:r>
                  <a:rPr lang="en-US" altLang="zh-CN" dirty="0"/>
                  <a:t>transformed</a:t>
                </a:r>
                <a:r>
                  <a:rPr lang="zh-CN" altLang="en-US" dirty="0"/>
                  <a:t> </a:t>
                </a:r>
                <a:r>
                  <a:rPr lang="en-US" altLang="zh-CN" dirty="0"/>
                  <a:t>into</a:t>
                </a:r>
                <a:r>
                  <a:rPr lang="zh-CN" altLang="en-US" dirty="0"/>
                  <a:t> </a:t>
                </a:r>
                <a:r>
                  <a:rPr lang="en-US" altLang="zh-CN" dirty="0"/>
                  <a:t>an</a:t>
                </a:r>
                <a:r>
                  <a:rPr lang="zh-CN" altLang="en-US" dirty="0"/>
                  <a:t> </a:t>
                </a:r>
                <a:r>
                  <a:rPr lang="en-US" altLang="zh-CN" dirty="0"/>
                  <a:t>instance</a:t>
                </a:r>
                <a:r>
                  <a:rPr lang="zh-CN" altLang="en-US" dirty="0"/>
                  <a:t> </a:t>
                </a:r>
                <a:r>
                  <a:rPr lang="en-US" altLang="zh-CN" dirty="0"/>
                  <a:t>of</a:t>
                </a:r>
                <a:r>
                  <a:rPr lang="zh-CN" altLang="en-US" dirty="0"/>
                  <a:t> </a:t>
                </a: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oMath>
                </a14:m>
                <a:r>
                  <a:rPr lang="en-US" altLang="zh-CN" dirty="0"/>
                  <a:t>:</a:t>
                </a:r>
                <a:endParaRPr lang="en-US" altLang="zh-CN" dirty="0"/>
              </a:p>
              <a:p>
                <a:pPr marL="0" indent="0" algn="ctr">
                  <a:buNone/>
                </a:pPr>
                <a14:m>
                  <m:oMath xmlns:m="http://schemas.openxmlformats.org/officeDocument/2006/math">
                    <m:r>
                      <a:rPr lang="en-US" altLang="zh-CN" i="1">
                        <a:latin typeface="Cambria Math" panose="02040503050406030204" pitchFamily="18" charset="0"/>
                      </a:rPr>
                      <m:t>𝑎𝑥</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0</m:t>
                    </m:r>
                  </m:oMath>
                </a14:m>
                <a:r>
                  <a:rPr lang="en-US" dirty="0"/>
                  <a:t>						</a:t>
                </a:r>
                <a:r>
                  <a:rPr lang="en-US" altLang="zh-CN" dirty="0"/>
                  <a:t> </a:t>
                </a:r>
                <a14:m>
                  <m:oMath xmlns:m="http://schemas.openxmlformats.org/officeDocument/2006/math">
                    <m:r>
                      <a:rPr lang="en-US" altLang="zh-CN" b="0" i="0"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𝑎𝑥</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0</m:t>
                    </m:r>
                  </m:oMath>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ight Arrow 4"/>
          <p:cNvSpPr/>
          <p:nvPr/>
        </p:nvSpPr>
        <p:spPr>
          <a:xfrm>
            <a:off x="4006516" y="4319337"/>
            <a:ext cx="565484"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Story</a:t>
            </a:r>
            <a:endParaRPr lang="en-US" dirty="0"/>
          </a:p>
        </p:txBody>
      </p:sp>
      <p:sp>
        <p:nvSpPr>
          <p:cNvPr id="3" name="Content Placeholder 2"/>
          <p:cNvSpPr>
            <a:spLocks noGrp="1"/>
          </p:cNvSpPr>
          <p:nvPr>
            <p:ph idx="1"/>
          </p:nvPr>
        </p:nvSpPr>
        <p:spPr/>
        <p:txBody>
          <a:bodyPr>
            <a:normAutofit/>
          </a:bodyPr>
          <a:lstStyle/>
          <a:p>
            <a:r>
              <a:rPr lang="en-US" dirty="0"/>
              <a:t>However, no one has ever found a more efficient algorithm for the</a:t>
            </a:r>
            <a:r>
              <a:rPr lang="zh-CN" altLang="en-US" dirty="0"/>
              <a:t> 哈密顿回路 </a:t>
            </a:r>
            <a:r>
              <a:rPr lang="en-US" altLang="zh-CN" dirty="0"/>
              <a:t>problem</a:t>
            </a:r>
            <a:r>
              <a:rPr lang="en-US" dirty="0"/>
              <a:t> or proven that such an algorithm is not possible. </a:t>
            </a:r>
            <a:endParaRPr lang="en-US" dirty="0"/>
          </a:p>
          <a:p>
            <a:r>
              <a:rPr lang="en-US" dirty="0"/>
              <a:t>You see one last hope. If you could prove that an efficient algorithm for the company’s problem would automatically yield a more efficient algorithm for </a:t>
            </a:r>
            <a:r>
              <a:rPr lang="en-US" altLang="zh-CN" dirty="0"/>
              <a:t>the</a:t>
            </a:r>
            <a:r>
              <a:rPr lang="zh-CN" altLang="en-US" dirty="0"/>
              <a:t> 哈密顿回路 </a:t>
            </a:r>
            <a:r>
              <a:rPr lang="en-US" altLang="zh-CN" dirty="0"/>
              <a:t>problem</a:t>
            </a:r>
            <a:r>
              <a:rPr lang="en-US" dirty="0"/>
              <a:t>, it would mean that your boss is asking you to accomplish something that even the greatest computer scientists can’t solve. </a:t>
            </a:r>
            <a:endParaRPr lang="en-US" dirty="0"/>
          </a:p>
          <a:p>
            <a:r>
              <a:rPr lang="en-US" dirty="0"/>
              <a:t>You ask for a chance to prove this, and your boss agrees. </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t>
            </a:r>
            <a:r>
              <a:rPr lang="en-US" dirty="0"/>
              <a:t>educibility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r>
                  <a:rPr lang="en-US" altLang="zh-CN" b="1" dirty="0">
                    <a:solidFill>
                      <a:srgbClr val="FF0000"/>
                    </a:solidFill>
                  </a:rPr>
                  <a:t>Definition</a:t>
                </a:r>
                <a:r>
                  <a:rPr lang="zh-CN" altLang="en-US" b="1" dirty="0">
                    <a:solidFill>
                      <a:srgbClr val="FF0000"/>
                    </a:solidFill>
                  </a:rPr>
                  <a:t> </a:t>
                </a:r>
                <a:r>
                  <a:rPr lang="en-US" altLang="zh-CN" b="1" dirty="0">
                    <a:solidFill>
                      <a:srgbClr val="FF0000"/>
                    </a:solidFill>
                  </a:rPr>
                  <a:t>11.6</a:t>
                </a:r>
                <a:endParaRPr lang="en-US" altLang="zh-CN" b="1" dirty="0">
                  <a:solidFill>
                    <a:srgbClr val="FF0000"/>
                  </a:solidFill>
                </a:endParaRPr>
              </a:p>
              <a:p>
                <a:pPr marL="0" indent="0">
                  <a:buNone/>
                </a:pPr>
                <a:r>
                  <a:rPr lang="en-US" altLang="zh-CN" dirty="0"/>
                  <a:t>A</a:t>
                </a:r>
                <a:r>
                  <a:rPr lang="en-US" dirty="0"/>
                  <a:t> language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oMath>
                </a14:m>
                <a:r>
                  <a:rPr lang="en-US" dirty="0"/>
                  <a:t> is polynomial-time reducible to a language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2</m:t>
                        </m:r>
                      </m:sub>
                    </m:sSub>
                  </m:oMath>
                </a14:m>
                <a:r>
                  <a:rPr lang="en-US" dirty="0"/>
                  <a:t>, written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m:t>
                        </m:r>
                      </m:e>
                      <m:sub>
                        <m:r>
                          <a:rPr lang="en-US" i="1" dirty="0" smtClean="0">
                            <a:latin typeface="Cambria Math" panose="02040503050406030204" pitchFamily="18" charset="0"/>
                          </a:rPr>
                          <m:t>𝑃</m:t>
                        </m:r>
                      </m:sub>
                    </m:sSub>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2</m:t>
                        </m:r>
                      </m:sub>
                    </m:sSub>
                  </m:oMath>
                </a14:m>
                <a:r>
                  <a:rPr lang="en-US" dirty="0"/>
                  <a:t>, if there exists</a:t>
                </a:r>
                <a:r>
                  <a:rPr lang="en-US" dirty="0">
                    <a:solidFill>
                      <a:srgbClr val="FF0000"/>
                    </a:solidFill>
                  </a:rPr>
                  <a:t> a polynomial-time computable function </a:t>
                </a:r>
                <a14:m>
                  <m:oMath xmlns:m="http://schemas.openxmlformats.org/officeDocument/2006/math">
                    <m:r>
                      <a:rPr lang="en-US" i="1" dirty="0" smtClean="0">
                        <a:solidFill>
                          <a:srgbClr val="FF0000"/>
                        </a:solidFill>
                        <a:latin typeface="Cambria Math" panose="02040503050406030204" pitchFamily="18" charset="0"/>
                      </a:rPr>
                      <m:t>𝑓</m:t>
                    </m:r>
                    <m:r>
                      <a:rPr lang="en-US"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0</m:t>
                            </m:r>
                            <m:r>
                              <a:rPr lang="en-US" i="1" dirty="0">
                                <a:latin typeface="Cambria Math" panose="02040503050406030204" pitchFamily="18" charset="0"/>
                              </a:rPr>
                              <m:t>, </m:t>
                            </m:r>
                            <m:r>
                              <a:rPr lang="en-US" i="1" dirty="0">
                                <a:latin typeface="Cambria Math" panose="02040503050406030204" pitchFamily="18" charset="0"/>
                              </a:rPr>
                              <m:t>1</m:t>
                            </m:r>
                          </m:e>
                        </m:d>
                      </m:e>
                      <m:sup>
                        <m:r>
                          <a:rPr lang="en-US" i="1" dirty="0">
                            <a:latin typeface="Cambria Math" panose="02040503050406030204" pitchFamily="18" charset="0"/>
                          </a:rPr>
                          <m:t>∗</m:t>
                        </m:r>
                      </m:sup>
                    </m:sSup>
                    <m:r>
                      <a:rPr lang="en-US" i="1" dirty="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1</m:t>
                            </m:r>
                          </m:e>
                        </m:d>
                      </m:e>
                      <m:sup>
                        <m:r>
                          <a:rPr lang="en-US" i="1" dirty="0">
                            <a:latin typeface="Cambria Math" panose="02040503050406030204" pitchFamily="18" charset="0"/>
                          </a:rPr>
                          <m:t>∗</m:t>
                        </m:r>
                      </m:sup>
                    </m:sSup>
                  </m:oMath>
                </a14:m>
                <a:r>
                  <a:rPr lang="en-US" dirty="0"/>
                  <a:t> such that for all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ea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m:t>
                            </m:r>
                          </m:e>
                        </m:d>
                      </m:e>
                      <m:sup>
                        <m:r>
                          <a:rPr lang="en-US" i="1" dirty="0">
                            <a:latin typeface="Cambria Math" panose="02040503050406030204" pitchFamily="18" charset="0"/>
                          </a:rPr>
                          <m:t>∗</m:t>
                        </m:r>
                      </m:sup>
                    </m:sSup>
                  </m:oMath>
                </a14:m>
                <a:r>
                  <a:rPr lang="en-US" dirty="0"/>
                  <a:t>, </a:t>
                </a:r>
                <a:endParaRPr lang="en-US"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𝐿</m:t>
                          </m:r>
                        </m:e>
                        <m:sub>
                          <m:r>
                            <a:rPr lang="en-US" altLang="zh-CN" b="0" i="1" smtClean="0">
                              <a:latin typeface="Cambria Math" panose="02040503050406030204" pitchFamily="18" charset="0"/>
                              <a:ea typeface="Cambria Math" panose="02040503050406030204" pitchFamily="18" charset="0"/>
                            </a:rPr>
                            <m:t>1</m:t>
                          </m:r>
                        </m:sub>
                      </m:sSub>
                      <m:r>
                        <a:rPr lang="zh-CN" altLang="en-US" b="0" i="1" smtClean="0">
                          <a:latin typeface="Cambria Math" panose="02040503050406030204" pitchFamily="18" charset="0"/>
                          <a:ea typeface="Cambria Math" panose="02040503050406030204" pitchFamily="18" charset="0"/>
                        </a:rPr>
                        <m:t>  </m:t>
                      </m:r>
                      <m:r>
                        <m:rPr>
                          <m:sty m:val="p"/>
                        </m:rPr>
                        <a:rPr lang="en-US" altLang="zh-CN" b="0" i="0" smtClean="0">
                          <a:solidFill>
                            <a:srgbClr val="FF0000"/>
                          </a:solidFill>
                          <a:latin typeface="Cambria Math" panose="02040503050406030204" pitchFamily="18" charset="0"/>
                          <a:ea typeface="Cambria Math" panose="02040503050406030204" pitchFamily="18" charset="0"/>
                        </a:rPr>
                        <m:t>if</m:t>
                      </m:r>
                      <m:r>
                        <a:rPr lang="zh-CN" altLang="en-US" b="0" i="0" smtClean="0">
                          <a:solidFill>
                            <a:srgbClr val="FF0000"/>
                          </a:solidFill>
                          <a:latin typeface="Cambria Math" panose="02040503050406030204" pitchFamily="18" charset="0"/>
                          <a:ea typeface="Cambria Math" panose="02040503050406030204" pitchFamily="18" charset="0"/>
                        </a:rPr>
                        <m:t> </m:t>
                      </m:r>
                      <m:r>
                        <m:rPr>
                          <m:sty m:val="p"/>
                        </m:rPr>
                        <a:rPr lang="en-US" altLang="zh-CN" b="0" i="0" smtClean="0">
                          <a:solidFill>
                            <a:srgbClr val="FF0000"/>
                          </a:solidFill>
                          <a:latin typeface="Cambria Math" panose="02040503050406030204" pitchFamily="18" charset="0"/>
                          <a:ea typeface="Cambria Math" panose="02040503050406030204" pitchFamily="18" charset="0"/>
                        </a:rPr>
                        <m:t>and</m:t>
                      </m:r>
                      <m:r>
                        <a:rPr lang="zh-CN" altLang="en-US" b="0" i="0" smtClean="0">
                          <a:solidFill>
                            <a:srgbClr val="FF0000"/>
                          </a:solidFill>
                          <a:latin typeface="Cambria Math" panose="02040503050406030204" pitchFamily="18" charset="0"/>
                          <a:ea typeface="Cambria Math" panose="02040503050406030204" pitchFamily="18" charset="0"/>
                        </a:rPr>
                        <m:t> </m:t>
                      </m:r>
                      <m:r>
                        <m:rPr>
                          <m:sty m:val="p"/>
                        </m:rPr>
                        <a:rPr lang="en-US" altLang="zh-CN" b="0" i="0" smtClean="0">
                          <a:solidFill>
                            <a:srgbClr val="FF0000"/>
                          </a:solidFill>
                          <a:latin typeface="Cambria Math" panose="02040503050406030204" pitchFamily="18" charset="0"/>
                          <a:ea typeface="Cambria Math" panose="02040503050406030204" pitchFamily="18" charset="0"/>
                        </a:rPr>
                        <m:t>only</m:t>
                      </m:r>
                      <m:r>
                        <a:rPr lang="zh-CN" altLang="en-US" b="0" i="0" smtClean="0">
                          <a:solidFill>
                            <a:srgbClr val="FF0000"/>
                          </a:solidFill>
                          <a:latin typeface="Cambria Math" panose="02040503050406030204" pitchFamily="18" charset="0"/>
                          <a:ea typeface="Cambria Math" panose="02040503050406030204" pitchFamily="18" charset="0"/>
                        </a:rPr>
                        <m:t> </m:t>
                      </m:r>
                      <m:r>
                        <m:rPr>
                          <m:sty m:val="p"/>
                        </m:rPr>
                        <a:rPr lang="en-US" altLang="zh-CN" b="0" i="0" smtClean="0">
                          <a:solidFill>
                            <a:srgbClr val="FF0000"/>
                          </a:solidFill>
                          <a:latin typeface="Cambria Math" panose="02040503050406030204" pitchFamily="18" charset="0"/>
                          <a:ea typeface="Cambria Math" panose="02040503050406030204" pitchFamily="18" charset="0"/>
                        </a:rPr>
                        <m:t>if</m:t>
                      </m:r>
                      <m:r>
                        <a:rPr lang="zh-CN" altLang="en-US"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𝐿</m:t>
                          </m:r>
                        </m:e>
                        <m:sub>
                          <m:r>
                            <a:rPr lang="en-US" altLang="zh-CN" b="0" i="1" smtClean="0">
                              <a:latin typeface="Cambria Math" panose="02040503050406030204" pitchFamily="18" charset="0"/>
                              <a:ea typeface="Cambria Math" panose="02040503050406030204" pitchFamily="18" charset="0"/>
                            </a:rPr>
                            <m:t>2</m:t>
                          </m:r>
                        </m:sub>
                      </m:sSub>
                    </m:oMath>
                  </m:oMathPara>
                </a14:m>
                <a:endParaRPr lang="en-US" dirty="0"/>
              </a:p>
              <a:p>
                <a:pPr marL="0" indent="0">
                  <a:buNone/>
                </a:pPr>
                <a:r>
                  <a:rPr lang="en-US" dirty="0"/>
                  <a:t>We call the function </a:t>
                </a:r>
                <a14:m>
                  <m:oMath xmlns:m="http://schemas.openxmlformats.org/officeDocument/2006/math">
                    <m:r>
                      <a:rPr lang="en-US" i="1" dirty="0" smtClean="0">
                        <a:latin typeface="Cambria Math" panose="02040503050406030204" pitchFamily="18" charset="0"/>
                      </a:rPr>
                      <m:t>𝑓</m:t>
                    </m:r>
                  </m:oMath>
                </a14:m>
                <a:r>
                  <a:rPr lang="en-US" dirty="0"/>
                  <a:t> the </a:t>
                </a:r>
                <a:r>
                  <a:rPr lang="en-US" dirty="0">
                    <a:solidFill>
                      <a:srgbClr val="4590B8"/>
                    </a:solidFill>
                  </a:rPr>
                  <a:t>reduction function</a:t>
                </a:r>
                <a:r>
                  <a:rPr lang="zh-CN" altLang="en-US" dirty="0">
                    <a:solidFill>
                      <a:srgbClr val="4590B8"/>
                    </a:solidFill>
                  </a:rPr>
                  <a:t> </a:t>
                </a:r>
                <a:r>
                  <a:rPr lang="en-US" altLang="zh-CN" dirty="0">
                    <a:solidFill>
                      <a:srgbClr val="4590B8"/>
                    </a:solidFill>
                  </a:rPr>
                  <a:t>(</a:t>
                </a:r>
                <a:r>
                  <a:rPr lang="zh-CN" altLang="en-US" dirty="0">
                    <a:solidFill>
                      <a:srgbClr val="4590B8"/>
                    </a:solidFill>
                  </a:rPr>
                  <a:t>约简函数</a:t>
                </a:r>
                <a:r>
                  <a:rPr lang="en-US" altLang="zh-CN" dirty="0">
                    <a:solidFill>
                      <a:srgbClr val="4590B8"/>
                    </a:solidFill>
                  </a:rPr>
                  <a:t>)</a:t>
                </a:r>
                <a:r>
                  <a:rPr lang="en-US" dirty="0"/>
                  <a:t>, and a polynomial-time algorithm </a:t>
                </a:r>
                <a14:m>
                  <m:oMath xmlns:m="http://schemas.openxmlformats.org/officeDocument/2006/math">
                    <m:r>
                      <a:rPr lang="en-US" i="1" dirty="0" smtClean="0">
                        <a:latin typeface="Cambria Math" panose="02040503050406030204" pitchFamily="18" charset="0"/>
                      </a:rPr>
                      <m:t>𝐴</m:t>
                    </m:r>
                  </m:oMath>
                </a14:m>
                <a:r>
                  <a:rPr lang="en-US" dirty="0"/>
                  <a:t> that computes </a:t>
                </a:r>
                <a14:m>
                  <m:oMath xmlns:m="http://schemas.openxmlformats.org/officeDocument/2006/math">
                    <m:r>
                      <a:rPr lang="en-US" i="1" dirty="0" smtClean="0">
                        <a:latin typeface="Cambria Math" panose="02040503050406030204" pitchFamily="18" charset="0"/>
                      </a:rPr>
                      <m:t>𝑓</m:t>
                    </m:r>
                  </m:oMath>
                </a14:m>
                <a:r>
                  <a:rPr lang="en-US" dirty="0"/>
                  <a:t> is called a </a:t>
                </a:r>
                <a:r>
                  <a:rPr lang="en-US" dirty="0">
                    <a:solidFill>
                      <a:srgbClr val="4590B8"/>
                    </a:solidFill>
                  </a:rPr>
                  <a:t>reduction algorithm</a:t>
                </a:r>
                <a:r>
                  <a:rPr lang="zh-CN" altLang="en-US" dirty="0">
                    <a:solidFill>
                      <a:srgbClr val="4590B8"/>
                    </a:solidFill>
                  </a:rPr>
                  <a:t> </a:t>
                </a:r>
                <a:r>
                  <a:rPr lang="en-US" altLang="zh-CN" dirty="0">
                    <a:solidFill>
                      <a:srgbClr val="4590B8"/>
                    </a:solidFill>
                  </a:rPr>
                  <a:t>(</a:t>
                </a:r>
                <a:r>
                  <a:rPr lang="zh-CN" altLang="en-US" dirty="0">
                    <a:solidFill>
                      <a:srgbClr val="4590B8"/>
                    </a:solidFill>
                  </a:rPr>
                  <a:t>约简算法</a:t>
                </a:r>
                <a:r>
                  <a:rPr lang="en-US" altLang="zh-CN" dirty="0">
                    <a:solidFill>
                      <a:srgbClr val="4590B8"/>
                    </a:solidFill>
                  </a:rPr>
                  <a:t>)</a:t>
                </a:r>
                <a:r>
                  <a:rPr lang="en-US" dirty="0"/>
                  <a:t>.</a:t>
                </a:r>
                <a:endParaRPr lang="en-US" dirty="0"/>
              </a:p>
              <a:p>
                <a:r>
                  <a:rPr lang="en-US" altLang="zh-CN" dirty="0"/>
                  <a:t>The</a:t>
                </a:r>
                <a:r>
                  <a:rPr lang="zh-CN" altLang="en-US" dirty="0"/>
                  <a:t> </a:t>
                </a:r>
                <a:r>
                  <a:rPr lang="en-US" altLang="zh-CN" dirty="0"/>
                  <a:t>symbol</a:t>
                </a:r>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i="1" dirty="0">
                            <a:latin typeface="Cambria Math" panose="02040503050406030204" pitchFamily="18" charset="0"/>
                          </a:rPr>
                          <m:t>≤</m:t>
                        </m:r>
                      </m:e>
                      <m:sub>
                        <m:r>
                          <a:rPr lang="en-US" i="1" dirty="0">
                            <a:latin typeface="Cambria Math" panose="02040503050406030204" pitchFamily="18" charset="0"/>
                          </a:rPr>
                          <m:t>𝑃</m:t>
                        </m:r>
                      </m:sub>
                    </m:sSub>
                  </m:oMath>
                </a14:m>
                <a:r>
                  <a:rPr lang="zh-CN" altLang="en-US" dirty="0"/>
                  <a:t> </a:t>
                </a:r>
                <a:r>
                  <a:rPr lang="en-US" altLang="zh-CN" dirty="0"/>
                  <a:t>means</a:t>
                </a:r>
                <a:r>
                  <a:rPr lang="zh-CN" altLang="en-US" dirty="0"/>
                  <a:t> </a:t>
                </a:r>
                <a:r>
                  <a:rPr lang="en-US" dirty="0"/>
                  <a:t>polynomial-time reducible</a:t>
                </a:r>
                <a:r>
                  <a:rPr lang="en-US" altLang="zh-CN" dirty="0"/>
                  <a:t>.</a:t>
                </a:r>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i="1" dirty="0">
                            <a:latin typeface="Cambria Math" panose="02040503050406030204" pitchFamily="18" charset="0"/>
                          </a:rPr>
                          <m:t>𝐿</m:t>
                        </m:r>
                      </m:e>
                      <m:sub>
                        <m:r>
                          <a:rPr lang="en-US" i="1" dirty="0">
                            <a:latin typeface="Cambria Math" panose="02040503050406030204" pitchFamily="18" charset="0"/>
                          </a:rPr>
                          <m:t>1</m:t>
                        </m:r>
                      </m:sub>
                    </m:sSub>
                    <m:sSub>
                      <m:sSubPr>
                        <m:ctrlPr>
                          <a:rPr lang="en-US" altLang="zh-CN" i="1" dirty="0">
                            <a:latin typeface="Cambria Math" panose="02040503050406030204" pitchFamily="18" charset="0"/>
                          </a:rPr>
                        </m:ctrlPr>
                      </m:sSubPr>
                      <m:e>
                        <m:r>
                          <a:rPr lang="en-US" i="1" dirty="0">
                            <a:latin typeface="Cambria Math" panose="02040503050406030204" pitchFamily="18" charset="0"/>
                          </a:rPr>
                          <m:t>≤</m:t>
                        </m:r>
                      </m:e>
                      <m:sub>
                        <m:r>
                          <a:rPr lang="en-US" i="1" dirty="0">
                            <a:latin typeface="Cambria Math" panose="02040503050406030204" pitchFamily="18" charset="0"/>
                          </a:rPr>
                          <m:t>𝑃</m:t>
                        </m:r>
                      </m:sub>
                    </m:sSub>
                    <m:sSub>
                      <m:sSubPr>
                        <m:ctrlPr>
                          <a:rPr lang="en-US" altLang="zh-CN" i="1" dirty="0">
                            <a:latin typeface="Cambria Math" panose="02040503050406030204" pitchFamily="18" charset="0"/>
                          </a:rPr>
                        </m:ctrlPr>
                      </m:sSubPr>
                      <m:e>
                        <m:r>
                          <a:rPr lang="en-US" i="1" dirty="0">
                            <a:latin typeface="Cambria Math" panose="02040503050406030204" pitchFamily="18" charset="0"/>
                          </a:rPr>
                          <m:t>𝐿</m:t>
                        </m:r>
                      </m:e>
                      <m:sub>
                        <m:r>
                          <a:rPr lang="en-US" i="1" dirty="0">
                            <a:latin typeface="Cambria Math" panose="02040503050406030204" pitchFamily="18" charset="0"/>
                          </a:rPr>
                          <m:t>2</m:t>
                        </m:r>
                      </m:sub>
                    </m:sSub>
                  </m:oMath>
                </a14:m>
                <a:r>
                  <a:rPr lang="zh-CN" altLang="en-US" dirty="0"/>
                  <a:t> </a:t>
                </a:r>
                <a:r>
                  <a:rPr lang="en-US" altLang="zh-CN" dirty="0"/>
                  <a:t>indicates</a:t>
                </a:r>
                <a:r>
                  <a:rPr lang="zh-CN" altLang="en-US" dirty="0"/>
                  <a:t> </a:t>
                </a:r>
                <a:r>
                  <a:rPr lang="en-US" altLang="zh-CN" dirty="0"/>
                  <a:t>the</a:t>
                </a:r>
                <a:r>
                  <a:rPr lang="zh-CN" altLang="en-US" dirty="0"/>
                  <a:t> </a:t>
                </a:r>
                <a:r>
                  <a:rPr lang="en-US" altLang="zh-CN" dirty="0"/>
                  <a:t>difficulty</a:t>
                </a:r>
                <a:r>
                  <a:rPr lang="zh-CN" altLang="en-US" dirty="0"/>
                  <a:t> </a:t>
                </a:r>
                <a:r>
                  <a:rPr lang="en-US" altLang="zh-CN" dirty="0"/>
                  <a:t>of</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oMath>
                </a14:m>
                <a:r>
                  <a:rPr lang="zh-CN" altLang="en-US" dirty="0"/>
                  <a:t> </a:t>
                </a:r>
                <a:r>
                  <a:rPr lang="en-US" altLang="zh-CN" dirty="0"/>
                  <a:t>will</a:t>
                </a:r>
                <a:r>
                  <a:rPr lang="zh-CN" altLang="en-US" dirty="0"/>
                  <a:t> </a:t>
                </a:r>
                <a:r>
                  <a:rPr lang="en-US" altLang="zh-CN" dirty="0"/>
                  <a:t>not</a:t>
                </a:r>
                <a:r>
                  <a:rPr lang="zh-CN" altLang="en-US" dirty="0"/>
                  <a:t> </a:t>
                </a:r>
                <a:r>
                  <a:rPr lang="en-US" altLang="zh-CN" dirty="0"/>
                  <a:t>be</a:t>
                </a:r>
                <a:r>
                  <a:rPr lang="zh-CN" altLang="en-US" dirty="0"/>
                  <a:t> </a:t>
                </a:r>
                <a:r>
                  <a:rPr lang="en-US" altLang="zh-CN" dirty="0"/>
                  <a:t>higher</a:t>
                </a:r>
                <a:r>
                  <a:rPr lang="zh-CN" altLang="en-US" dirty="0"/>
                  <a:t> </a:t>
                </a:r>
                <a:r>
                  <a:rPr lang="en-US" altLang="zh-CN" dirty="0"/>
                  <a:t>than</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2</m:t>
                        </m:r>
                      </m:sub>
                    </m:sSub>
                  </m:oMath>
                </a14:m>
                <a:r>
                  <a:rPr lang="en-US" altLang="zh-CN"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435893" y="1636294"/>
            <a:ext cx="8272211" cy="3344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t>
            </a:r>
            <a:r>
              <a:rPr lang="en-US" dirty="0"/>
              <a:t>educibility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550019"/>
                <a:ext cx="8272211" cy="1350029"/>
              </a:xfrm>
            </p:spPr>
            <p:txBody>
              <a:bodyPr>
                <a:normAutofit/>
              </a:bodyPr>
              <a:lstStyle/>
              <a:p>
                <a:r>
                  <a:rPr lang="en-US" dirty="0"/>
                  <a:t>The reduction function </a:t>
                </a:r>
                <a14:m>
                  <m:oMath xmlns:m="http://schemas.openxmlformats.org/officeDocument/2006/math">
                    <m:r>
                      <a:rPr lang="en-US" i="1" dirty="0" smtClean="0">
                        <a:latin typeface="Cambria Math" panose="02040503050406030204" pitchFamily="18" charset="0"/>
                      </a:rPr>
                      <m:t>𝑓</m:t>
                    </m:r>
                  </m:oMath>
                </a14:m>
                <a:r>
                  <a:rPr lang="en-US" dirty="0"/>
                  <a:t> provides a polynomial-time mapping such that if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oMath>
                </a14:m>
                <a:r>
                  <a:rPr lang="en-US" dirty="0"/>
                  <a:t>, then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2</m:t>
                        </m:r>
                      </m:sub>
                    </m:sSub>
                  </m:oMath>
                </a14:m>
                <a:r>
                  <a:rPr lang="en-US" dirty="0"/>
                  <a:t>. Moreover, if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oMath>
                </a14:m>
                <a:r>
                  <a:rPr lang="en-US" dirty="0"/>
                  <a:t>, then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𝐿</m:t>
                        </m:r>
                      </m:e>
                      <m:sub>
                        <m:r>
                          <a:rPr lang="en-US" i="1" dirty="0">
                            <a:latin typeface="Cambria Math" panose="02040503050406030204" pitchFamily="18" charset="0"/>
                          </a:rPr>
                          <m:t>2</m:t>
                        </m:r>
                      </m:sub>
                    </m:sSub>
                  </m:oMath>
                </a14:m>
                <a:r>
                  <a:rPr lang="en-US" dirty="0"/>
                  <a:t>. </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550019"/>
                <a:ext cx="8272211" cy="1350029"/>
              </a:xfrm>
              <a:blipFill rotWithShape="1">
                <a:blip r:embed="rId1"/>
                <a:stretch>
                  <a:fillRect l="-3" t="-46" r="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5" name="Rectangle 6"/>
              <p:cNvSpPr>
                <a:spLocks noChangeArrowheads="1"/>
              </p:cNvSpPr>
              <p:nvPr/>
            </p:nvSpPr>
            <p:spPr bwMode="auto">
              <a:xfrm>
                <a:off x="4261358" y="3548454"/>
                <a:ext cx="3821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𝑓</m:t>
                      </m:r>
                    </m:oMath>
                  </m:oMathPara>
                </a14:m>
                <a:endParaRPr lang="zh-CN" altLang="en-US" i="1" dirty="0"/>
              </a:p>
            </p:txBody>
          </p:sp>
        </mc:Choice>
        <mc:Fallback>
          <p:sp>
            <p:nvSpPr>
              <p:cNvPr id="5" name="Rectangle 6"/>
              <p:cNvSpPr>
                <a:spLocks noRot="1" noChangeAspect="1" noMove="1" noResize="1" noEditPoints="1" noAdjustHandles="1" noChangeArrowheads="1" noChangeShapeType="1" noTextEdit="1"/>
              </p:cNvSpPr>
              <p:nvPr/>
            </p:nvSpPr>
            <p:spPr bwMode="auto">
              <a:xfrm>
                <a:off x="4261358" y="3548454"/>
                <a:ext cx="382156" cy="369332"/>
              </a:xfrm>
              <a:prstGeom prst="rect">
                <a:avLst/>
              </a:prstGeom>
              <a:blipFill rotWithShape="1">
                <a:blip r:embed="rId2"/>
                <a:stretch>
                  <a:fillRect l="-133" t="-20" r="103" b="1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sp>
        <p:nvSpPr>
          <p:cNvPr id="6" name="Rectangle 8"/>
          <p:cNvSpPr>
            <a:spLocks noChangeArrowheads="1"/>
          </p:cNvSpPr>
          <p:nvPr/>
        </p:nvSpPr>
        <p:spPr bwMode="auto">
          <a:xfrm>
            <a:off x="1139323" y="3153003"/>
            <a:ext cx="2305050" cy="2507620"/>
          </a:xfrm>
          <a:prstGeom prst="rect">
            <a:avLst/>
          </a:prstGeom>
          <a:solidFill>
            <a:schemeClr val="bg1"/>
          </a:solidFill>
          <a:ln w="12700">
            <a:solidFill>
              <a:schemeClr val="tx1"/>
            </a:solidFill>
            <a:miter lim="800000"/>
          </a:ln>
        </p:spPr>
        <p:txBody>
          <a:bodyPr wrap="none" anchor="ctr"/>
          <a:lstStyle/>
          <a:p>
            <a:pPr algn="ctr" eaLnBrk="0" hangingPunct="0"/>
            <a:endParaRPr lang="zh-CN" altLang="en-US"/>
          </a:p>
        </p:txBody>
      </p:sp>
      <p:sp>
        <p:nvSpPr>
          <p:cNvPr id="7" name="Rectangle 9"/>
          <p:cNvSpPr>
            <a:spLocks noChangeArrowheads="1"/>
          </p:cNvSpPr>
          <p:nvPr/>
        </p:nvSpPr>
        <p:spPr bwMode="auto">
          <a:xfrm>
            <a:off x="5460498" y="3153003"/>
            <a:ext cx="2305050" cy="2507620"/>
          </a:xfrm>
          <a:prstGeom prst="rect">
            <a:avLst/>
          </a:prstGeom>
          <a:solidFill>
            <a:schemeClr val="bg1"/>
          </a:solidFill>
          <a:ln w="12700">
            <a:solidFill>
              <a:schemeClr val="tx1"/>
            </a:solidFill>
            <a:miter lim="800000"/>
          </a:ln>
        </p:spPr>
        <p:txBody>
          <a:bodyPr wrap="none" anchor="ctr"/>
          <a:lstStyle/>
          <a:p>
            <a:pPr algn="ctr" eaLnBrk="0" hangingPunct="0"/>
            <a:endParaRPr lang="zh-CN" altLang="en-US"/>
          </a:p>
        </p:txBody>
      </p:sp>
      <p:sp>
        <p:nvSpPr>
          <p:cNvPr id="8" name="Freeform 10"/>
          <p:cNvSpPr>
            <a:spLocks noChangeArrowheads="1"/>
          </p:cNvSpPr>
          <p:nvPr/>
        </p:nvSpPr>
        <p:spPr bwMode="auto">
          <a:xfrm>
            <a:off x="1571123" y="3430185"/>
            <a:ext cx="1150938" cy="1873250"/>
          </a:xfrm>
          <a:custGeom>
            <a:avLst/>
            <a:gdLst>
              <a:gd name="T0" fmla="*/ 170 w 725"/>
              <a:gd name="T1" fmla="*/ 335 h 1180"/>
              <a:gd name="T2" fmla="*/ 92 w 725"/>
              <a:gd name="T3" fmla="*/ 444 h 1180"/>
              <a:gd name="T4" fmla="*/ 76 w 725"/>
              <a:gd name="T5" fmla="*/ 467 h 1180"/>
              <a:gd name="T6" fmla="*/ 30 w 725"/>
              <a:gd name="T7" fmla="*/ 568 h 1180"/>
              <a:gd name="T8" fmla="*/ 22 w 725"/>
              <a:gd name="T9" fmla="*/ 600 h 1180"/>
              <a:gd name="T10" fmla="*/ 6 w 725"/>
              <a:gd name="T11" fmla="*/ 646 h 1180"/>
              <a:gd name="T12" fmla="*/ 61 w 725"/>
              <a:gd name="T13" fmla="*/ 864 h 1180"/>
              <a:gd name="T14" fmla="*/ 232 w 725"/>
              <a:gd name="T15" fmla="*/ 1012 h 1180"/>
              <a:gd name="T16" fmla="*/ 302 w 725"/>
              <a:gd name="T17" fmla="*/ 1067 h 1180"/>
              <a:gd name="T18" fmla="*/ 512 w 725"/>
              <a:gd name="T19" fmla="*/ 1152 h 1180"/>
              <a:gd name="T20" fmla="*/ 520 w 725"/>
              <a:gd name="T21" fmla="*/ 1176 h 1180"/>
              <a:gd name="T22" fmla="*/ 543 w 725"/>
              <a:gd name="T23" fmla="*/ 1168 h 1180"/>
              <a:gd name="T24" fmla="*/ 676 w 725"/>
              <a:gd name="T25" fmla="*/ 1090 h 1180"/>
              <a:gd name="T26" fmla="*/ 722 w 725"/>
              <a:gd name="T27" fmla="*/ 1020 h 1180"/>
              <a:gd name="T28" fmla="*/ 715 w 725"/>
              <a:gd name="T29" fmla="*/ 794 h 1180"/>
              <a:gd name="T30" fmla="*/ 582 w 725"/>
              <a:gd name="T31" fmla="*/ 755 h 1180"/>
              <a:gd name="T32" fmla="*/ 473 w 725"/>
              <a:gd name="T33" fmla="*/ 693 h 1180"/>
              <a:gd name="T34" fmla="*/ 528 w 725"/>
              <a:gd name="T35" fmla="*/ 491 h 1180"/>
              <a:gd name="T36" fmla="*/ 582 w 725"/>
              <a:gd name="T37" fmla="*/ 467 h 1180"/>
              <a:gd name="T38" fmla="*/ 629 w 725"/>
              <a:gd name="T39" fmla="*/ 452 h 1180"/>
              <a:gd name="T40" fmla="*/ 543 w 725"/>
              <a:gd name="T41" fmla="*/ 343 h 1180"/>
              <a:gd name="T42" fmla="*/ 504 w 725"/>
              <a:gd name="T43" fmla="*/ 304 h 1180"/>
              <a:gd name="T44" fmla="*/ 466 w 725"/>
              <a:gd name="T45" fmla="*/ 265 h 1180"/>
              <a:gd name="T46" fmla="*/ 419 w 725"/>
              <a:gd name="T47" fmla="*/ 195 h 1180"/>
              <a:gd name="T48" fmla="*/ 427 w 725"/>
              <a:gd name="T49" fmla="*/ 140 h 1180"/>
              <a:gd name="T50" fmla="*/ 458 w 725"/>
              <a:gd name="T51" fmla="*/ 94 h 1180"/>
              <a:gd name="T52" fmla="*/ 357 w 725"/>
              <a:gd name="T53" fmla="*/ 0 h 1180"/>
              <a:gd name="T54" fmla="*/ 216 w 725"/>
              <a:gd name="T55" fmla="*/ 31 h 1180"/>
              <a:gd name="T56" fmla="*/ 216 w 725"/>
              <a:gd name="T57" fmla="*/ 164 h 1180"/>
              <a:gd name="T58" fmla="*/ 162 w 725"/>
              <a:gd name="T59" fmla="*/ 280 h 1180"/>
              <a:gd name="T60" fmla="*/ 170 w 725"/>
              <a:gd name="T61" fmla="*/ 335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5" h="1180">
                <a:moveTo>
                  <a:pt x="170" y="335"/>
                </a:moveTo>
                <a:cubicBezTo>
                  <a:pt x="132" y="359"/>
                  <a:pt x="116" y="406"/>
                  <a:pt x="92" y="444"/>
                </a:cubicBezTo>
                <a:cubicBezTo>
                  <a:pt x="87" y="452"/>
                  <a:pt x="76" y="467"/>
                  <a:pt x="76" y="467"/>
                </a:cubicBezTo>
                <a:cubicBezTo>
                  <a:pt x="65" y="503"/>
                  <a:pt x="40" y="531"/>
                  <a:pt x="30" y="568"/>
                </a:cubicBezTo>
                <a:cubicBezTo>
                  <a:pt x="27" y="579"/>
                  <a:pt x="25" y="589"/>
                  <a:pt x="22" y="600"/>
                </a:cubicBezTo>
                <a:cubicBezTo>
                  <a:pt x="17" y="616"/>
                  <a:pt x="6" y="646"/>
                  <a:pt x="6" y="646"/>
                </a:cubicBezTo>
                <a:cubicBezTo>
                  <a:pt x="13" y="767"/>
                  <a:pt x="0" y="785"/>
                  <a:pt x="61" y="864"/>
                </a:cubicBezTo>
                <a:cubicBezTo>
                  <a:pt x="85" y="937"/>
                  <a:pt x="177" y="966"/>
                  <a:pt x="232" y="1012"/>
                </a:cubicBezTo>
                <a:cubicBezTo>
                  <a:pt x="268" y="1042"/>
                  <a:pt x="254" y="1055"/>
                  <a:pt x="302" y="1067"/>
                </a:cubicBezTo>
                <a:cubicBezTo>
                  <a:pt x="369" y="1111"/>
                  <a:pt x="437" y="1126"/>
                  <a:pt x="512" y="1152"/>
                </a:cubicBezTo>
                <a:cubicBezTo>
                  <a:pt x="515" y="1160"/>
                  <a:pt x="513" y="1172"/>
                  <a:pt x="520" y="1176"/>
                </a:cubicBezTo>
                <a:cubicBezTo>
                  <a:pt x="527" y="1180"/>
                  <a:pt x="536" y="1171"/>
                  <a:pt x="543" y="1168"/>
                </a:cubicBezTo>
                <a:cubicBezTo>
                  <a:pt x="592" y="1146"/>
                  <a:pt x="631" y="1118"/>
                  <a:pt x="676" y="1090"/>
                </a:cubicBezTo>
                <a:cubicBezTo>
                  <a:pt x="693" y="1064"/>
                  <a:pt x="713" y="1049"/>
                  <a:pt x="722" y="1020"/>
                </a:cubicBezTo>
                <a:cubicBezTo>
                  <a:pt x="720" y="945"/>
                  <a:pt x="725" y="869"/>
                  <a:pt x="715" y="794"/>
                </a:cubicBezTo>
                <a:cubicBezTo>
                  <a:pt x="712" y="770"/>
                  <a:pt x="597" y="757"/>
                  <a:pt x="582" y="755"/>
                </a:cubicBezTo>
                <a:cubicBezTo>
                  <a:pt x="519" y="739"/>
                  <a:pt x="496" y="760"/>
                  <a:pt x="473" y="693"/>
                </a:cubicBezTo>
                <a:cubicBezTo>
                  <a:pt x="479" y="645"/>
                  <a:pt x="484" y="526"/>
                  <a:pt x="528" y="491"/>
                </a:cubicBezTo>
                <a:cubicBezTo>
                  <a:pt x="543" y="479"/>
                  <a:pt x="564" y="474"/>
                  <a:pt x="582" y="467"/>
                </a:cubicBezTo>
                <a:cubicBezTo>
                  <a:pt x="597" y="461"/>
                  <a:pt x="629" y="452"/>
                  <a:pt x="629" y="452"/>
                </a:cubicBezTo>
                <a:cubicBezTo>
                  <a:pt x="674" y="385"/>
                  <a:pt x="588" y="371"/>
                  <a:pt x="543" y="343"/>
                </a:cubicBezTo>
                <a:cubicBezTo>
                  <a:pt x="503" y="279"/>
                  <a:pt x="556" y="356"/>
                  <a:pt x="504" y="304"/>
                </a:cubicBezTo>
                <a:cubicBezTo>
                  <a:pt x="450" y="250"/>
                  <a:pt x="530" y="307"/>
                  <a:pt x="466" y="265"/>
                </a:cubicBezTo>
                <a:cubicBezTo>
                  <a:pt x="449" y="240"/>
                  <a:pt x="429" y="224"/>
                  <a:pt x="419" y="195"/>
                </a:cubicBezTo>
                <a:cubicBezTo>
                  <a:pt x="422" y="177"/>
                  <a:pt x="420" y="157"/>
                  <a:pt x="427" y="140"/>
                </a:cubicBezTo>
                <a:cubicBezTo>
                  <a:pt x="434" y="123"/>
                  <a:pt x="458" y="94"/>
                  <a:pt x="458" y="94"/>
                </a:cubicBezTo>
                <a:cubicBezTo>
                  <a:pt x="478" y="33"/>
                  <a:pt x="404" y="8"/>
                  <a:pt x="357" y="0"/>
                </a:cubicBezTo>
                <a:cubicBezTo>
                  <a:pt x="299" y="5"/>
                  <a:pt x="263" y="2"/>
                  <a:pt x="216" y="31"/>
                </a:cubicBezTo>
                <a:cubicBezTo>
                  <a:pt x="201" y="83"/>
                  <a:pt x="200" y="108"/>
                  <a:pt x="216" y="164"/>
                </a:cubicBezTo>
                <a:cubicBezTo>
                  <a:pt x="207" y="284"/>
                  <a:pt x="226" y="238"/>
                  <a:pt x="162" y="280"/>
                </a:cubicBezTo>
                <a:cubicBezTo>
                  <a:pt x="150" y="315"/>
                  <a:pt x="150" y="297"/>
                  <a:pt x="170" y="335"/>
                </a:cubicBezTo>
                <a:close/>
              </a:path>
            </a:pathLst>
          </a:custGeom>
          <a:solidFill>
            <a:schemeClr val="accent2"/>
          </a:solidFill>
          <a:ln w="12700">
            <a:solidFill>
              <a:schemeClr val="tx1"/>
            </a:solidFill>
            <a:round/>
          </a:ln>
        </p:spPr>
        <p:txBody>
          <a:bodyPr/>
          <a:lstStyle/>
          <a:p>
            <a:pPr algn="ctr" eaLnBrk="0" hangingPunct="0"/>
            <a:endParaRPr lang="zh-CN" altLang="en-US"/>
          </a:p>
        </p:txBody>
      </p:sp>
      <p:sp>
        <p:nvSpPr>
          <p:cNvPr id="9" name="Freeform 11"/>
          <p:cNvSpPr>
            <a:spLocks noChangeArrowheads="1"/>
          </p:cNvSpPr>
          <p:nvPr/>
        </p:nvSpPr>
        <p:spPr bwMode="auto">
          <a:xfrm>
            <a:off x="5963736" y="3285723"/>
            <a:ext cx="1754187" cy="2024062"/>
          </a:xfrm>
          <a:custGeom>
            <a:avLst/>
            <a:gdLst>
              <a:gd name="T0" fmla="*/ 326 w 1105"/>
              <a:gd name="T1" fmla="*/ 39 h 1275"/>
              <a:gd name="T2" fmla="*/ 233 w 1105"/>
              <a:gd name="T3" fmla="*/ 124 h 1275"/>
              <a:gd name="T4" fmla="*/ 109 w 1105"/>
              <a:gd name="T5" fmla="*/ 249 h 1275"/>
              <a:gd name="T6" fmla="*/ 77 w 1105"/>
              <a:gd name="T7" fmla="*/ 303 h 1275"/>
              <a:gd name="T8" fmla="*/ 109 w 1105"/>
              <a:gd name="T9" fmla="*/ 381 h 1275"/>
              <a:gd name="T10" fmla="*/ 210 w 1105"/>
              <a:gd name="T11" fmla="*/ 404 h 1275"/>
              <a:gd name="T12" fmla="*/ 272 w 1105"/>
              <a:gd name="T13" fmla="*/ 420 h 1275"/>
              <a:gd name="T14" fmla="*/ 225 w 1105"/>
              <a:gd name="T15" fmla="*/ 498 h 1275"/>
              <a:gd name="T16" fmla="*/ 210 w 1105"/>
              <a:gd name="T17" fmla="*/ 521 h 1275"/>
              <a:gd name="T18" fmla="*/ 179 w 1105"/>
              <a:gd name="T19" fmla="*/ 537 h 1275"/>
              <a:gd name="T20" fmla="*/ 163 w 1105"/>
              <a:gd name="T21" fmla="*/ 583 h 1275"/>
              <a:gd name="T22" fmla="*/ 116 w 1105"/>
              <a:gd name="T23" fmla="*/ 638 h 1275"/>
              <a:gd name="T24" fmla="*/ 62 w 1105"/>
              <a:gd name="T25" fmla="*/ 724 h 1275"/>
              <a:gd name="T26" fmla="*/ 23 w 1105"/>
              <a:gd name="T27" fmla="*/ 778 h 1275"/>
              <a:gd name="T28" fmla="*/ 7 w 1105"/>
              <a:gd name="T29" fmla="*/ 825 h 1275"/>
              <a:gd name="T30" fmla="*/ 0 w 1105"/>
              <a:gd name="T31" fmla="*/ 848 h 1275"/>
              <a:gd name="T32" fmla="*/ 7 w 1105"/>
              <a:gd name="T33" fmla="*/ 949 h 1275"/>
              <a:gd name="T34" fmla="*/ 15 w 1105"/>
              <a:gd name="T35" fmla="*/ 973 h 1275"/>
              <a:gd name="T36" fmla="*/ 482 w 1105"/>
              <a:gd name="T37" fmla="*/ 988 h 1275"/>
              <a:gd name="T38" fmla="*/ 467 w 1105"/>
              <a:gd name="T39" fmla="*/ 1012 h 1275"/>
              <a:gd name="T40" fmla="*/ 451 w 1105"/>
              <a:gd name="T41" fmla="*/ 1058 h 1275"/>
              <a:gd name="T42" fmla="*/ 443 w 1105"/>
              <a:gd name="T43" fmla="*/ 1105 h 1275"/>
              <a:gd name="T44" fmla="*/ 614 w 1105"/>
              <a:gd name="T45" fmla="*/ 1206 h 1275"/>
              <a:gd name="T46" fmla="*/ 856 w 1105"/>
              <a:gd name="T47" fmla="*/ 1198 h 1275"/>
              <a:gd name="T48" fmla="*/ 723 w 1105"/>
              <a:gd name="T49" fmla="*/ 451 h 1275"/>
              <a:gd name="T50" fmla="*/ 646 w 1105"/>
              <a:gd name="T51" fmla="*/ 451 h 1275"/>
              <a:gd name="T52" fmla="*/ 723 w 1105"/>
              <a:gd name="T53" fmla="*/ 327 h 1275"/>
              <a:gd name="T54" fmla="*/ 755 w 1105"/>
              <a:gd name="T55" fmla="*/ 280 h 1275"/>
              <a:gd name="T56" fmla="*/ 770 w 1105"/>
              <a:gd name="T57" fmla="*/ 233 h 1275"/>
              <a:gd name="T58" fmla="*/ 762 w 1105"/>
              <a:gd name="T59" fmla="*/ 93 h 1275"/>
              <a:gd name="T60" fmla="*/ 716 w 1105"/>
              <a:gd name="T61" fmla="*/ 70 h 1275"/>
              <a:gd name="T62" fmla="*/ 412 w 1105"/>
              <a:gd name="T63" fmla="*/ 62 h 1275"/>
              <a:gd name="T64" fmla="*/ 358 w 1105"/>
              <a:gd name="T65" fmla="*/ 0 h 1275"/>
              <a:gd name="T66" fmla="*/ 326 w 1105"/>
              <a:gd name="T67" fmla="*/ 39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5" h="1275">
                <a:moveTo>
                  <a:pt x="326" y="39"/>
                </a:moveTo>
                <a:cubicBezTo>
                  <a:pt x="290" y="63"/>
                  <a:pt x="270" y="100"/>
                  <a:pt x="233" y="124"/>
                </a:cubicBezTo>
                <a:cubicBezTo>
                  <a:pt x="198" y="171"/>
                  <a:pt x="150" y="207"/>
                  <a:pt x="109" y="249"/>
                </a:cubicBezTo>
                <a:cubicBezTo>
                  <a:pt x="95" y="264"/>
                  <a:pt x="89" y="286"/>
                  <a:pt x="77" y="303"/>
                </a:cubicBezTo>
                <a:cubicBezTo>
                  <a:pt x="66" y="340"/>
                  <a:pt x="70" y="368"/>
                  <a:pt x="109" y="381"/>
                </a:cubicBezTo>
                <a:cubicBezTo>
                  <a:pt x="157" y="414"/>
                  <a:pt x="113" y="390"/>
                  <a:pt x="210" y="404"/>
                </a:cubicBezTo>
                <a:cubicBezTo>
                  <a:pt x="231" y="407"/>
                  <a:pt x="251" y="416"/>
                  <a:pt x="272" y="420"/>
                </a:cubicBezTo>
                <a:cubicBezTo>
                  <a:pt x="263" y="462"/>
                  <a:pt x="260" y="475"/>
                  <a:pt x="225" y="498"/>
                </a:cubicBezTo>
                <a:cubicBezTo>
                  <a:pt x="220" y="506"/>
                  <a:pt x="217" y="515"/>
                  <a:pt x="210" y="521"/>
                </a:cubicBezTo>
                <a:cubicBezTo>
                  <a:pt x="201" y="529"/>
                  <a:pt x="186" y="528"/>
                  <a:pt x="179" y="537"/>
                </a:cubicBezTo>
                <a:cubicBezTo>
                  <a:pt x="169" y="550"/>
                  <a:pt x="168" y="568"/>
                  <a:pt x="163" y="583"/>
                </a:cubicBezTo>
                <a:cubicBezTo>
                  <a:pt x="154" y="608"/>
                  <a:pt x="132" y="619"/>
                  <a:pt x="116" y="638"/>
                </a:cubicBezTo>
                <a:cubicBezTo>
                  <a:pt x="93" y="665"/>
                  <a:pt x="87" y="695"/>
                  <a:pt x="62" y="724"/>
                </a:cubicBezTo>
                <a:cubicBezTo>
                  <a:pt x="57" y="730"/>
                  <a:pt x="28" y="767"/>
                  <a:pt x="23" y="778"/>
                </a:cubicBezTo>
                <a:cubicBezTo>
                  <a:pt x="16" y="793"/>
                  <a:pt x="12" y="809"/>
                  <a:pt x="7" y="825"/>
                </a:cubicBezTo>
                <a:cubicBezTo>
                  <a:pt x="4" y="833"/>
                  <a:pt x="0" y="848"/>
                  <a:pt x="0" y="848"/>
                </a:cubicBezTo>
                <a:cubicBezTo>
                  <a:pt x="2" y="882"/>
                  <a:pt x="3" y="915"/>
                  <a:pt x="7" y="949"/>
                </a:cubicBezTo>
                <a:cubicBezTo>
                  <a:pt x="8" y="957"/>
                  <a:pt x="7" y="972"/>
                  <a:pt x="15" y="973"/>
                </a:cubicBezTo>
                <a:cubicBezTo>
                  <a:pt x="170" y="990"/>
                  <a:pt x="326" y="981"/>
                  <a:pt x="482" y="988"/>
                </a:cubicBezTo>
                <a:cubicBezTo>
                  <a:pt x="477" y="996"/>
                  <a:pt x="471" y="1003"/>
                  <a:pt x="467" y="1012"/>
                </a:cubicBezTo>
                <a:cubicBezTo>
                  <a:pt x="460" y="1027"/>
                  <a:pt x="451" y="1058"/>
                  <a:pt x="451" y="1058"/>
                </a:cubicBezTo>
                <a:cubicBezTo>
                  <a:pt x="448" y="1074"/>
                  <a:pt x="443" y="1089"/>
                  <a:pt x="443" y="1105"/>
                </a:cubicBezTo>
                <a:cubicBezTo>
                  <a:pt x="443" y="1252"/>
                  <a:pt x="442" y="1198"/>
                  <a:pt x="614" y="1206"/>
                </a:cubicBezTo>
                <a:cubicBezTo>
                  <a:pt x="695" y="1203"/>
                  <a:pt x="832" y="1275"/>
                  <a:pt x="856" y="1198"/>
                </a:cubicBezTo>
                <a:cubicBezTo>
                  <a:pt x="1105" y="385"/>
                  <a:pt x="1056" y="430"/>
                  <a:pt x="723" y="451"/>
                </a:cubicBezTo>
                <a:cubicBezTo>
                  <a:pt x="707" y="455"/>
                  <a:pt x="658" y="472"/>
                  <a:pt x="646" y="451"/>
                </a:cubicBezTo>
                <a:cubicBezTo>
                  <a:pt x="630" y="422"/>
                  <a:pt x="716" y="334"/>
                  <a:pt x="723" y="327"/>
                </a:cubicBezTo>
                <a:cubicBezTo>
                  <a:pt x="736" y="314"/>
                  <a:pt x="755" y="280"/>
                  <a:pt x="755" y="280"/>
                </a:cubicBezTo>
                <a:cubicBezTo>
                  <a:pt x="760" y="264"/>
                  <a:pt x="770" y="249"/>
                  <a:pt x="770" y="233"/>
                </a:cubicBezTo>
                <a:cubicBezTo>
                  <a:pt x="770" y="186"/>
                  <a:pt x="771" y="139"/>
                  <a:pt x="762" y="93"/>
                </a:cubicBezTo>
                <a:cubicBezTo>
                  <a:pt x="760" y="83"/>
                  <a:pt x="724" y="70"/>
                  <a:pt x="716" y="70"/>
                </a:cubicBezTo>
                <a:cubicBezTo>
                  <a:pt x="615" y="65"/>
                  <a:pt x="513" y="65"/>
                  <a:pt x="412" y="62"/>
                </a:cubicBezTo>
                <a:cubicBezTo>
                  <a:pt x="395" y="36"/>
                  <a:pt x="375" y="26"/>
                  <a:pt x="358" y="0"/>
                </a:cubicBezTo>
                <a:cubicBezTo>
                  <a:pt x="332" y="8"/>
                  <a:pt x="326" y="10"/>
                  <a:pt x="326" y="39"/>
                </a:cubicBezTo>
                <a:close/>
              </a:path>
            </a:pathLst>
          </a:custGeom>
          <a:solidFill>
            <a:schemeClr val="accent2"/>
          </a:solidFill>
          <a:ln w="12700">
            <a:solidFill>
              <a:schemeClr val="tx1"/>
            </a:solidFill>
            <a:round/>
          </a:ln>
        </p:spPr>
        <p:txBody>
          <a:bodyPr/>
          <a:lstStyle/>
          <a:p>
            <a:pPr algn="ctr" eaLnBrk="0" hangingPunct="0"/>
            <a:endParaRPr lang="zh-CN" altLang="en-US"/>
          </a:p>
        </p:txBody>
      </p:sp>
      <p:sp>
        <p:nvSpPr>
          <p:cNvPr id="12" name="Oval 14"/>
          <p:cNvSpPr>
            <a:spLocks noChangeArrowheads="1"/>
          </p:cNvSpPr>
          <p:nvPr/>
        </p:nvSpPr>
        <p:spPr bwMode="auto">
          <a:xfrm>
            <a:off x="2002923" y="3573060"/>
            <a:ext cx="144463" cy="144463"/>
          </a:xfrm>
          <a:prstGeom prst="ellipse">
            <a:avLst/>
          </a:prstGeom>
          <a:solidFill>
            <a:schemeClr val="tx1"/>
          </a:solidFill>
          <a:ln w="12700">
            <a:solidFill>
              <a:schemeClr val="tx1"/>
            </a:solidFill>
            <a:round/>
          </a:ln>
        </p:spPr>
        <p:txBody>
          <a:bodyPr wrap="none" anchor="ctr"/>
          <a:lstStyle/>
          <a:p>
            <a:pPr algn="ctr" eaLnBrk="0" hangingPunct="0"/>
            <a:endParaRPr lang="zh-CN" altLang="en-US"/>
          </a:p>
        </p:txBody>
      </p:sp>
      <p:sp>
        <p:nvSpPr>
          <p:cNvPr id="13" name="Oval 15"/>
          <p:cNvSpPr>
            <a:spLocks noChangeArrowheads="1"/>
          </p:cNvSpPr>
          <p:nvPr/>
        </p:nvSpPr>
        <p:spPr bwMode="auto">
          <a:xfrm>
            <a:off x="1787023" y="4222348"/>
            <a:ext cx="144463" cy="144462"/>
          </a:xfrm>
          <a:prstGeom prst="ellipse">
            <a:avLst/>
          </a:prstGeom>
          <a:solidFill>
            <a:schemeClr val="tx1"/>
          </a:solidFill>
          <a:ln w="12700">
            <a:solidFill>
              <a:schemeClr val="tx1"/>
            </a:solidFill>
            <a:round/>
          </a:ln>
        </p:spPr>
        <p:txBody>
          <a:bodyPr wrap="none" anchor="ctr"/>
          <a:lstStyle/>
          <a:p>
            <a:pPr algn="ctr" eaLnBrk="0" hangingPunct="0"/>
            <a:endParaRPr lang="zh-CN" altLang="en-US"/>
          </a:p>
        </p:txBody>
      </p:sp>
      <p:sp>
        <p:nvSpPr>
          <p:cNvPr id="14" name="Oval 16"/>
          <p:cNvSpPr>
            <a:spLocks noChangeArrowheads="1"/>
          </p:cNvSpPr>
          <p:nvPr/>
        </p:nvSpPr>
        <p:spPr bwMode="auto">
          <a:xfrm>
            <a:off x="2291848" y="4941485"/>
            <a:ext cx="144463" cy="144463"/>
          </a:xfrm>
          <a:prstGeom prst="ellipse">
            <a:avLst/>
          </a:prstGeom>
          <a:solidFill>
            <a:schemeClr val="tx1"/>
          </a:solidFill>
          <a:ln w="12700">
            <a:solidFill>
              <a:schemeClr val="tx1"/>
            </a:solidFill>
            <a:round/>
          </a:ln>
        </p:spPr>
        <p:txBody>
          <a:bodyPr wrap="none" anchor="ctr"/>
          <a:lstStyle/>
          <a:p>
            <a:pPr algn="ctr" eaLnBrk="0" hangingPunct="0"/>
            <a:endParaRPr lang="zh-CN" altLang="en-US"/>
          </a:p>
        </p:txBody>
      </p:sp>
      <p:sp>
        <p:nvSpPr>
          <p:cNvPr id="15" name="Oval 17"/>
          <p:cNvSpPr>
            <a:spLocks noChangeArrowheads="1"/>
          </p:cNvSpPr>
          <p:nvPr/>
        </p:nvSpPr>
        <p:spPr bwMode="auto">
          <a:xfrm>
            <a:off x="2795086" y="5373285"/>
            <a:ext cx="144462" cy="144463"/>
          </a:xfrm>
          <a:prstGeom prst="ellipse">
            <a:avLst/>
          </a:prstGeom>
          <a:solidFill>
            <a:schemeClr val="tx1"/>
          </a:solidFill>
          <a:ln w="12700">
            <a:solidFill>
              <a:schemeClr val="tx1"/>
            </a:solidFill>
            <a:round/>
          </a:ln>
        </p:spPr>
        <p:txBody>
          <a:bodyPr wrap="none" anchor="ctr"/>
          <a:lstStyle/>
          <a:p>
            <a:pPr algn="ctr" eaLnBrk="0" hangingPunct="0"/>
            <a:endParaRPr lang="zh-CN" altLang="en-US"/>
          </a:p>
        </p:txBody>
      </p:sp>
      <p:sp>
        <p:nvSpPr>
          <p:cNvPr id="16" name="Line 18"/>
          <p:cNvSpPr>
            <a:spLocks noChangeShapeType="1"/>
          </p:cNvSpPr>
          <p:nvPr/>
        </p:nvSpPr>
        <p:spPr bwMode="auto">
          <a:xfrm>
            <a:off x="2147386" y="3646085"/>
            <a:ext cx="4608512" cy="7191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9"/>
          <p:cNvSpPr>
            <a:spLocks noChangeShapeType="1"/>
          </p:cNvSpPr>
          <p:nvPr/>
        </p:nvSpPr>
        <p:spPr bwMode="auto">
          <a:xfrm flipV="1">
            <a:off x="1931486" y="3717523"/>
            <a:ext cx="4679950" cy="57626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20"/>
          <p:cNvSpPr>
            <a:spLocks noChangeShapeType="1"/>
          </p:cNvSpPr>
          <p:nvPr/>
        </p:nvSpPr>
        <p:spPr bwMode="auto">
          <a:xfrm flipV="1">
            <a:off x="2436311" y="4365223"/>
            <a:ext cx="4319587" cy="64928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Oval 22"/>
          <p:cNvSpPr>
            <a:spLocks noChangeArrowheads="1"/>
          </p:cNvSpPr>
          <p:nvPr/>
        </p:nvSpPr>
        <p:spPr bwMode="auto">
          <a:xfrm>
            <a:off x="6611436" y="3646085"/>
            <a:ext cx="144462" cy="144463"/>
          </a:xfrm>
          <a:prstGeom prst="ellipse">
            <a:avLst/>
          </a:prstGeom>
          <a:solidFill>
            <a:schemeClr val="tx1"/>
          </a:solidFill>
          <a:ln w="12700">
            <a:solidFill>
              <a:schemeClr val="tx1"/>
            </a:solidFill>
            <a:round/>
          </a:ln>
        </p:spPr>
        <p:txBody>
          <a:bodyPr wrap="none" anchor="ctr"/>
          <a:lstStyle/>
          <a:p>
            <a:pPr algn="ctr" eaLnBrk="0" hangingPunct="0"/>
            <a:endParaRPr lang="zh-CN" altLang="en-US"/>
          </a:p>
        </p:txBody>
      </p:sp>
      <p:sp>
        <p:nvSpPr>
          <p:cNvPr id="21" name="Oval 23"/>
          <p:cNvSpPr>
            <a:spLocks noChangeArrowheads="1"/>
          </p:cNvSpPr>
          <p:nvPr/>
        </p:nvSpPr>
        <p:spPr bwMode="auto">
          <a:xfrm>
            <a:off x="6755898" y="4293785"/>
            <a:ext cx="144463" cy="144463"/>
          </a:xfrm>
          <a:prstGeom prst="ellipse">
            <a:avLst/>
          </a:prstGeom>
          <a:solidFill>
            <a:schemeClr val="tx1"/>
          </a:solidFill>
          <a:ln w="12700">
            <a:solidFill>
              <a:schemeClr val="tx1"/>
            </a:solidFill>
            <a:round/>
          </a:ln>
        </p:spPr>
        <p:txBody>
          <a:bodyPr wrap="none" anchor="ctr"/>
          <a:lstStyle/>
          <a:p>
            <a:pPr algn="ctr" eaLnBrk="0" hangingPunct="0"/>
            <a:endParaRPr lang="zh-CN" altLang="en-US"/>
          </a:p>
        </p:txBody>
      </p:sp>
      <p:sp>
        <p:nvSpPr>
          <p:cNvPr id="22" name="Oval 24"/>
          <p:cNvSpPr>
            <a:spLocks noChangeArrowheads="1"/>
          </p:cNvSpPr>
          <p:nvPr/>
        </p:nvSpPr>
        <p:spPr bwMode="auto">
          <a:xfrm>
            <a:off x="6252661" y="5230410"/>
            <a:ext cx="144462" cy="144463"/>
          </a:xfrm>
          <a:prstGeom prst="ellipse">
            <a:avLst/>
          </a:prstGeom>
          <a:solidFill>
            <a:schemeClr val="tx1"/>
          </a:solidFill>
          <a:ln w="12700">
            <a:solidFill>
              <a:schemeClr val="tx1"/>
            </a:solidFill>
            <a:round/>
          </a:ln>
        </p:spPr>
        <p:txBody>
          <a:bodyPr wrap="none" anchor="ctr"/>
          <a:lstStyle/>
          <a:p>
            <a:pPr algn="ctr" eaLnBrk="0" hangingPunct="0"/>
            <a:endParaRPr lang="zh-CN" altLang="en-US"/>
          </a:p>
        </p:txBody>
      </p:sp>
      <p:sp>
        <p:nvSpPr>
          <p:cNvPr id="23" name="Line 25"/>
          <p:cNvSpPr>
            <a:spLocks noChangeShapeType="1"/>
          </p:cNvSpPr>
          <p:nvPr/>
        </p:nvSpPr>
        <p:spPr bwMode="auto">
          <a:xfrm flipV="1">
            <a:off x="2939548" y="5301848"/>
            <a:ext cx="3313113" cy="14446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mc:Choice xmlns:a14="http://schemas.microsoft.com/office/drawing/2010/main" Requires="a14">
          <p:sp>
            <p:nvSpPr>
              <p:cNvPr id="25" name="Rectangle 27"/>
              <p:cNvSpPr>
                <a:spLocks noChangeArrowheads="1"/>
              </p:cNvSpPr>
              <p:nvPr/>
            </p:nvSpPr>
            <p:spPr bwMode="auto">
              <a:xfrm>
                <a:off x="6942434" y="5257839"/>
                <a:ext cx="8554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0</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1</m:t>
                              </m:r>
                            </m:e>
                          </m:d>
                        </m:e>
                        <m:sup>
                          <m:r>
                            <a:rPr lang="en-US" altLang="zh-CN" i="1" dirty="0" smtClean="0">
                              <a:latin typeface="Cambria Math" panose="02040503050406030204" pitchFamily="18" charset="0"/>
                            </a:rPr>
                            <m:t>∗</m:t>
                          </m:r>
                        </m:sup>
                      </m:sSup>
                    </m:oMath>
                  </m:oMathPara>
                </a14:m>
                <a:endParaRPr lang="en-US" altLang="zh-CN" dirty="0">
                  <a:latin typeface="Times New Roman" panose="02020603050405020304" charset="0"/>
                </a:endParaRPr>
              </a:p>
            </p:txBody>
          </p:sp>
        </mc:Choice>
        <mc:Fallback>
          <p:sp>
            <p:nvSpPr>
              <p:cNvPr id="25" name="Rectangle 27"/>
              <p:cNvSpPr>
                <a:spLocks noRot="1" noChangeAspect="1" noMove="1" noResize="1" noEditPoints="1" noAdjustHandles="1" noChangeArrowheads="1" noChangeShapeType="1" noTextEdit="1"/>
              </p:cNvSpPr>
              <p:nvPr/>
            </p:nvSpPr>
            <p:spPr bwMode="auto">
              <a:xfrm>
                <a:off x="6942434" y="5257839"/>
                <a:ext cx="855491" cy="369332"/>
              </a:xfrm>
              <a:prstGeom prst="rect">
                <a:avLst/>
              </a:prstGeom>
              <a:blipFill rotWithShape="1">
                <a:blip r:embed="rId3"/>
                <a:stretch>
                  <a:fillRect l="-72" t="-11" r="15" b="1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Rectangle 27"/>
              <p:cNvSpPr>
                <a:spLocks noChangeArrowheads="1"/>
              </p:cNvSpPr>
              <p:nvPr/>
            </p:nvSpPr>
            <p:spPr bwMode="auto">
              <a:xfrm>
                <a:off x="1179307" y="5269870"/>
                <a:ext cx="8554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0</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1</m:t>
                              </m:r>
                            </m:e>
                          </m:d>
                        </m:e>
                        <m:sup>
                          <m:r>
                            <a:rPr lang="en-US" altLang="zh-CN" i="1" dirty="0" smtClean="0">
                              <a:latin typeface="Cambria Math" panose="02040503050406030204" pitchFamily="18" charset="0"/>
                            </a:rPr>
                            <m:t>∗</m:t>
                          </m:r>
                        </m:sup>
                      </m:sSup>
                    </m:oMath>
                  </m:oMathPara>
                </a14:m>
                <a:endParaRPr lang="en-US" altLang="zh-CN" dirty="0">
                  <a:latin typeface="Times New Roman" panose="02020603050405020304" charset="0"/>
                </a:endParaRPr>
              </a:p>
            </p:txBody>
          </p:sp>
        </mc:Choice>
        <mc:Fallback>
          <p:sp>
            <p:nvSpPr>
              <p:cNvPr id="26" name="Rectangle 27"/>
              <p:cNvSpPr>
                <a:spLocks noRot="1" noChangeAspect="1" noMove="1" noResize="1" noEditPoints="1" noAdjustHandles="1" noChangeArrowheads="1" noChangeShapeType="1" noTextEdit="1"/>
              </p:cNvSpPr>
              <p:nvPr/>
            </p:nvSpPr>
            <p:spPr bwMode="auto">
              <a:xfrm>
                <a:off x="1179307" y="5269870"/>
                <a:ext cx="855491" cy="369332"/>
              </a:xfrm>
              <a:prstGeom prst="rect">
                <a:avLst/>
              </a:prstGeom>
              <a:blipFill rotWithShape="1">
                <a:blip r:embed="rId3"/>
                <a:stretch>
                  <a:fillRect l="-13" t="-1" r="30" b="1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1683580" y="4515569"/>
                <a:ext cx="4630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b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𝐿</m:t>
                          </m:r>
                        </m:e>
                        <m:sub>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1</m:t>
                          </m:r>
                        </m:sub>
                      </m:sSub>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27" name="TextBox 26"/>
              <p:cNvSpPr txBox="1">
                <a:spLocks noRot="1" noChangeAspect="1" noMove="1" noResize="1" noEditPoints="1" noAdjustHandles="1" noChangeArrowheads="1" noChangeShapeType="1" noTextEdit="1"/>
              </p:cNvSpPr>
              <p:nvPr/>
            </p:nvSpPr>
            <p:spPr>
              <a:xfrm>
                <a:off x="1683580" y="4515569"/>
                <a:ext cx="463012" cy="369332"/>
              </a:xfrm>
              <a:prstGeom prst="rect">
                <a:avLst/>
              </a:prstGeom>
              <a:blipFill rotWithShape="1">
                <a:blip r:embed="rId4"/>
                <a:stretch>
                  <a:fillRect l="-42" t="-23" r="63" b="1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6893254" y="4756201"/>
                <a:ext cx="468333"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b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𝐿</m:t>
                          </m:r>
                        </m:e>
                        <m:sub>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2</m:t>
                          </m:r>
                        </m:sub>
                      </m:sSub>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28" name="TextBox 27"/>
              <p:cNvSpPr txBox="1">
                <a:spLocks noRot="1" noChangeAspect="1" noMove="1" noResize="1" noEditPoints="1" noAdjustHandles="1" noChangeArrowheads="1" noChangeShapeType="1" noTextEdit="1"/>
              </p:cNvSpPr>
              <p:nvPr/>
            </p:nvSpPr>
            <p:spPr>
              <a:xfrm>
                <a:off x="6893254" y="4756201"/>
                <a:ext cx="468333" cy="369332"/>
              </a:xfrm>
              <a:prstGeom prst="rect">
                <a:avLst/>
              </a:prstGeom>
              <a:blipFill rotWithShape="1">
                <a:blip r:embed="rId5"/>
                <a:stretch>
                  <a:fillRect l="-70" t="-14" r="7" b="121"/>
                </a:stretch>
              </a:blipFill>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t>
            </a:r>
            <a:r>
              <a:rPr lang="en-US" dirty="0"/>
              <a:t>educibility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550018"/>
                <a:ext cx="8272211" cy="4381549"/>
              </a:xfrm>
            </p:spPr>
            <p:txBody>
              <a:bodyPr>
                <a:normAutofit/>
              </a:bodyPr>
              <a:lstStyle/>
              <a:p>
                <a:pPr marL="0" indent="0">
                  <a:buNone/>
                </a:pPr>
                <a:r>
                  <a:rPr lang="en-US" b="1" dirty="0">
                    <a:solidFill>
                      <a:srgbClr val="FF0000"/>
                    </a:solidFill>
                  </a:rPr>
                  <a:t>Lemma 11.1 </a:t>
                </a:r>
                <a:endParaRPr lang="en-US" b="1" dirty="0">
                  <a:solidFill>
                    <a:srgbClr val="FF0000"/>
                  </a:solidFill>
                </a:endParaRPr>
              </a:p>
              <a:p>
                <a:pPr marL="0" indent="0">
                  <a:buNone/>
                </a:pPr>
                <a:r>
                  <a:rPr lang="en-US" dirty="0"/>
                  <a:t>If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m:t>
                            </m:r>
                          </m:e>
                        </m:d>
                      </m:e>
                      <m:sup>
                        <m:r>
                          <a:rPr lang="en-US" i="1" dirty="0" smtClean="0">
                            <a:latin typeface="Cambria Math" panose="02040503050406030204" pitchFamily="18" charset="0"/>
                          </a:rPr>
                          <m:t>∗</m:t>
                        </m:r>
                      </m:sup>
                    </m:sSup>
                  </m:oMath>
                </a14:m>
                <a:r>
                  <a:rPr lang="en-US" dirty="0"/>
                  <a:t> are languages such that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m:t>
                        </m:r>
                      </m:e>
                      <m:sub>
                        <m:r>
                          <a:rPr lang="en-US" i="1" dirty="0" smtClean="0">
                            <a:latin typeface="Cambria Math" panose="02040503050406030204" pitchFamily="18" charset="0"/>
                          </a:rPr>
                          <m:t>𝑃</m:t>
                        </m:r>
                      </m:sub>
                    </m:sSub>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2</m:t>
                        </m:r>
                      </m:sub>
                    </m:sSub>
                  </m:oMath>
                </a14:m>
                <a:r>
                  <a:rPr lang="en-US" dirty="0"/>
                  <a:t>, then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𝑃</m:t>
                    </m:r>
                  </m:oMath>
                </a14:m>
                <a:r>
                  <a:rPr lang="en-US" dirty="0"/>
                  <a:t> implies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𝑃</m:t>
                    </m:r>
                  </m:oMath>
                </a14:m>
                <a:r>
                  <a:rPr lang="en-US" dirty="0"/>
                  <a:t>.</a:t>
                </a:r>
                <a:endParaRPr lang="en-US" dirty="0"/>
              </a:p>
              <a:p>
                <a:pPr marL="0" indent="0">
                  <a:buNone/>
                </a:pPr>
                <a:r>
                  <a:rPr lang="en-US" dirty="0">
                    <a:solidFill>
                      <a:srgbClr val="7030A0"/>
                    </a:solidFill>
                  </a:rPr>
                  <a:t>Proof</a:t>
                </a:r>
                <a:r>
                  <a:rPr lang="en-US" altLang="zh-CN" dirty="0"/>
                  <a:t>:</a:t>
                </a:r>
                <a:endParaRPr lang="en-US" dirty="0"/>
              </a:p>
              <a:p>
                <a:r>
                  <a:rPr lang="en-US" dirty="0"/>
                  <a:t>Let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2</m:t>
                        </m:r>
                      </m:sub>
                    </m:sSub>
                  </m:oMath>
                </a14:m>
                <a:r>
                  <a:rPr lang="en-US" dirty="0"/>
                  <a:t> be a </a:t>
                </a:r>
                <a:r>
                  <a:rPr lang="en-US" dirty="0">
                    <a:solidFill>
                      <a:srgbClr val="FF0000"/>
                    </a:solidFill>
                  </a:rPr>
                  <a:t>polynomial-time algorithm</a:t>
                </a:r>
                <a:r>
                  <a:rPr lang="en-US" dirty="0"/>
                  <a:t> that decides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2</m:t>
                        </m:r>
                      </m:sub>
                    </m:sSub>
                  </m:oMath>
                </a14:m>
                <a:r>
                  <a:rPr lang="en-US" dirty="0"/>
                  <a:t>, and let </a:t>
                </a:r>
                <a14:m>
                  <m:oMath xmlns:m="http://schemas.openxmlformats.org/officeDocument/2006/math">
                    <m:r>
                      <a:rPr lang="en-US" altLang="zh-CN" i="1" dirty="0" smtClean="0">
                        <a:latin typeface="Cambria Math" panose="02040503050406030204" pitchFamily="18" charset="0"/>
                      </a:rPr>
                      <m:t>𝐹</m:t>
                    </m:r>
                  </m:oMath>
                </a14:m>
                <a:r>
                  <a:rPr lang="en-US" dirty="0"/>
                  <a:t> be a </a:t>
                </a:r>
                <a:r>
                  <a:rPr lang="en-US" dirty="0">
                    <a:solidFill>
                      <a:srgbClr val="FF0000"/>
                    </a:solidFill>
                  </a:rPr>
                  <a:t>polynomial-time reduction algorithm</a:t>
                </a:r>
                <a:r>
                  <a:rPr lang="en-US" dirty="0"/>
                  <a:t> that computes the reduction function </a:t>
                </a:r>
                <a14:m>
                  <m:oMath xmlns:m="http://schemas.openxmlformats.org/officeDocument/2006/math">
                    <m:r>
                      <a:rPr lang="en-US" i="1" dirty="0" smtClean="0">
                        <a:latin typeface="Cambria Math" panose="02040503050406030204" pitchFamily="18" charset="0"/>
                      </a:rPr>
                      <m:t>𝑓</m:t>
                    </m:r>
                  </m:oMath>
                </a14:m>
                <a:r>
                  <a:rPr lang="en-US" dirty="0"/>
                  <a:t>. </a:t>
                </a:r>
                <a:endParaRPr lang="en-US" dirty="0"/>
              </a:p>
              <a:p>
                <a:r>
                  <a:rPr lang="en-US" dirty="0"/>
                  <a:t>We </a:t>
                </a:r>
                <a:r>
                  <a:rPr lang="en-US" altLang="zh-CN" dirty="0"/>
                  <a:t>can</a:t>
                </a:r>
                <a:r>
                  <a:rPr lang="en-US" dirty="0"/>
                  <a:t> construct a polynomial tim</a:t>
                </a:r>
                <a:r>
                  <a:rPr lang="en-US" altLang="zh-CN" dirty="0"/>
                  <a:t>e</a:t>
                </a:r>
                <a:r>
                  <a:rPr lang="zh-CN" altLang="en-US" dirty="0"/>
                  <a:t> </a:t>
                </a:r>
                <a:r>
                  <a:rPr lang="en-US" dirty="0"/>
                  <a:t>algorithm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1</m:t>
                        </m:r>
                      </m:sub>
                    </m:sSub>
                  </m:oMath>
                </a14:m>
                <a:r>
                  <a:rPr lang="en-US" dirty="0"/>
                  <a:t> that decides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550018"/>
                <a:ext cx="8272211" cy="4381549"/>
              </a:xfrm>
              <a:blipFill rotWithShape="1">
                <a:blip r:embed="rId1"/>
                <a:stretch>
                  <a:fillRect l="-3" t="-14" r="4" b="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22" name="Rectangle 21"/>
          <p:cNvSpPr/>
          <p:nvPr/>
        </p:nvSpPr>
        <p:spPr>
          <a:xfrm>
            <a:off x="435893" y="1768642"/>
            <a:ext cx="8272211" cy="13715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t>
            </a:r>
            <a:r>
              <a:rPr lang="en-US" dirty="0"/>
              <a:t>educibility</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9"/>
          <p:cNvSpPr>
            <a:spLocks noChangeArrowheads="1"/>
          </p:cNvSpPr>
          <p:nvPr/>
        </p:nvSpPr>
        <p:spPr bwMode="auto">
          <a:xfrm>
            <a:off x="1114342" y="2418353"/>
            <a:ext cx="6265862" cy="2779285"/>
          </a:xfrm>
          <a:prstGeom prst="rect">
            <a:avLst/>
          </a:prstGeom>
          <a:solidFill>
            <a:srgbClr val="00FFFF">
              <a:alpha val="0"/>
            </a:srgbClr>
          </a:solidFill>
          <a:ln w="12700">
            <a:solidFill>
              <a:schemeClr val="tx1"/>
            </a:solidFill>
            <a:miter lim="800000"/>
          </a:ln>
        </p:spPr>
        <p:txBody>
          <a:bodyPr wrap="none" anchor="ctr"/>
          <a:lstStyle/>
          <a:p>
            <a:pPr algn="ctr" eaLnBrk="0" hangingPunct="0"/>
            <a:endParaRPr lang="zh-CN" altLang="en-US" dirty="0"/>
          </a:p>
        </p:txBody>
      </p:sp>
      <mc:AlternateContent xmlns:mc="http://schemas.openxmlformats.org/markup-compatibility/2006">
        <mc:Choice xmlns:a14="http://schemas.microsoft.com/office/drawing/2010/main" Requires="a14">
          <p:sp>
            <p:nvSpPr>
              <p:cNvPr id="6" name="Rectangle 7"/>
              <p:cNvSpPr>
                <a:spLocks noChangeArrowheads="1"/>
              </p:cNvSpPr>
              <p:nvPr/>
            </p:nvSpPr>
            <p:spPr bwMode="auto">
              <a:xfrm>
                <a:off x="1690604" y="3275011"/>
                <a:ext cx="1368425" cy="1079500"/>
              </a:xfrm>
              <a:prstGeom prst="rect">
                <a:avLst/>
              </a:prstGeom>
              <a:solidFill>
                <a:schemeClr val="accent2"/>
              </a:solidFill>
              <a:ln w="12700">
                <a:solidFill>
                  <a:schemeClr val="tx1"/>
                </a:solidFill>
                <a:miter lim="800000"/>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𝐹</m:t>
                      </m:r>
                    </m:oMath>
                  </m:oMathPara>
                </a14:m>
                <a:endParaRPr lang="en-US" altLang="zh-CN" sz="2800" i="1" dirty="0">
                  <a:latin typeface="Times New Roman" panose="02020603050405020304" charset="0"/>
                </a:endParaRPr>
              </a:p>
            </p:txBody>
          </p:sp>
        </mc:Choice>
        <mc:Fallback>
          <p:sp>
            <p:nvSpPr>
              <p:cNvPr id="6" name="Rectangle 7"/>
              <p:cNvSpPr>
                <a:spLocks noRot="1" noChangeAspect="1" noMove="1" noResize="1" noEditPoints="1" noAdjustHandles="1" noChangeArrowheads="1" noChangeShapeType="1" noTextEdit="1"/>
              </p:cNvSpPr>
              <p:nvPr/>
            </p:nvSpPr>
            <p:spPr bwMode="auto">
              <a:xfrm>
                <a:off x="1690604" y="3275011"/>
                <a:ext cx="1368425" cy="1079500"/>
              </a:xfrm>
              <a:prstGeom prst="rect">
                <a:avLst/>
              </a:prstGeom>
              <a:blipFill rotWithShape="1">
                <a:blip r:embed="rId1"/>
                <a:stretch>
                  <a:fillRect l="-481" t="-618" r="-447" b="-559"/>
                </a:stretch>
              </a:blipFill>
              <a:ln w="12700">
                <a:solidFill>
                  <a:schemeClr val="tx1"/>
                </a:solidFill>
                <a:miter lim="8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Rectangle 8"/>
              <p:cNvSpPr>
                <a:spLocks noChangeArrowheads="1"/>
              </p:cNvSpPr>
              <p:nvPr/>
            </p:nvSpPr>
            <p:spPr bwMode="auto">
              <a:xfrm>
                <a:off x="4104289" y="3264567"/>
                <a:ext cx="1368425" cy="1079500"/>
              </a:xfrm>
              <a:prstGeom prst="rect">
                <a:avLst/>
              </a:prstGeom>
              <a:solidFill>
                <a:schemeClr val="accent2"/>
              </a:solidFill>
              <a:ln w="12700">
                <a:solidFill>
                  <a:schemeClr val="tx1"/>
                </a:solidFill>
                <a:miter lim="800000"/>
              </a:ln>
            </p:spPr>
            <p:txBody>
              <a:bodyPr wrap="none" anchor="ct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𝐴</m:t>
                          </m:r>
                        </m:e>
                        <m:sub>
                          <m:r>
                            <a:rPr lang="en-US" altLang="zh-CN" sz="2800" b="0" i="1" dirty="0" smtClean="0">
                              <a:latin typeface="Cambria Math" panose="02040503050406030204" pitchFamily="18" charset="0"/>
                            </a:rPr>
                            <m:t>2</m:t>
                          </m:r>
                        </m:sub>
                      </m:sSub>
                    </m:oMath>
                  </m:oMathPara>
                </a14:m>
                <a:endParaRPr lang="en-US" altLang="zh-CN" sz="2800" i="1" dirty="0">
                  <a:latin typeface="Times New Roman" panose="02020603050405020304" charset="0"/>
                </a:endParaRPr>
              </a:p>
            </p:txBody>
          </p:sp>
        </mc:Choice>
        <mc:Fallback>
          <p:sp>
            <p:nvSpPr>
              <p:cNvPr id="7" name="Rectangle 8"/>
              <p:cNvSpPr>
                <a:spLocks noRot="1" noChangeAspect="1" noMove="1" noResize="1" noEditPoints="1" noAdjustHandles="1" noChangeArrowheads="1" noChangeShapeType="1" noTextEdit="1"/>
              </p:cNvSpPr>
              <p:nvPr/>
            </p:nvSpPr>
            <p:spPr bwMode="auto">
              <a:xfrm>
                <a:off x="4104289" y="3264567"/>
                <a:ext cx="1368425" cy="1079500"/>
              </a:xfrm>
              <a:prstGeom prst="rect">
                <a:avLst/>
              </a:prstGeom>
              <a:blipFill rotWithShape="1">
                <a:blip r:embed="rId2"/>
                <a:stretch>
                  <a:fillRect l="-485" t="-591" r="-443" b="-585"/>
                </a:stretch>
              </a:blipFill>
              <a:ln w="12700">
                <a:solidFill>
                  <a:schemeClr val="tx1"/>
                </a:solidFill>
                <a:miter lim="800000"/>
              </a:ln>
            </p:spPr>
            <p:txBody>
              <a:bodyPr/>
              <a:lstStyle/>
              <a:p>
                <a:r>
                  <a:rPr lang="zh-CN" altLang="en-US">
                    <a:noFill/>
                  </a:rPr>
                  <a:t> </a:t>
                </a:r>
              </a:p>
            </p:txBody>
          </p:sp>
        </mc:Fallback>
      </mc:AlternateContent>
      <p:sp>
        <p:nvSpPr>
          <p:cNvPr id="8" name="Line 10"/>
          <p:cNvSpPr>
            <a:spLocks noChangeShapeType="1"/>
          </p:cNvSpPr>
          <p:nvPr/>
        </p:nvSpPr>
        <p:spPr bwMode="auto">
          <a:xfrm>
            <a:off x="322179" y="3778249"/>
            <a:ext cx="792163"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Line 11"/>
          <p:cNvSpPr>
            <a:spLocks noChangeShapeType="1"/>
          </p:cNvSpPr>
          <p:nvPr/>
        </p:nvSpPr>
        <p:spPr bwMode="auto">
          <a:xfrm>
            <a:off x="1114342" y="3778249"/>
            <a:ext cx="57626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12"/>
          <p:cNvSpPr>
            <a:spLocks noChangeShapeType="1"/>
          </p:cNvSpPr>
          <p:nvPr/>
        </p:nvSpPr>
        <p:spPr bwMode="auto">
          <a:xfrm>
            <a:off x="3059029" y="3778249"/>
            <a:ext cx="104526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3"/>
          <p:cNvSpPr>
            <a:spLocks noChangeShapeType="1"/>
          </p:cNvSpPr>
          <p:nvPr/>
        </p:nvSpPr>
        <p:spPr bwMode="auto">
          <a:xfrm flipV="1">
            <a:off x="5472714" y="3275010"/>
            <a:ext cx="1907490" cy="37779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4"/>
          <p:cNvSpPr>
            <a:spLocks noChangeShapeType="1"/>
          </p:cNvSpPr>
          <p:nvPr/>
        </p:nvSpPr>
        <p:spPr bwMode="auto">
          <a:xfrm>
            <a:off x="5472714" y="3954001"/>
            <a:ext cx="1907490" cy="400509"/>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5"/>
          <p:cNvSpPr>
            <a:spLocks noChangeShapeType="1"/>
          </p:cNvSpPr>
          <p:nvPr/>
        </p:nvSpPr>
        <p:spPr bwMode="auto">
          <a:xfrm>
            <a:off x="7380204" y="3275011"/>
            <a:ext cx="1150938"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a:off x="7380204" y="4354511"/>
            <a:ext cx="1150938"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mc:Choice xmlns:a14="http://schemas.microsoft.com/office/drawing/2010/main" Requires="a14">
          <p:sp>
            <p:nvSpPr>
              <p:cNvPr id="15" name="Rectangle 17"/>
              <p:cNvSpPr>
                <a:spLocks noChangeArrowheads="1"/>
              </p:cNvSpPr>
              <p:nvPr/>
            </p:nvSpPr>
            <p:spPr bwMode="auto">
              <a:xfrm>
                <a:off x="5642758" y="2912026"/>
                <a:ext cx="1592936"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yes</m:t>
                      </m:r>
                      <m:r>
                        <a:rPr lang="en-US" altLang="zh-CN" i="1" smtClean="0">
                          <a:latin typeface="Cambria Math" panose="02040503050406030204" pitchFamily="18" charset="0"/>
                        </a:rPr>
                        <m:t>, </m:t>
                      </m:r>
                      <m:r>
                        <a:rPr lang="en-US" altLang="zh-CN" i="1" smtClean="0">
                          <a:latin typeface="Cambria Math" panose="02040503050406030204" pitchFamily="18" charset="0"/>
                        </a:rPr>
                        <m:t>𝑓</m:t>
                      </m:r>
                      <m:r>
                        <a:rPr lang="en-US" altLang="zh-CN" i="1" smtClean="0">
                          <a:latin typeface="Cambria Math" panose="02040503050406030204" pitchFamily="18" charset="0"/>
                        </a:rPr>
                        <m:t>(</m:t>
                      </m:r>
                      <m:r>
                        <a:rPr lang="en-US" altLang="zh-CN" i="1" smtClean="0">
                          <a:latin typeface="Cambria Math" panose="02040503050406030204" pitchFamily="18" charset="0"/>
                        </a:rPr>
                        <m:t>𝑥</m:t>
                      </m:r>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2</m:t>
                          </m:r>
                        </m:sub>
                      </m:sSub>
                    </m:oMath>
                  </m:oMathPara>
                </a14:m>
                <a:endParaRPr lang="en-US" altLang="zh-CN" baseline="-25000" dirty="0">
                  <a:latin typeface="Times New Roman" panose="02020603050405020304" charset="0"/>
                </a:endParaRPr>
              </a:p>
            </p:txBody>
          </p:sp>
        </mc:Choice>
        <mc:Fallback>
          <p:sp>
            <p:nvSpPr>
              <p:cNvPr id="15" name="Rectangle 17"/>
              <p:cNvSpPr>
                <a:spLocks noRot="1" noChangeAspect="1" noMove="1" noResize="1" noEditPoints="1" noAdjustHandles="1" noChangeArrowheads="1" noChangeShapeType="1" noTextEdit="1"/>
              </p:cNvSpPr>
              <p:nvPr/>
            </p:nvSpPr>
            <p:spPr bwMode="auto">
              <a:xfrm>
                <a:off x="5642758" y="2912026"/>
                <a:ext cx="1592936" cy="362984"/>
              </a:xfrm>
              <a:prstGeom prst="rect">
                <a:avLst/>
              </a:prstGeom>
              <a:blipFill rotWithShape="1">
                <a:blip r:embed="rId3"/>
                <a:stretch>
                  <a:fillRect l="-9" t="-152" r="32" b="-6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Rectangle 18"/>
              <p:cNvSpPr>
                <a:spLocks noChangeArrowheads="1"/>
              </p:cNvSpPr>
              <p:nvPr/>
            </p:nvSpPr>
            <p:spPr bwMode="auto">
              <a:xfrm>
                <a:off x="5639303" y="4331805"/>
                <a:ext cx="1573700"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no</m:t>
                      </m:r>
                      <m:r>
                        <a:rPr lang="en-US" altLang="zh-CN" i="1" smtClean="0">
                          <a:latin typeface="Cambria Math" panose="02040503050406030204" pitchFamily="18" charset="0"/>
                        </a:rPr>
                        <m:t>, </m:t>
                      </m:r>
                      <m:r>
                        <a:rPr lang="en-US" altLang="zh-CN" i="1" smtClean="0">
                          <a:latin typeface="Cambria Math" panose="02040503050406030204" pitchFamily="18" charset="0"/>
                        </a:rPr>
                        <m:t>𝑓</m:t>
                      </m:r>
                      <m:r>
                        <a:rPr lang="en-US" altLang="zh-CN" i="1" smtClean="0">
                          <a:latin typeface="Cambria Math" panose="02040503050406030204" pitchFamily="18" charset="0"/>
                        </a:rPr>
                        <m:t>(</m:t>
                      </m:r>
                      <m:r>
                        <a:rPr lang="en-US" altLang="zh-CN" i="1" smtClean="0">
                          <a:latin typeface="Cambria Math" panose="02040503050406030204" pitchFamily="18" charset="0"/>
                        </a:rPr>
                        <m:t>𝑥</m:t>
                      </m:r>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𝐿</m:t>
                          </m:r>
                        </m:e>
                        <m:sub>
                          <m:r>
                            <a:rPr lang="en-US" altLang="zh-CN" b="0" i="1" smtClean="0">
                              <a:latin typeface="Cambria Math" panose="02040503050406030204" pitchFamily="18" charset="0"/>
                            </a:rPr>
                            <m:t>2</m:t>
                          </m:r>
                        </m:sub>
                      </m:sSub>
                    </m:oMath>
                  </m:oMathPara>
                </a14:m>
                <a:endParaRPr lang="zh-CN" altLang="en-US" baseline="-25000" dirty="0">
                  <a:latin typeface="Times New Roman" panose="02020603050405020304" charset="0"/>
                </a:endParaRPr>
              </a:p>
            </p:txBody>
          </p:sp>
        </mc:Choice>
        <mc:Fallback>
          <p:sp>
            <p:nvSpPr>
              <p:cNvPr id="16" name="Rectangle 18"/>
              <p:cNvSpPr>
                <a:spLocks noRot="1" noChangeAspect="1" noMove="1" noResize="1" noEditPoints="1" noAdjustHandles="1" noChangeArrowheads="1" noChangeShapeType="1" noTextEdit="1"/>
              </p:cNvSpPr>
              <p:nvPr/>
            </p:nvSpPr>
            <p:spPr bwMode="auto">
              <a:xfrm>
                <a:off x="5639303" y="4331805"/>
                <a:ext cx="1573700" cy="362984"/>
              </a:xfrm>
              <a:prstGeom prst="rect">
                <a:avLst/>
              </a:prstGeom>
              <a:blipFill rotWithShape="1">
                <a:blip r:embed="rId4"/>
                <a:stretch>
                  <a:fillRect l="-32" t="-129" r="2" b="-6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Rectangle 19"/>
              <p:cNvSpPr>
                <a:spLocks noChangeArrowheads="1"/>
              </p:cNvSpPr>
              <p:nvPr/>
            </p:nvSpPr>
            <p:spPr bwMode="auto">
              <a:xfrm>
                <a:off x="7446221" y="2827888"/>
                <a:ext cx="1261884"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r>
                        <m:rPr>
                          <m:sty m:val="p"/>
                        </m:rPr>
                        <a:rPr lang="en-US" altLang="zh-CN" i="0" dirty="0" smtClean="0">
                          <a:latin typeface="Cambria Math" panose="02040503050406030204" pitchFamily="18" charset="0"/>
                        </a:rPr>
                        <m:t>yes</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𝐿</m:t>
                          </m:r>
                        </m:e>
                        <m:sub>
                          <m:r>
                            <a:rPr lang="en-US" altLang="zh-CN" b="0" i="1" dirty="0" smtClean="0">
                              <a:latin typeface="Cambria Math" panose="02040503050406030204" pitchFamily="18" charset="0"/>
                            </a:rPr>
                            <m:t>1</m:t>
                          </m:r>
                        </m:sub>
                      </m:sSub>
                    </m:oMath>
                  </m:oMathPara>
                </a14:m>
                <a:endParaRPr lang="en-US" altLang="zh-CN" baseline="-25000" dirty="0">
                  <a:latin typeface="Times New Roman" panose="02020603050405020304" charset="0"/>
                </a:endParaRPr>
              </a:p>
            </p:txBody>
          </p:sp>
        </mc:Choice>
        <mc:Fallback>
          <p:sp>
            <p:nvSpPr>
              <p:cNvPr id="17" name="Rectangle 19"/>
              <p:cNvSpPr>
                <a:spLocks noRot="1" noChangeAspect="1" noMove="1" noResize="1" noEditPoints="1" noAdjustHandles="1" noChangeArrowheads="1" noChangeShapeType="1" noTextEdit="1"/>
              </p:cNvSpPr>
              <p:nvPr/>
            </p:nvSpPr>
            <p:spPr bwMode="auto">
              <a:xfrm>
                <a:off x="7446221" y="2827888"/>
                <a:ext cx="1261884" cy="362984"/>
              </a:xfrm>
              <a:prstGeom prst="rect">
                <a:avLst/>
              </a:prstGeom>
              <a:blipFill rotWithShape="1">
                <a:blip r:embed="rId5"/>
                <a:stretch>
                  <a:fillRect l="-17" t="-64" r="28" b="-7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Rectangle 20"/>
              <p:cNvSpPr>
                <a:spLocks noChangeArrowheads="1"/>
              </p:cNvSpPr>
              <p:nvPr/>
            </p:nvSpPr>
            <p:spPr bwMode="auto">
              <a:xfrm>
                <a:off x="7475748" y="4344067"/>
                <a:ext cx="1202829"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no</m:t>
                      </m:r>
                      <m:r>
                        <a:rPr lang="en-US" altLang="zh-CN" i="1" smtClean="0">
                          <a:latin typeface="Cambria Math" panose="02040503050406030204" pitchFamily="18" charset="0"/>
                        </a:rPr>
                        <m:t>, </m:t>
                      </m:r>
                      <m:r>
                        <a:rPr lang="en-US" altLang="zh-CN" i="1" smtClean="0">
                          <a:latin typeface="Cambria Math" panose="02040503050406030204" pitchFamily="18" charset="0"/>
                        </a:rPr>
                        <m:t>𝑥</m:t>
                      </m:r>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𝐿</m:t>
                          </m:r>
                        </m:e>
                        <m:sub>
                          <m:r>
                            <a:rPr lang="en-US" altLang="zh-CN" b="0" i="1" smtClean="0">
                              <a:latin typeface="Cambria Math" panose="02040503050406030204" pitchFamily="18" charset="0"/>
                            </a:rPr>
                            <m:t>1</m:t>
                          </m:r>
                        </m:sub>
                      </m:sSub>
                    </m:oMath>
                  </m:oMathPara>
                </a14:m>
                <a:endParaRPr lang="zh-CN" altLang="en-US" baseline="-25000" dirty="0">
                  <a:latin typeface="Times New Roman" panose="02020603050405020304" charset="0"/>
                </a:endParaRPr>
              </a:p>
            </p:txBody>
          </p:sp>
        </mc:Choice>
        <mc:Fallback>
          <p:sp>
            <p:nvSpPr>
              <p:cNvPr id="18" name="Rectangle 20"/>
              <p:cNvSpPr>
                <a:spLocks noRot="1" noChangeAspect="1" noMove="1" noResize="1" noEditPoints="1" noAdjustHandles="1" noChangeArrowheads="1" noChangeShapeType="1" noTextEdit="1"/>
              </p:cNvSpPr>
              <p:nvPr/>
            </p:nvSpPr>
            <p:spPr bwMode="auto">
              <a:xfrm>
                <a:off x="7475748" y="4344067"/>
                <a:ext cx="1202829" cy="362984"/>
              </a:xfrm>
              <a:prstGeom prst="rect">
                <a:avLst/>
              </a:prstGeom>
              <a:blipFill rotWithShape="1">
                <a:blip r:embed="rId6"/>
                <a:stretch>
                  <a:fillRect l="-44" t="-9" r="3" b="-7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Rectangle 21"/>
              <p:cNvSpPr>
                <a:spLocks noChangeArrowheads="1"/>
              </p:cNvSpPr>
              <p:nvPr/>
            </p:nvSpPr>
            <p:spPr bwMode="auto">
              <a:xfrm>
                <a:off x="3928583" y="4585695"/>
                <a:ext cx="660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𝐴</m:t>
                          </m:r>
                        </m:e>
                        <m:sub>
                          <m:r>
                            <a:rPr lang="en-US" altLang="zh-CN" sz="2800" b="0" i="1" smtClean="0">
                              <a:latin typeface="Cambria Math" panose="02040503050406030204" pitchFamily="18" charset="0"/>
                            </a:rPr>
                            <m:t>1</m:t>
                          </m:r>
                        </m:sub>
                      </m:sSub>
                    </m:oMath>
                  </m:oMathPara>
                </a14:m>
                <a:endParaRPr lang="zh-CN" altLang="en-US" sz="2800" i="1" dirty="0">
                  <a:latin typeface="Times New Roman" panose="02020603050405020304" charset="0"/>
                </a:endParaRPr>
              </a:p>
            </p:txBody>
          </p:sp>
        </mc:Choice>
        <mc:Fallback>
          <p:sp>
            <p:nvSpPr>
              <p:cNvPr id="19" name="Rectangle 21"/>
              <p:cNvSpPr>
                <a:spLocks noRot="1" noChangeAspect="1" noMove="1" noResize="1" noEditPoints="1" noAdjustHandles="1" noChangeArrowheads="1" noChangeShapeType="1" noTextEdit="1"/>
              </p:cNvSpPr>
              <p:nvPr/>
            </p:nvSpPr>
            <p:spPr bwMode="auto">
              <a:xfrm>
                <a:off x="3928583" y="4585695"/>
                <a:ext cx="660950" cy="523220"/>
              </a:xfrm>
              <a:prstGeom prst="rect">
                <a:avLst/>
              </a:prstGeom>
              <a:blipFill rotWithShape="1">
                <a:blip r:embed="rId7"/>
                <a:stretch>
                  <a:fillRect l="-72" t="-69" r="59" b="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Rectangle 22"/>
              <p:cNvSpPr>
                <a:spLocks noChangeArrowheads="1"/>
              </p:cNvSpPr>
              <p:nvPr/>
            </p:nvSpPr>
            <p:spPr bwMode="auto">
              <a:xfrm>
                <a:off x="512814" y="3346449"/>
                <a:ext cx="372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oMath>
                  </m:oMathPara>
                </a14:m>
                <a:endParaRPr lang="zh-CN" altLang="en-US" i="1" dirty="0">
                  <a:latin typeface="Times New Roman" panose="02020603050405020304" charset="0"/>
                </a:endParaRPr>
              </a:p>
            </p:txBody>
          </p:sp>
        </mc:Choice>
        <mc:Fallback>
          <p:sp>
            <p:nvSpPr>
              <p:cNvPr id="20" name="Rectangle 22"/>
              <p:cNvSpPr>
                <a:spLocks noRot="1" noChangeAspect="1" noMove="1" noResize="1" noEditPoints="1" noAdjustHandles="1" noChangeArrowheads="1" noChangeShapeType="1" noTextEdit="1"/>
              </p:cNvSpPr>
              <p:nvPr/>
            </p:nvSpPr>
            <p:spPr bwMode="auto">
              <a:xfrm>
                <a:off x="512814" y="3346449"/>
                <a:ext cx="372794" cy="369332"/>
              </a:xfrm>
              <a:prstGeom prst="rect">
                <a:avLst/>
              </a:prstGeom>
              <a:blipFill rotWithShape="1">
                <a:blip r:embed="rId8"/>
                <a:stretch>
                  <a:fillRect l="-99" t="-172" r="112" b="1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Rectangle 23"/>
              <p:cNvSpPr>
                <a:spLocks noChangeArrowheads="1"/>
              </p:cNvSpPr>
              <p:nvPr/>
            </p:nvSpPr>
            <p:spPr bwMode="auto">
              <a:xfrm>
                <a:off x="3235720" y="3398367"/>
                <a:ext cx="698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𝑓</m:t>
                      </m:r>
                      <m:r>
                        <a:rPr lang="en-US" altLang="zh-CN" i="1" smtClean="0">
                          <a:latin typeface="Cambria Math" panose="02040503050406030204" pitchFamily="18" charset="0"/>
                        </a:rPr>
                        <m:t>(</m:t>
                      </m:r>
                      <m:r>
                        <a:rPr lang="en-US" altLang="zh-CN" i="1" smtClean="0">
                          <a:latin typeface="Cambria Math" panose="02040503050406030204" pitchFamily="18" charset="0"/>
                        </a:rPr>
                        <m:t>𝑥</m:t>
                      </m:r>
                      <m:r>
                        <a:rPr lang="en-US" altLang="zh-CN" i="1" smtClean="0">
                          <a:latin typeface="Cambria Math" panose="02040503050406030204" pitchFamily="18" charset="0"/>
                        </a:rPr>
                        <m:t>)</m:t>
                      </m:r>
                    </m:oMath>
                  </m:oMathPara>
                </a14:m>
                <a:endParaRPr lang="zh-CN" altLang="en-US" dirty="0">
                  <a:latin typeface="Times New Roman" panose="02020603050405020304" charset="0"/>
                </a:endParaRPr>
              </a:p>
            </p:txBody>
          </p:sp>
        </mc:Choice>
        <mc:Fallback>
          <p:sp>
            <p:nvSpPr>
              <p:cNvPr id="21" name="Rectangle 23"/>
              <p:cNvSpPr>
                <a:spLocks noRot="1" noChangeAspect="1" noMove="1" noResize="1" noEditPoints="1" noAdjustHandles="1" noChangeArrowheads="1" noChangeShapeType="1" noTextEdit="1"/>
              </p:cNvSpPr>
              <p:nvPr/>
            </p:nvSpPr>
            <p:spPr bwMode="auto">
              <a:xfrm>
                <a:off x="3235720" y="3398367"/>
                <a:ext cx="698525" cy="369332"/>
              </a:xfrm>
              <a:prstGeom prst="rect">
                <a:avLst/>
              </a:prstGeom>
              <a:blipFill rotWithShape="1">
                <a:blip r:embed="rId9"/>
                <a:stretch>
                  <a:fillRect l="-57" t="-131" r="60" b="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sp>
        <p:nvSpPr>
          <p:cNvPr id="22" name="TextBox 21"/>
          <p:cNvSpPr txBox="1"/>
          <p:nvPr/>
        </p:nvSpPr>
        <p:spPr>
          <a:xfrm>
            <a:off x="1531214" y="4694789"/>
            <a:ext cx="1704506" cy="369332"/>
          </a:xfrm>
          <a:prstGeom prst="rect">
            <a:avLst/>
          </a:prstGeom>
          <a:noFill/>
          <a:ln w="19050">
            <a:solidFill>
              <a:srgbClr val="FF0000"/>
            </a:solidFill>
          </a:ln>
        </p:spPr>
        <p:txBody>
          <a:bodyPr wrap="none" rtlCol="0">
            <a:spAutoFit/>
          </a:bodyPr>
          <a:lstStyle/>
          <a:p>
            <a:pPr algn="l"/>
            <a:r>
              <a:rPr lang="en-US" altLang="zh-CN" dirty="0">
                <a:solidFill>
                  <a:srgbClr val="FF0000"/>
                </a:solidFill>
                <a:latin typeface="Calibri" panose="020F0502020204030204" pitchFamily="34" charset="0"/>
                <a:ea typeface="华文中宋" panose="02010600040101010101" pitchFamily="2" charset="-122"/>
                <a:cs typeface="Calibri" panose="020F0502020204030204" pitchFamily="34" charset="0"/>
              </a:rPr>
              <a:t>Polynomial</a:t>
            </a:r>
            <a:r>
              <a:rPr lang="zh-CN" altLang="en-US"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dirty="0">
                <a:solidFill>
                  <a:srgbClr val="FF0000"/>
                </a:solidFill>
                <a:latin typeface="Calibri" panose="020F0502020204030204" pitchFamily="34" charset="0"/>
                <a:ea typeface="华文中宋" panose="02010600040101010101" pitchFamily="2" charset="-122"/>
                <a:cs typeface="Calibri" panose="020F0502020204030204" pitchFamily="34" charset="0"/>
              </a:rPr>
              <a:t>time</a:t>
            </a:r>
            <a:endParaRPr lang="en-US" dirty="0" err="1">
              <a:solidFill>
                <a:srgbClr val="FF0000"/>
              </a:solidFill>
              <a:latin typeface="Calibri" panose="020F0502020204030204" pitchFamily="34" charset="0"/>
              <a:ea typeface="华文中宋" panose="02010600040101010101" pitchFamily="2" charset="-122"/>
              <a:cs typeface="Calibri" panose="020F0502020204030204" pitchFamily="34" charset="0"/>
            </a:endParaRPr>
          </a:p>
        </p:txBody>
      </p:sp>
      <p:cxnSp>
        <p:nvCxnSpPr>
          <p:cNvPr id="24" name="Straight Arrow Connector 23"/>
          <p:cNvCxnSpPr>
            <a:stCxn id="22" idx="0"/>
          </p:cNvCxnSpPr>
          <p:nvPr/>
        </p:nvCxnSpPr>
        <p:spPr>
          <a:xfrm flipV="1">
            <a:off x="2383467" y="4078705"/>
            <a:ext cx="0" cy="6160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96306" y="2553398"/>
            <a:ext cx="1704506" cy="369332"/>
          </a:xfrm>
          <a:prstGeom prst="rect">
            <a:avLst/>
          </a:prstGeom>
          <a:noFill/>
          <a:ln w="19050">
            <a:solidFill>
              <a:srgbClr val="FF0000"/>
            </a:solidFill>
          </a:ln>
        </p:spPr>
        <p:txBody>
          <a:bodyPr wrap="none" rtlCol="0">
            <a:spAutoFit/>
          </a:bodyPr>
          <a:lstStyle/>
          <a:p>
            <a:pPr algn="l"/>
            <a:r>
              <a:rPr lang="en-US" altLang="zh-CN" dirty="0">
                <a:solidFill>
                  <a:srgbClr val="FF0000"/>
                </a:solidFill>
                <a:latin typeface="Calibri" panose="020F0502020204030204" pitchFamily="34" charset="0"/>
                <a:ea typeface="华文中宋" panose="02010600040101010101" pitchFamily="2" charset="-122"/>
                <a:cs typeface="Calibri" panose="020F0502020204030204" pitchFamily="34" charset="0"/>
              </a:rPr>
              <a:t>Polynomial</a:t>
            </a:r>
            <a:r>
              <a:rPr lang="zh-CN" altLang="en-US"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dirty="0">
                <a:solidFill>
                  <a:srgbClr val="FF0000"/>
                </a:solidFill>
                <a:latin typeface="Calibri" panose="020F0502020204030204" pitchFamily="34" charset="0"/>
                <a:ea typeface="华文中宋" panose="02010600040101010101" pitchFamily="2" charset="-122"/>
                <a:cs typeface="Calibri" panose="020F0502020204030204" pitchFamily="34" charset="0"/>
              </a:rPr>
              <a:t>time</a:t>
            </a:r>
            <a:endParaRPr lang="en-US" dirty="0" err="1">
              <a:solidFill>
                <a:srgbClr val="FF0000"/>
              </a:solidFill>
              <a:latin typeface="Calibri" panose="020F0502020204030204" pitchFamily="34" charset="0"/>
              <a:ea typeface="华文中宋" panose="02010600040101010101" pitchFamily="2" charset="-122"/>
              <a:cs typeface="Calibri" panose="020F0502020204030204" pitchFamily="34" charset="0"/>
            </a:endParaRPr>
          </a:p>
        </p:txBody>
      </p:sp>
      <p:cxnSp>
        <p:nvCxnSpPr>
          <p:cNvPr id="26" name="Straight Arrow Connector 25"/>
          <p:cNvCxnSpPr/>
          <p:nvPr/>
        </p:nvCxnSpPr>
        <p:spPr>
          <a:xfrm>
            <a:off x="4548559" y="2922730"/>
            <a:ext cx="155788" cy="7300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64279" y="5539475"/>
            <a:ext cx="1704506" cy="369332"/>
          </a:xfrm>
          <a:prstGeom prst="rect">
            <a:avLst/>
          </a:prstGeom>
          <a:noFill/>
          <a:ln w="19050">
            <a:solidFill>
              <a:srgbClr val="FF0000"/>
            </a:solidFill>
          </a:ln>
        </p:spPr>
        <p:txBody>
          <a:bodyPr wrap="none" rtlCol="0">
            <a:spAutoFit/>
          </a:bodyPr>
          <a:lstStyle/>
          <a:p>
            <a:pPr algn="l"/>
            <a:r>
              <a:rPr lang="en-US" altLang="zh-CN" dirty="0">
                <a:solidFill>
                  <a:srgbClr val="FF0000"/>
                </a:solidFill>
                <a:latin typeface="Calibri" panose="020F0502020204030204" pitchFamily="34" charset="0"/>
                <a:ea typeface="华文中宋" panose="02010600040101010101" pitchFamily="2" charset="-122"/>
                <a:cs typeface="Calibri" panose="020F0502020204030204" pitchFamily="34" charset="0"/>
              </a:rPr>
              <a:t>Polynomial</a:t>
            </a:r>
            <a:r>
              <a:rPr lang="zh-CN" altLang="en-US"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dirty="0">
                <a:solidFill>
                  <a:srgbClr val="FF0000"/>
                </a:solidFill>
                <a:latin typeface="Calibri" panose="020F0502020204030204" pitchFamily="34" charset="0"/>
                <a:ea typeface="华文中宋" panose="02010600040101010101" pitchFamily="2" charset="-122"/>
                <a:cs typeface="Calibri" panose="020F0502020204030204" pitchFamily="34" charset="0"/>
              </a:rPr>
              <a:t>time</a:t>
            </a:r>
            <a:endParaRPr lang="en-US" dirty="0" err="1">
              <a:solidFill>
                <a:srgbClr val="FF0000"/>
              </a:solidFill>
              <a:latin typeface="Calibri" panose="020F0502020204030204" pitchFamily="34" charset="0"/>
              <a:ea typeface="华文中宋" panose="02010600040101010101" pitchFamily="2" charset="-122"/>
              <a:cs typeface="Calibri" panose="020F0502020204030204" pitchFamily="34" charset="0"/>
            </a:endParaRPr>
          </a:p>
        </p:txBody>
      </p:sp>
      <p:cxnSp>
        <p:nvCxnSpPr>
          <p:cNvPr id="31" name="Straight Arrow Connector 30"/>
          <p:cNvCxnSpPr>
            <a:stCxn id="30" idx="0"/>
          </p:cNvCxnSpPr>
          <p:nvPr/>
        </p:nvCxnSpPr>
        <p:spPr>
          <a:xfrm flipH="1" flipV="1">
            <a:off x="4393849" y="5073795"/>
            <a:ext cx="1222683" cy="4656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a:t>
            </a:r>
            <a:r>
              <a:rPr lang="en-US" altLang="zh-CN" dirty="0"/>
              <a:t>C</a:t>
            </a:r>
            <a:r>
              <a:rPr lang="en-US" dirty="0"/>
              <a:t>ompleteness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75826" y="1116883"/>
                <a:ext cx="8272211" cy="4308780"/>
              </a:xfrm>
            </p:spPr>
            <p:txBody>
              <a:bodyPr>
                <a:normAutofit fontScale="85000"/>
              </a:bodyPr>
              <a:lstStyle/>
              <a:p>
                <a:r>
                  <a:rPr lang="en-US" dirty="0"/>
                  <a:t>Polynomial-time reductions provide a formal means for showing </a:t>
                </a:r>
                <a:r>
                  <a:rPr lang="en-US" dirty="0">
                    <a:solidFill>
                      <a:srgbClr val="FF0000"/>
                    </a:solidFill>
                  </a:rPr>
                  <a:t>that one problem is at least as hard as another, </a:t>
                </a:r>
                <a:r>
                  <a:rPr lang="en-US" dirty="0"/>
                  <a:t>to within a polynomial-time factor. </a:t>
                </a:r>
                <a:endParaRPr lang="en-US" dirty="0"/>
              </a:p>
              <a:p>
                <a:pPr marL="0" indent="0">
                  <a:buNone/>
                </a:pPr>
                <a:r>
                  <a:rPr lang="en-US" altLang="zh-CN" b="1" dirty="0">
                    <a:solidFill>
                      <a:srgbClr val="FF0000"/>
                    </a:solidFill>
                  </a:rPr>
                  <a:t>Definition</a:t>
                </a:r>
                <a:r>
                  <a:rPr lang="zh-CN" altLang="en-US" b="1" dirty="0">
                    <a:solidFill>
                      <a:srgbClr val="FF0000"/>
                    </a:solidFill>
                  </a:rPr>
                  <a:t> </a:t>
                </a:r>
                <a:r>
                  <a:rPr lang="en-US" altLang="zh-CN" b="1" dirty="0">
                    <a:solidFill>
                      <a:srgbClr val="FF0000"/>
                    </a:solidFill>
                  </a:rPr>
                  <a:t>11.7</a:t>
                </a:r>
                <a:endParaRPr lang="en-US" b="1" dirty="0">
                  <a:solidFill>
                    <a:srgbClr val="FF0000"/>
                  </a:solidFill>
                </a:endParaRPr>
              </a:p>
              <a:p>
                <a:pPr marL="0" indent="0">
                  <a:buNone/>
                </a:pPr>
                <a:r>
                  <a:rPr lang="en-US" dirty="0"/>
                  <a:t>A language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ea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m:t>
                            </m:r>
                          </m:e>
                        </m:d>
                      </m:e>
                      <m:sup>
                        <m:r>
                          <a:rPr lang="en-US" i="1" dirty="0">
                            <a:latin typeface="Cambria Math" panose="02040503050406030204" pitchFamily="18" charset="0"/>
                          </a:rPr>
                          <m:t>∗</m:t>
                        </m:r>
                      </m:sup>
                    </m:sSup>
                  </m:oMath>
                </a14:m>
                <a:r>
                  <a:rPr lang="en-US" dirty="0"/>
                  <a:t> is </a:t>
                </a:r>
                <a:r>
                  <a:rPr lang="en-US" dirty="0">
                    <a:solidFill>
                      <a:srgbClr val="4590B8"/>
                    </a:solidFill>
                  </a:rPr>
                  <a:t>NP-complete</a:t>
                </a:r>
                <a:r>
                  <a:rPr lang="zh-CN" altLang="en-US" dirty="0">
                    <a:solidFill>
                      <a:srgbClr val="4590B8"/>
                    </a:solidFill>
                  </a:rPr>
                  <a:t> </a:t>
                </a:r>
                <a:r>
                  <a:rPr lang="en-US" altLang="zh-CN" dirty="0">
                    <a:solidFill>
                      <a:srgbClr val="4590B8"/>
                    </a:solidFill>
                  </a:rPr>
                  <a:t>(NPC,</a:t>
                </a:r>
                <a:r>
                  <a:rPr lang="zh-CN" altLang="en-US" dirty="0">
                    <a:solidFill>
                      <a:srgbClr val="4590B8"/>
                    </a:solidFill>
                  </a:rPr>
                  <a:t> </a:t>
                </a:r>
                <a:r>
                  <a:rPr lang="en-US" altLang="zh-CN" dirty="0">
                    <a:solidFill>
                      <a:srgbClr val="4590B8"/>
                    </a:solidFill>
                  </a:rPr>
                  <a:t>NP</a:t>
                </a:r>
                <a:r>
                  <a:rPr lang="zh-CN" altLang="en-US" dirty="0">
                    <a:solidFill>
                      <a:srgbClr val="4590B8"/>
                    </a:solidFill>
                  </a:rPr>
                  <a:t>完全</a:t>
                </a:r>
                <a:r>
                  <a:rPr lang="en-US" altLang="zh-CN" dirty="0">
                    <a:solidFill>
                      <a:srgbClr val="4590B8"/>
                    </a:solidFill>
                  </a:rPr>
                  <a:t>)</a:t>
                </a:r>
                <a:r>
                  <a:rPr lang="en-US" dirty="0"/>
                  <a:t> if</a:t>
                </a:r>
                <a:endParaRPr lang="en-US" dirty="0"/>
              </a:p>
              <a:p>
                <a:pPr marL="0" indent="0">
                  <a:buNone/>
                </a:pPr>
                <a:r>
                  <a:rPr lang="en-US" dirty="0"/>
                  <a:t>1.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m:rPr>
                        <m:sty m:val="p"/>
                      </m:rPr>
                      <a:rPr lang="en-US" i="0" dirty="0" smtClean="0">
                        <a:latin typeface="Cambria Math" panose="02040503050406030204" pitchFamily="18" charset="0"/>
                      </a:rPr>
                      <m:t>NP</m:t>
                    </m:r>
                  </m:oMath>
                </a14:m>
                <a:r>
                  <a:rPr lang="en-US" dirty="0"/>
                  <a:t>, and</a:t>
                </a:r>
                <a:endParaRPr lang="en-US" dirty="0"/>
              </a:p>
              <a:p>
                <a:pPr marL="0" indent="0">
                  <a:buNone/>
                </a:pPr>
                <a:r>
                  <a:rPr lang="en-US" dirty="0"/>
                  <a:t>2.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𝐿</m:t>
                        </m:r>
                      </m:e>
                      <m:sup>
                        <m:r>
                          <a:rPr lang="en-US" i="1" dirty="0" smtClean="0">
                            <a:latin typeface="Cambria Math" panose="02040503050406030204" pitchFamily="18" charset="0"/>
                          </a:rPr>
                          <m:t>′</m:t>
                        </m:r>
                      </m:sup>
                    </m:sSup>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m:t>
                        </m:r>
                      </m:e>
                      <m:sub>
                        <m:r>
                          <a:rPr lang="en-US" i="1" dirty="0" smtClean="0">
                            <a:latin typeface="Cambria Math" panose="02040503050406030204" pitchFamily="18" charset="0"/>
                          </a:rPr>
                          <m:t>𝑃</m:t>
                        </m:r>
                      </m:sub>
                    </m:sSub>
                    <m:r>
                      <a:rPr lang="en-US" i="1" dirty="0" smtClean="0">
                        <a:latin typeface="Cambria Math" panose="02040503050406030204" pitchFamily="18" charset="0"/>
                      </a:rPr>
                      <m:t>𝐿</m:t>
                    </m:r>
                  </m:oMath>
                </a14:m>
                <a:r>
                  <a:rPr lang="en-US" dirty="0"/>
                  <a:t> for every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m:rPr>
                        <m:sty m:val="p"/>
                      </m:rPr>
                      <a:rPr lang="en-US" i="0" dirty="0">
                        <a:latin typeface="Cambria Math" panose="02040503050406030204" pitchFamily="18" charset="0"/>
                      </a:rPr>
                      <m:t>NP</m:t>
                    </m:r>
                  </m:oMath>
                </a14:m>
                <a:r>
                  <a:rPr lang="en-US" dirty="0"/>
                  <a:t>.</a:t>
                </a:r>
                <a:endParaRPr lang="en-US" dirty="0"/>
              </a:p>
              <a:p>
                <a:pPr marL="0" indent="0">
                  <a:buNone/>
                </a:pPr>
                <a:r>
                  <a:rPr lang="en-US" dirty="0"/>
                  <a:t>If a language </a:t>
                </a:r>
                <a14:m>
                  <m:oMath xmlns:m="http://schemas.openxmlformats.org/officeDocument/2006/math">
                    <m:r>
                      <a:rPr lang="en-US" i="1" dirty="0" smtClean="0">
                        <a:latin typeface="Cambria Math" panose="02040503050406030204" pitchFamily="18" charset="0"/>
                      </a:rPr>
                      <m:t>𝐿</m:t>
                    </m:r>
                  </m:oMath>
                </a14:m>
                <a:r>
                  <a:rPr lang="en-US" dirty="0"/>
                  <a:t> satisfies property 2, but not necessarily </a:t>
                </a:r>
                <a:r>
                  <a:rPr lang="zh-CN" altLang="en-US" dirty="0"/>
                  <a:t>（不一定满足）</a:t>
                </a:r>
                <a:r>
                  <a:rPr lang="en-US" dirty="0"/>
                  <a:t> property 1, we say that </a:t>
                </a:r>
                <a14:m>
                  <m:oMath xmlns:m="http://schemas.openxmlformats.org/officeDocument/2006/math">
                    <m:r>
                      <a:rPr lang="en-US" i="1" dirty="0" smtClean="0">
                        <a:latin typeface="Cambria Math" panose="02040503050406030204" pitchFamily="18" charset="0"/>
                      </a:rPr>
                      <m:t>𝐿</m:t>
                    </m:r>
                  </m:oMath>
                </a14:m>
                <a:r>
                  <a:rPr lang="en-US" dirty="0"/>
                  <a:t> is </a:t>
                </a:r>
                <a:r>
                  <a:rPr lang="en-US" dirty="0">
                    <a:solidFill>
                      <a:srgbClr val="4590B8"/>
                    </a:solidFill>
                  </a:rPr>
                  <a:t>NP-hard</a:t>
                </a:r>
                <a:r>
                  <a:rPr lang="zh-CN" altLang="en-US" dirty="0">
                    <a:solidFill>
                      <a:srgbClr val="4590B8"/>
                    </a:solidFill>
                  </a:rPr>
                  <a:t> </a:t>
                </a:r>
                <a:r>
                  <a:rPr lang="en-US" altLang="zh-CN" dirty="0">
                    <a:solidFill>
                      <a:srgbClr val="4590B8"/>
                    </a:solidFill>
                  </a:rPr>
                  <a:t>(NP</a:t>
                </a:r>
                <a:r>
                  <a:rPr lang="zh-CN" altLang="en-US" dirty="0">
                    <a:solidFill>
                      <a:srgbClr val="4590B8"/>
                    </a:solidFill>
                  </a:rPr>
                  <a:t>难</a:t>
                </a:r>
                <a:r>
                  <a:rPr lang="en-US" altLang="zh-CN" dirty="0">
                    <a:solidFill>
                      <a:srgbClr val="4590B8"/>
                    </a:solidFill>
                  </a:rPr>
                  <a:t>)</a:t>
                </a:r>
                <a:r>
                  <a:rPr lang="en-US" dirty="0"/>
                  <a:t>.</a:t>
                </a:r>
                <a:endParaRPr lang="en-US" dirty="0"/>
              </a:p>
              <a:p>
                <a:r>
                  <a:rPr lang="en-US" altLang="zh-CN" dirty="0"/>
                  <a:t>Usually,</a:t>
                </a:r>
                <a:r>
                  <a:rPr lang="zh-CN" altLang="en-US" dirty="0"/>
                  <a:t> </a:t>
                </a:r>
                <a:r>
                  <a:rPr lang="en-US" altLang="zh-CN" dirty="0"/>
                  <a:t>the</a:t>
                </a:r>
                <a:r>
                  <a:rPr lang="zh-CN" altLang="en-US" dirty="0"/>
                  <a:t> </a:t>
                </a:r>
                <a:r>
                  <a:rPr lang="en-US" altLang="zh-CN" dirty="0"/>
                  <a:t>optimization</a:t>
                </a:r>
                <a:r>
                  <a:rPr lang="zh-CN" altLang="en-US" dirty="0"/>
                  <a:t> </a:t>
                </a:r>
                <a:r>
                  <a:rPr lang="en-US" altLang="zh-CN" dirty="0"/>
                  <a:t>problem</a:t>
                </a:r>
                <a:r>
                  <a:rPr lang="zh-CN" altLang="en-US" dirty="0"/>
                  <a:t> </a:t>
                </a:r>
                <a:r>
                  <a:rPr lang="en-US" altLang="zh-CN" dirty="0"/>
                  <a:t>of</a:t>
                </a:r>
                <a:r>
                  <a:rPr lang="zh-CN" altLang="en-US" dirty="0"/>
                  <a:t> </a:t>
                </a:r>
                <a:r>
                  <a:rPr lang="en-US" altLang="zh-CN" dirty="0"/>
                  <a:t>an</a:t>
                </a:r>
                <a:r>
                  <a:rPr lang="zh-CN" altLang="en-US" dirty="0"/>
                  <a:t> </a:t>
                </a:r>
                <a:r>
                  <a:rPr lang="en-US" altLang="zh-CN" dirty="0"/>
                  <a:t>NPC</a:t>
                </a:r>
                <a:r>
                  <a:rPr lang="zh-CN" altLang="en-US" dirty="0"/>
                  <a:t> </a:t>
                </a:r>
                <a:r>
                  <a:rPr lang="en-US" altLang="zh-CN" dirty="0"/>
                  <a:t>decision</a:t>
                </a:r>
                <a:r>
                  <a:rPr lang="zh-CN" altLang="en-US" dirty="0"/>
                  <a:t> </a:t>
                </a:r>
                <a:r>
                  <a:rPr lang="en-US" altLang="zh-CN" dirty="0"/>
                  <a:t>problem</a:t>
                </a:r>
                <a:r>
                  <a:rPr lang="zh-CN" altLang="en-US" dirty="0"/>
                  <a:t> </a:t>
                </a:r>
                <a:r>
                  <a:rPr lang="en-US" altLang="zh-CN" dirty="0"/>
                  <a:t>is</a:t>
                </a:r>
                <a:r>
                  <a:rPr lang="zh-CN" altLang="en-US" dirty="0"/>
                  <a:t> </a:t>
                </a:r>
                <a:r>
                  <a:rPr lang="en-US" altLang="zh-CN" dirty="0"/>
                  <a:t>NP-hard,</a:t>
                </a:r>
                <a:r>
                  <a:rPr lang="zh-CN" altLang="en-US" dirty="0"/>
                  <a:t> </a:t>
                </a:r>
                <a:r>
                  <a:rPr lang="en-US" altLang="zh-CN" dirty="0"/>
                  <a:t>because</a:t>
                </a:r>
                <a:r>
                  <a:rPr lang="zh-CN" altLang="en-US" dirty="0"/>
                  <a:t> </a:t>
                </a:r>
                <a:r>
                  <a:rPr lang="en-US" altLang="zh-CN" dirty="0"/>
                  <a:t>verifying</a:t>
                </a:r>
                <a:r>
                  <a:rPr lang="zh-CN" altLang="en-US" dirty="0"/>
                  <a:t> </a:t>
                </a:r>
                <a:r>
                  <a:rPr lang="en-US" altLang="zh-CN" dirty="0"/>
                  <a:t>an</a:t>
                </a:r>
                <a:r>
                  <a:rPr lang="zh-CN" altLang="en-US" dirty="0"/>
                  <a:t> </a:t>
                </a:r>
                <a:r>
                  <a:rPr lang="en-US" altLang="zh-CN" dirty="0"/>
                  <a:t>optimization</a:t>
                </a:r>
                <a:r>
                  <a:rPr lang="zh-CN" altLang="en-US" dirty="0"/>
                  <a:t> </a:t>
                </a:r>
                <a:r>
                  <a:rPr lang="en-US" altLang="zh-CN" dirty="0"/>
                  <a:t>problem</a:t>
                </a:r>
                <a:r>
                  <a:rPr lang="zh-CN" altLang="en-US" dirty="0"/>
                  <a:t> </a:t>
                </a:r>
                <a:r>
                  <a:rPr lang="en-US" altLang="zh-CN" dirty="0"/>
                  <a:t>is</a:t>
                </a:r>
                <a:r>
                  <a:rPr lang="zh-CN" altLang="en-US" dirty="0"/>
                  <a:t> </a:t>
                </a:r>
                <a:r>
                  <a:rPr lang="en-US" altLang="zh-CN" dirty="0"/>
                  <a:t>not</a:t>
                </a:r>
                <a:r>
                  <a:rPr lang="zh-CN" altLang="en-US" dirty="0"/>
                  <a:t> </a:t>
                </a:r>
                <a:r>
                  <a:rPr lang="en-US" altLang="zh-CN" dirty="0"/>
                  <a:t>in</a:t>
                </a:r>
                <a:r>
                  <a:rPr lang="zh-CN" altLang="en-US" dirty="0"/>
                  <a:t> </a:t>
                </a:r>
                <a:r>
                  <a:rPr lang="en-US" altLang="zh-CN" dirty="0"/>
                  <a:t>NP.</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375826" y="1116883"/>
                <a:ext cx="8272211" cy="4308780"/>
              </a:xfrm>
              <a:blipFill rotWithShape="1">
                <a:blip r:embed="rId1"/>
                <a:stretch>
                  <a:fillRect l="-7" t="-13" r="7" b="5"/>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376555" y="2088515"/>
            <a:ext cx="8271510" cy="23361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a:t>
            </a:r>
            <a:r>
              <a:rPr lang="en-US" altLang="zh-CN" dirty="0"/>
              <a:t>C</a:t>
            </a:r>
            <a:r>
              <a:rPr lang="en-US" dirty="0"/>
              <a:t>ompleteness</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7" name="Content Placeholder 2"/>
          <p:cNvSpPr>
            <a:spLocks noGrp="1"/>
          </p:cNvSpPr>
          <p:nvPr>
            <p:ph idx="1"/>
          </p:nvPr>
        </p:nvSpPr>
        <p:spPr>
          <a:xfrm>
            <a:off x="435897" y="1550020"/>
            <a:ext cx="8272208" cy="4308780"/>
          </a:xfrm>
        </p:spPr>
        <p:txBody>
          <a:bodyPr>
            <a:normAutofit lnSpcReduction="10000"/>
          </a:bodyPr>
          <a:lstStyle/>
          <a:p>
            <a:r>
              <a:rPr lang="en-US" dirty="0"/>
              <a:t>A problem is NP-complete if it is both in NP and NP-hard. </a:t>
            </a:r>
            <a:endParaRPr lang="en-US" dirty="0"/>
          </a:p>
          <a:p>
            <a:r>
              <a:rPr lang="en-US" dirty="0"/>
              <a:t>The NP-complete problems represent the </a:t>
            </a:r>
            <a:r>
              <a:rPr lang="en-US" dirty="0">
                <a:solidFill>
                  <a:srgbClr val="FF0000"/>
                </a:solidFill>
              </a:rPr>
              <a:t>hardest problems in NP</a:t>
            </a:r>
            <a:r>
              <a:rPr lang="en-US" dirty="0"/>
              <a:t>.  NPC</a:t>
            </a:r>
            <a:r>
              <a:rPr lang="zh-CN" altLang="en-US" dirty="0"/>
              <a:t>问题是</a:t>
            </a:r>
            <a:r>
              <a:rPr lang="en-US" altLang="zh-CN" dirty="0"/>
              <a:t>NP</a:t>
            </a:r>
            <a:r>
              <a:rPr lang="zh-CN" altLang="en-US" dirty="0"/>
              <a:t>问题中最难的 （只是</a:t>
            </a:r>
            <a:r>
              <a:rPr lang="en-US" altLang="zh-CN" dirty="0"/>
              <a:t>NP</a:t>
            </a:r>
            <a:r>
              <a:rPr lang="zh-CN" altLang="en-US" dirty="0"/>
              <a:t>问题里面最难的）</a:t>
            </a:r>
            <a:endParaRPr lang="en-US" dirty="0"/>
          </a:p>
          <a:p>
            <a:r>
              <a:rPr lang="en-US" dirty="0"/>
              <a:t>If any NP-complete problem has a polynomial time algorithm, all problems in NP do. </a:t>
            </a:r>
            <a:r>
              <a:rPr lang="zh-CN" altLang="en-US" dirty="0"/>
              <a:t>如果一个</a:t>
            </a:r>
            <a:r>
              <a:rPr lang="en-US" altLang="zh-CN" dirty="0"/>
              <a:t>NPC</a:t>
            </a:r>
            <a:r>
              <a:rPr lang="zh-CN" altLang="en-US" dirty="0"/>
              <a:t>问题有多项式时间算法，所有的</a:t>
            </a:r>
            <a:r>
              <a:rPr lang="en-US" altLang="zh-CN" dirty="0"/>
              <a:t>NP</a:t>
            </a:r>
            <a:r>
              <a:rPr lang="zh-CN" altLang="en-US" dirty="0"/>
              <a:t>问题都有多项式时间算法</a:t>
            </a:r>
            <a:endParaRPr lang="en-US" dirty="0"/>
          </a:p>
          <a:p>
            <a:pPr marL="0" indent="0">
              <a:buNone/>
            </a:pPr>
            <a:r>
              <a:rPr lang="en-US" dirty="0">
                <a:solidFill>
                  <a:srgbClr val="FFC000"/>
                </a:solidFill>
              </a:rPr>
              <a:t>Theorem 11.2 </a:t>
            </a:r>
            <a:endParaRPr lang="en-US" dirty="0">
              <a:solidFill>
                <a:srgbClr val="FFC000"/>
              </a:solidFill>
            </a:endParaRPr>
          </a:p>
          <a:p>
            <a:pPr marL="0" indent="0">
              <a:buNone/>
            </a:pPr>
            <a:r>
              <a:rPr lang="en-US" dirty="0"/>
              <a:t>If any NP-complete problem is polynomial-time solvable, then P=NP. Equivalently, if any problem in NP is not polynomial-time solvable, then no NP-complete problem is polynomial time solvable.</a:t>
            </a:r>
            <a:endParaRPr lang="en-US" dirty="0"/>
          </a:p>
        </p:txBody>
      </p:sp>
      <p:sp>
        <p:nvSpPr>
          <p:cNvPr id="8" name="Rectangle 7"/>
          <p:cNvSpPr/>
          <p:nvPr/>
        </p:nvSpPr>
        <p:spPr>
          <a:xfrm>
            <a:off x="435893" y="3967162"/>
            <a:ext cx="8272211" cy="18916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a:t>
            </a:r>
            <a:r>
              <a:rPr lang="en-US" altLang="zh-CN" dirty="0"/>
              <a:t>C</a:t>
            </a:r>
            <a:r>
              <a:rPr lang="en-US" dirty="0"/>
              <a:t>ompleteness</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6341" y="1666184"/>
            <a:ext cx="6951317" cy="43445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57428" y="6611779"/>
            <a:ext cx="3429144" cy="246221"/>
          </a:xfrm>
          <a:prstGeom prst="rect">
            <a:avLst/>
          </a:prstGeom>
          <a:noFill/>
        </p:spPr>
        <p:txBody>
          <a:bodyPr wrap="none" rtlCol="0">
            <a:spAutoFit/>
          </a:bodyPr>
          <a:lstStyle/>
          <a:p>
            <a:r>
              <a:rPr lang="en-US" altLang="zh-CN" sz="1000" dirty="0">
                <a:solidFill>
                  <a:schemeClr val="tx2"/>
                </a:solidFill>
                <a:latin typeface="Calibri" panose="020F0502020204030204" pitchFamily="34" charset="0"/>
                <a:ea typeface="华文中宋" panose="02010600040101010101" pitchFamily="2" charset="-122"/>
                <a:cs typeface="Calibri" panose="020F0502020204030204" pitchFamily="34" charset="0"/>
              </a:rPr>
              <a:t>Image</a:t>
            </a:r>
            <a:r>
              <a:rPr lang="zh-CN" altLang="en-US" sz="1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1000" dirty="0">
                <a:solidFill>
                  <a:schemeClr val="tx2"/>
                </a:solidFill>
                <a:latin typeface="Calibri" panose="020F0502020204030204" pitchFamily="34" charset="0"/>
                <a:ea typeface="华文中宋" panose="02010600040101010101" pitchFamily="2" charset="-122"/>
                <a:cs typeface="Calibri" panose="020F0502020204030204" pitchFamily="34" charset="0"/>
              </a:rPr>
              <a:t>source:</a:t>
            </a:r>
            <a:r>
              <a:rPr lang="zh-CN" altLang="en-US" sz="1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1000" dirty="0">
                <a:solidFill>
                  <a:schemeClr val="tx2"/>
                </a:solidFill>
                <a:latin typeface="Calibri" panose="020F0502020204030204" pitchFamily="34" charset="0"/>
                <a:ea typeface="华文中宋" panose="02010600040101010101" pitchFamily="2" charset="-122"/>
                <a:cs typeface="Calibri" panose="020F0502020204030204" pitchFamily="34" charset="0"/>
                <a:hlinkClick r:id="rId2"/>
              </a:rPr>
              <a:t>https://en.wikipedia.org/wiki/NP-completeness</a:t>
            </a:r>
            <a:endParaRPr lang="en-US" altLang="zh-CN" sz="1000" dirty="0">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a:t>
            </a:r>
            <a:r>
              <a:rPr lang="en-US" altLang="zh-CN" dirty="0"/>
              <a:t>C</a:t>
            </a:r>
            <a:r>
              <a:rPr lang="en-US" dirty="0"/>
              <a:t>ompleteness </a:t>
            </a:r>
            <a:r>
              <a:rPr lang="en-US" altLang="zh-CN" dirty="0"/>
              <a:t>P</a:t>
            </a:r>
            <a:r>
              <a:rPr lang="en-US" dirty="0"/>
              <a:t>roofs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0810" y="1473820"/>
                <a:ext cx="8622379" cy="4308780"/>
              </a:xfrm>
            </p:spPr>
            <p:txBody>
              <a:bodyPr/>
              <a:lstStyle/>
              <a:p>
                <a:r>
                  <a:rPr lang="en-US" altLang="zh-CN" dirty="0"/>
                  <a:t>By</a:t>
                </a:r>
                <a:r>
                  <a:rPr lang="zh-CN" altLang="en-US" dirty="0"/>
                  <a:t> </a:t>
                </a:r>
                <a:r>
                  <a:rPr lang="en-US" altLang="zh-CN" dirty="0"/>
                  <a:t>Definition 11.7,</a:t>
                </a:r>
                <a:r>
                  <a:rPr lang="zh-CN" altLang="en-US" dirty="0"/>
                  <a:t> </a:t>
                </a:r>
                <a:r>
                  <a:rPr lang="en-US" altLang="zh-CN" dirty="0"/>
                  <a:t>if</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prove</a:t>
                </a:r>
                <a:r>
                  <a:rPr lang="zh-CN" altLang="en-US" dirty="0"/>
                  <a:t> </a:t>
                </a:r>
                <a:r>
                  <a:rPr lang="en-US" altLang="zh-CN" b="1" dirty="0">
                    <a:solidFill>
                      <a:srgbClr val="FF0000"/>
                    </a:solidFill>
                  </a:rPr>
                  <a:t>language</a:t>
                </a:r>
                <a:r>
                  <a:rPr lang="zh-CN" altLang="en-US" b="1" dirty="0">
                    <a:solidFill>
                      <a:srgbClr val="FF0000"/>
                    </a:solidFill>
                  </a:rPr>
                  <a:t> </a:t>
                </a:r>
                <a14:m>
                  <m:oMath xmlns:m="http://schemas.openxmlformats.org/officeDocument/2006/math">
                    <m:r>
                      <a:rPr lang="en-US" altLang="zh-CN" b="1" i="1" dirty="0" smtClean="0">
                        <a:solidFill>
                          <a:srgbClr val="FF0000"/>
                        </a:solidFill>
                        <a:latin typeface="Cambria Math" panose="02040503050406030204" pitchFamily="18" charset="0"/>
                      </a:rPr>
                      <m:t>𝑳</m:t>
                    </m:r>
                  </m:oMath>
                </a14:m>
                <a:r>
                  <a:rPr lang="zh-CN" altLang="en-US" b="1" dirty="0">
                    <a:solidFill>
                      <a:srgbClr val="FF0000"/>
                    </a:solidFill>
                  </a:rPr>
                  <a:t> </a:t>
                </a:r>
                <a:r>
                  <a:rPr lang="en-US" altLang="zh-CN" b="1" dirty="0">
                    <a:solidFill>
                      <a:srgbClr val="FF0000"/>
                    </a:solidFill>
                  </a:rPr>
                  <a:t>be</a:t>
                </a:r>
                <a:r>
                  <a:rPr lang="zh-CN" altLang="en-US" b="1" dirty="0">
                    <a:solidFill>
                      <a:srgbClr val="FF0000"/>
                    </a:solidFill>
                  </a:rPr>
                  <a:t> </a:t>
                </a:r>
                <a:r>
                  <a:rPr lang="en-US" altLang="zh-CN" b="1" dirty="0">
                    <a:solidFill>
                      <a:srgbClr val="FF0000"/>
                    </a:solidFill>
                  </a:rPr>
                  <a:t>NPC</a:t>
                </a:r>
                <a:r>
                  <a:rPr lang="en-US" altLang="zh-CN" dirty="0"/>
                  <a:t>,</a:t>
                </a:r>
                <a:r>
                  <a:rPr lang="zh-CN" altLang="en-US" dirty="0"/>
                  <a:t> </a:t>
                </a:r>
                <a:r>
                  <a:rPr lang="en-US" altLang="zh-CN" dirty="0"/>
                  <a:t>we</a:t>
                </a:r>
                <a:r>
                  <a:rPr lang="zh-CN" altLang="en-US" dirty="0"/>
                  <a:t> </a:t>
                </a:r>
                <a:r>
                  <a:rPr lang="en-US" altLang="zh-CN" dirty="0"/>
                  <a:t>should</a:t>
                </a:r>
                <a:r>
                  <a:rPr lang="zh-CN" altLang="en-US" dirty="0"/>
                  <a:t> </a:t>
                </a:r>
                <a:r>
                  <a:rPr lang="en-US" altLang="zh-CN" dirty="0"/>
                  <a:t>prove: </a:t>
                </a:r>
                <a:r>
                  <a:rPr lang="zh-CN" altLang="en-US" dirty="0"/>
                  <a:t>要证明一个语言是</a:t>
                </a:r>
                <a:r>
                  <a:rPr lang="en-US" altLang="zh-CN" dirty="0"/>
                  <a:t>NPC</a:t>
                </a:r>
                <a:r>
                  <a:rPr lang="zh-CN" altLang="en-US" dirty="0"/>
                  <a:t>，必须满足一下两个条件</a:t>
                </a:r>
                <a:endParaRPr lang="en-US" altLang="zh-CN" dirty="0"/>
              </a:p>
              <a:p>
                <a:pPr marL="227330" indent="0">
                  <a:buNone/>
                </a:pPr>
                <a:r>
                  <a:rPr lang="en-US" b="1" dirty="0">
                    <a:solidFill>
                      <a:srgbClr val="FF0000"/>
                    </a:solidFill>
                  </a:rPr>
                  <a:t>1. </a:t>
                </a:r>
                <a14:m>
                  <m:oMath xmlns:m="http://schemas.openxmlformats.org/officeDocument/2006/math">
                    <m:r>
                      <a:rPr lang="en-US" b="1" i="1" dirty="0">
                        <a:solidFill>
                          <a:srgbClr val="FF0000"/>
                        </a:solidFill>
                        <a:latin typeface="Cambria Math" panose="02040503050406030204" pitchFamily="18" charset="0"/>
                      </a:rPr>
                      <m:t>𝑳</m:t>
                    </m:r>
                    <m:r>
                      <a:rPr lang="en-US" b="1" i="1" dirty="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𝑵𝑷</m:t>
                    </m:r>
                  </m:oMath>
                </a14:m>
                <a:r>
                  <a:rPr lang="en-US" b="1" dirty="0"/>
                  <a:t>,      </a:t>
                </a:r>
                <a:r>
                  <a:rPr lang="en-US" altLang="zh-CN" b="1" dirty="0"/>
                  <a:t>L </a:t>
                </a:r>
                <a:r>
                  <a:rPr lang="zh-CN" altLang="en-US" b="1" dirty="0"/>
                  <a:t>属于</a:t>
                </a:r>
                <a:r>
                  <a:rPr lang="en-US" altLang="zh-CN" b="1" dirty="0"/>
                  <a:t>NP</a:t>
                </a:r>
                <a:endParaRPr lang="en-US" b="1" dirty="0"/>
              </a:p>
              <a:p>
                <a:pPr marL="227330" indent="0">
                  <a:buNone/>
                </a:pPr>
                <a:r>
                  <a:rPr lang="en-US" b="1" dirty="0">
                    <a:solidFill>
                      <a:srgbClr val="FF0000"/>
                    </a:solidFill>
                  </a:rPr>
                  <a:t>2. </a:t>
                </a:r>
                <a14:m>
                  <m:oMath xmlns:m="http://schemas.openxmlformats.org/officeDocument/2006/math">
                    <m:sSup>
                      <m:sSupPr>
                        <m:ctrlPr>
                          <a:rPr lang="en-US" b="1" i="1" dirty="0">
                            <a:solidFill>
                              <a:srgbClr val="FF0000"/>
                            </a:solidFill>
                            <a:latin typeface="Cambria Math" panose="02040503050406030204" pitchFamily="18" charset="0"/>
                          </a:rPr>
                        </m:ctrlPr>
                      </m:sSupPr>
                      <m:e>
                        <m:r>
                          <a:rPr lang="en-US" b="1" i="1" dirty="0">
                            <a:solidFill>
                              <a:srgbClr val="FF0000"/>
                            </a:solidFill>
                            <a:latin typeface="Cambria Math" panose="02040503050406030204" pitchFamily="18" charset="0"/>
                          </a:rPr>
                          <m:t>𝑳</m:t>
                        </m:r>
                      </m:e>
                      <m:sup>
                        <m:r>
                          <a:rPr lang="en-US" b="1" i="1" dirty="0">
                            <a:solidFill>
                              <a:srgbClr val="FF0000"/>
                            </a:solidFill>
                            <a:latin typeface="Cambria Math" panose="02040503050406030204" pitchFamily="18" charset="0"/>
                          </a:rPr>
                          <m:t>′</m:t>
                        </m:r>
                      </m:sup>
                    </m:sSup>
                    <m:sSub>
                      <m:sSubPr>
                        <m:ctrlPr>
                          <a:rPr lang="en-US" altLang="zh-CN"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m:t>
                        </m:r>
                      </m:e>
                      <m:sub>
                        <m:r>
                          <a:rPr lang="en-US" b="1" i="1" dirty="0">
                            <a:solidFill>
                              <a:srgbClr val="FF0000"/>
                            </a:solidFill>
                            <a:latin typeface="Cambria Math" panose="02040503050406030204" pitchFamily="18" charset="0"/>
                          </a:rPr>
                          <m:t>𝑷</m:t>
                        </m:r>
                      </m:sub>
                    </m:sSub>
                    <m:r>
                      <a:rPr lang="en-US" b="1" i="1" dirty="0">
                        <a:solidFill>
                          <a:srgbClr val="FF0000"/>
                        </a:solidFill>
                        <a:latin typeface="Cambria Math" panose="02040503050406030204" pitchFamily="18" charset="0"/>
                      </a:rPr>
                      <m:t>𝑳</m:t>
                    </m:r>
                  </m:oMath>
                </a14:m>
                <a:r>
                  <a:rPr lang="en-US" b="1" dirty="0">
                    <a:solidFill>
                      <a:srgbClr val="FF0000"/>
                    </a:solidFill>
                  </a:rPr>
                  <a:t> for every </a:t>
                </a:r>
                <a14:m>
                  <m:oMath xmlns:m="http://schemas.openxmlformats.org/officeDocument/2006/math">
                    <m:r>
                      <a:rPr lang="en-US" b="1" i="1" dirty="0">
                        <a:solidFill>
                          <a:srgbClr val="FF0000"/>
                        </a:solidFill>
                        <a:latin typeface="Cambria Math" panose="02040503050406030204" pitchFamily="18" charset="0"/>
                      </a:rPr>
                      <m:t>𝑳</m:t>
                    </m:r>
                    <m:r>
                      <a:rPr lang="en-US" b="1" i="1" dirty="0">
                        <a:solidFill>
                          <a:srgbClr val="FF0000"/>
                        </a:solidFill>
                        <a:latin typeface="Cambria Math" panose="02040503050406030204" pitchFamily="18" charset="0"/>
                      </a:rPr>
                      <m:t>′∈</m:t>
                    </m:r>
                    <m:r>
                      <a:rPr lang="en-US" b="1" i="1" dirty="0">
                        <a:solidFill>
                          <a:srgbClr val="FF0000"/>
                        </a:solidFill>
                        <a:latin typeface="Cambria Math" panose="02040503050406030204" pitchFamily="18" charset="0"/>
                      </a:rPr>
                      <m:t>𝑵𝑷</m:t>
                    </m:r>
                  </m:oMath>
                </a14:m>
                <a:r>
                  <a:rPr lang="en-US" b="1" dirty="0">
                    <a:solidFill>
                      <a:srgbClr val="FF0000"/>
                    </a:solidFill>
                  </a:rPr>
                  <a:t>.  </a:t>
                </a:r>
                <a:r>
                  <a:rPr lang="zh-CN" altLang="en-US" b="1" dirty="0"/>
                  <a:t>对于所有属于</a:t>
                </a:r>
                <a:r>
                  <a:rPr lang="en-US" altLang="zh-CN" b="1" dirty="0"/>
                  <a:t>NP</a:t>
                </a:r>
                <a:r>
                  <a:rPr lang="zh-CN" altLang="en-US" b="1" dirty="0"/>
                  <a:t>的语言</a:t>
                </a:r>
                <a:r>
                  <a:rPr lang="en-US" altLang="zh-CN" b="1" dirty="0"/>
                  <a:t>L’</a:t>
                </a:r>
                <a:r>
                  <a:rPr lang="zh-CN" altLang="en-US" b="1" dirty="0"/>
                  <a:t>，都能约简到这个语言</a:t>
                </a:r>
                <a:r>
                  <a:rPr lang="en-US" altLang="zh-CN" b="1" dirty="0"/>
                  <a:t>L</a:t>
                </a:r>
                <a:endParaRPr lang="en-US" b="1" dirty="0"/>
              </a:p>
              <a:p>
                <a:r>
                  <a:rPr lang="en-US" altLang="zh-CN" dirty="0"/>
                  <a:t>Property</a:t>
                </a:r>
                <a:r>
                  <a:rPr lang="zh-CN" altLang="en-US" dirty="0"/>
                  <a:t> </a:t>
                </a:r>
                <a:r>
                  <a:rPr lang="en-US" altLang="zh-CN" dirty="0"/>
                  <a:t>1</a:t>
                </a:r>
                <a:r>
                  <a:rPr lang="zh-CN" altLang="en-US" dirty="0"/>
                  <a:t> </a:t>
                </a:r>
                <a:r>
                  <a:rPr lang="en-US" altLang="zh-CN" dirty="0"/>
                  <a:t>is</a:t>
                </a:r>
                <a:r>
                  <a:rPr lang="zh-CN" altLang="en-US" dirty="0"/>
                  <a:t> </a:t>
                </a:r>
                <a:r>
                  <a:rPr lang="en-US" altLang="zh-CN" dirty="0"/>
                  <a:t>easy</a:t>
                </a:r>
                <a:r>
                  <a:rPr lang="zh-CN" altLang="en-US" dirty="0"/>
                  <a:t> </a:t>
                </a:r>
                <a:r>
                  <a:rPr lang="en-US" altLang="zh-CN" dirty="0"/>
                  <a:t>to</a:t>
                </a:r>
                <a:r>
                  <a:rPr lang="zh-CN" altLang="en-US" dirty="0"/>
                  <a:t> </a:t>
                </a:r>
                <a:r>
                  <a:rPr lang="en-US" altLang="zh-CN" dirty="0"/>
                  <a:t>prove</a:t>
                </a:r>
                <a:r>
                  <a:rPr lang="zh-CN" altLang="en-US" dirty="0"/>
                  <a:t> </a:t>
                </a:r>
                <a:r>
                  <a:rPr lang="en-US" altLang="zh-CN" dirty="0"/>
                  <a:t>by</a:t>
                </a:r>
                <a:r>
                  <a:rPr lang="zh-CN" altLang="en-US" dirty="0"/>
                  <a:t> </a:t>
                </a:r>
                <a:r>
                  <a:rPr lang="en-US" altLang="zh-CN" dirty="0"/>
                  <a:t>constructing</a:t>
                </a:r>
                <a:r>
                  <a:rPr lang="zh-CN" altLang="en-US" dirty="0"/>
                  <a:t> </a:t>
                </a:r>
                <a:r>
                  <a:rPr lang="en-US" altLang="zh-CN" dirty="0"/>
                  <a:t>a</a:t>
                </a:r>
                <a:r>
                  <a:rPr lang="zh-CN" altLang="en-US" dirty="0"/>
                  <a:t> </a:t>
                </a:r>
                <a:r>
                  <a:rPr lang="en-US" altLang="zh-CN" dirty="0"/>
                  <a:t>polynomial-time</a:t>
                </a:r>
                <a:r>
                  <a:rPr lang="zh-CN" altLang="en-US" dirty="0"/>
                  <a:t> </a:t>
                </a:r>
                <a:r>
                  <a:rPr lang="en-US" altLang="zh-CN" dirty="0"/>
                  <a:t>verification</a:t>
                </a:r>
                <a:r>
                  <a:rPr lang="zh-CN" altLang="en-US" dirty="0"/>
                  <a:t> </a:t>
                </a:r>
                <a:r>
                  <a:rPr lang="en-US" altLang="zh-CN" dirty="0"/>
                  <a:t>algorithm</a:t>
                </a:r>
                <a:r>
                  <a:rPr lang="zh-CN" altLang="en-US" dirty="0"/>
                  <a:t>（多项式时间验证算法）</a:t>
                </a:r>
                <a:r>
                  <a:rPr lang="en-US" altLang="zh-CN" dirty="0"/>
                  <a:t>.</a:t>
                </a:r>
                <a:endParaRPr lang="en-US" altLang="zh-CN" dirty="0"/>
              </a:p>
              <a:p>
                <a:r>
                  <a:rPr lang="en-US" altLang="zh-CN" dirty="0"/>
                  <a:t>How</a:t>
                </a:r>
                <a:r>
                  <a:rPr lang="zh-CN" altLang="en-US" dirty="0"/>
                  <a:t> </a:t>
                </a:r>
                <a:r>
                  <a:rPr lang="en-US" altLang="zh-CN" dirty="0"/>
                  <a:t>to</a:t>
                </a:r>
                <a:r>
                  <a:rPr lang="zh-CN" altLang="en-US" dirty="0"/>
                  <a:t> </a:t>
                </a:r>
                <a:r>
                  <a:rPr lang="en-US" altLang="zh-CN" dirty="0"/>
                  <a:t>prove</a:t>
                </a:r>
                <a:r>
                  <a:rPr lang="zh-CN" altLang="en-US" dirty="0"/>
                  <a:t> </a:t>
                </a:r>
                <a:r>
                  <a:rPr lang="en-US" altLang="zh-CN" dirty="0"/>
                  <a:t>property</a:t>
                </a:r>
                <a:r>
                  <a:rPr lang="zh-CN" altLang="en-US" dirty="0"/>
                  <a:t> </a:t>
                </a:r>
                <a:r>
                  <a:rPr lang="en-US" altLang="zh-CN" dirty="0"/>
                  <a:t>2?</a:t>
                </a:r>
                <a:r>
                  <a:rPr lang="zh-CN" altLang="en-US" dirty="0"/>
                  <a:t> </a:t>
                </a:r>
                <a:r>
                  <a:rPr lang="en-US" altLang="zh-CN" dirty="0"/>
                  <a:t>Find</a:t>
                </a:r>
                <a:r>
                  <a:rPr lang="zh-CN" altLang="en-US" dirty="0"/>
                  <a:t> </a:t>
                </a:r>
                <a:r>
                  <a:rPr lang="en-US" altLang="zh-CN" dirty="0"/>
                  <a:t>all</a:t>
                </a:r>
                <a:r>
                  <a:rPr lang="zh-CN" altLang="en-US" dirty="0"/>
                  <a:t> </a:t>
                </a:r>
                <a14:m>
                  <m:oMath xmlns:m="http://schemas.openxmlformats.org/officeDocument/2006/math">
                    <m:r>
                      <a:rPr lang="en-US" i="1" dirty="0">
                        <a:latin typeface="Cambria Math" panose="02040503050406030204" pitchFamily="18" charset="0"/>
                      </a:rPr>
                      <m:t>𝐿</m:t>
                    </m:r>
                    <m:r>
                      <a:rPr lang="en-US" i="1" dirty="0">
                        <a:latin typeface="Cambria Math" panose="02040503050406030204" pitchFamily="18" charset="0"/>
                      </a:rPr>
                      <m:t>′∈</m:t>
                    </m:r>
                    <m:r>
                      <m:rPr>
                        <m:sty m:val="p"/>
                      </m:rPr>
                      <a:rPr lang="en-US" i="0" dirty="0">
                        <a:latin typeface="Cambria Math" panose="02040503050406030204" pitchFamily="18" charset="0"/>
                      </a:rPr>
                      <m:t>NP</m:t>
                    </m:r>
                    <m:r>
                      <a:rPr lang="en-US" i="1" dirty="0">
                        <a:latin typeface="Cambria Math" panose="02040503050406030204" pitchFamily="18" charset="0"/>
                      </a:rPr>
                      <m:t> </m:t>
                    </m:r>
                  </m:oMath>
                </a14:m>
                <a:r>
                  <a:rPr lang="en-US" altLang="zh-CN" dirty="0"/>
                  <a:t>in</a:t>
                </a:r>
                <a:r>
                  <a:rPr lang="zh-CN" altLang="en-US" dirty="0"/>
                  <a:t> </a:t>
                </a:r>
                <a:r>
                  <a:rPr lang="en-US" altLang="zh-CN" dirty="0"/>
                  <a:t>the</a:t>
                </a:r>
                <a:r>
                  <a:rPr lang="zh-CN" altLang="en-US" dirty="0"/>
                  <a:t> </a:t>
                </a:r>
                <a:r>
                  <a:rPr lang="en-US" altLang="zh-CN" dirty="0"/>
                  <a:t>universe</a:t>
                </a:r>
                <a:r>
                  <a:rPr lang="zh-CN" altLang="en-US" dirty="0"/>
                  <a:t> </a:t>
                </a:r>
                <a:r>
                  <a:rPr lang="en-US" altLang="zh-CN" dirty="0"/>
                  <a:t>and</a:t>
                </a:r>
                <a:r>
                  <a:rPr lang="zh-CN" altLang="en-US" dirty="0"/>
                  <a:t> </a:t>
                </a:r>
                <a:r>
                  <a:rPr lang="en-US" altLang="zh-CN" dirty="0"/>
                  <a:t>show</a:t>
                </a:r>
                <a:r>
                  <a:rPr lang="zh-CN" alt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𝐿</m:t>
                        </m:r>
                      </m:e>
                      <m:sup>
                        <m:r>
                          <a:rPr lang="en-US" i="1" dirty="0">
                            <a:latin typeface="Cambria Math" panose="02040503050406030204" pitchFamily="18" charset="0"/>
                          </a:rPr>
                          <m:t>′</m:t>
                        </m:r>
                      </m:sup>
                    </m:sSup>
                    <m:sSub>
                      <m:sSubPr>
                        <m:ctrlPr>
                          <a:rPr lang="en-US" altLang="zh-CN" i="1" dirty="0">
                            <a:latin typeface="Cambria Math" panose="02040503050406030204" pitchFamily="18" charset="0"/>
                          </a:rPr>
                        </m:ctrlPr>
                      </m:sSubPr>
                      <m:e>
                        <m:r>
                          <a:rPr lang="en-US" i="1" dirty="0">
                            <a:latin typeface="Cambria Math" panose="02040503050406030204" pitchFamily="18" charset="0"/>
                          </a:rPr>
                          <m:t>≤</m:t>
                        </m:r>
                      </m:e>
                      <m:sub>
                        <m:r>
                          <a:rPr lang="en-US" i="1" dirty="0">
                            <a:latin typeface="Cambria Math" panose="02040503050406030204" pitchFamily="18" charset="0"/>
                          </a:rPr>
                          <m:t>𝑃</m:t>
                        </m:r>
                      </m:sub>
                    </m:sSub>
                    <m:r>
                      <a:rPr lang="en-US" i="1" dirty="0">
                        <a:latin typeface="Cambria Math" panose="02040503050406030204" pitchFamily="18" charset="0"/>
                      </a:rPr>
                      <m:t>𝐿</m:t>
                    </m:r>
                  </m:oMath>
                </a14:m>
                <a:r>
                  <a:rPr lang="en-US" altLang="zh-CN" dirty="0"/>
                  <a:t>?   </a:t>
                </a:r>
                <a:r>
                  <a:rPr lang="zh-CN" altLang="en-US" dirty="0"/>
                  <a:t>第二个性质咋证明？</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260810" y="1473820"/>
                <a:ext cx="8622379" cy="4308780"/>
              </a:xfrm>
              <a:blipFill rotWithShape="1">
                <a:blip r:embed="rId1"/>
                <a:stretch>
                  <a:fillRect l="-5" t="-14" r="2"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a:t>
            </a:r>
            <a:r>
              <a:rPr lang="en-US" altLang="zh-CN" dirty="0"/>
              <a:t>C</a:t>
            </a:r>
            <a:r>
              <a:rPr lang="en-US" dirty="0"/>
              <a:t>ompleteness </a:t>
            </a:r>
            <a:r>
              <a:rPr lang="en-US" altLang="zh-CN" dirty="0"/>
              <a:t>P</a:t>
            </a:r>
            <a:r>
              <a:rPr lang="en-US" dirty="0"/>
              <a:t>roofs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pPr marL="0" indent="0">
                  <a:buNone/>
                </a:pPr>
                <a:r>
                  <a:rPr lang="en-US" b="1" dirty="0">
                    <a:solidFill>
                      <a:srgbClr val="FF0000"/>
                    </a:solidFill>
                  </a:rPr>
                  <a:t>Lemma 1</a:t>
                </a:r>
                <a:r>
                  <a:rPr lang="en-US" altLang="zh-CN" b="1" dirty="0">
                    <a:solidFill>
                      <a:srgbClr val="FF0000"/>
                    </a:solidFill>
                  </a:rPr>
                  <a:t>1.4</a:t>
                </a:r>
                <a:endParaRPr lang="en-US" b="1" dirty="0">
                  <a:solidFill>
                    <a:srgbClr val="FF0000"/>
                  </a:solidFill>
                </a:endParaRPr>
              </a:p>
              <a:p>
                <a:pPr marL="0" indent="0">
                  <a:buNone/>
                </a:pPr>
                <a:r>
                  <a:rPr lang="en-US" dirty="0"/>
                  <a:t>If </a:t>
                </a:r>
                <a14:m>
                  <m:oMath xmlns:m="http://schemas.openxmlformats.org/officeDocument/2006/math">
                    <m:r>
                      <a:rPr lang="en-US" i="1" dirty="0" smtClean="0">
                        <a:latin typeface="Cambria Math" panose="02040503050406030204" pitchFamily="18" charset="0"/>
                      </a:rPr>
                      <m:t>𝐿</m:t>
                    </m:r>
                  </m:oMath>
                </a14:m>
                <a:r>
                  <a:rPr lang="en-US" dirty="0"/>
                  <a:t> is a language such that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𝐿</m:t>
                        </m:r>
                      </m:e>
                      <m:sup>
                        <m:r>
                          <a:rPr lang="en-US" i="1" dirty="0" smtClean="0">
                            <a:latin typeface="Cambria Math" panose="02040503050406030204" pitchFamily="18" charset="0"/>
                          </a:rPr>
                          <m:t>′</m:t>
                        </m:r>
                      </m:sup>
                    </m:sSup>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m:t>
                        </m:r>
                      </m:e>
                      <m:sub>
                        <m:r>
                          <a:rPr lang="en-US" i="1" dirty="0" smtClean="0">
                            <a:latin typeface="Cambria Math" panose="02040503050406030204" pitchFamily="18" charset="0"/>
                          </a:rPr>
                          <m:t>𝑃</m:t>
                        </m:r>
                      </m:sub>
                    </m:sSub>
                    <m:r>
                      <a:rPr lang="en-US" i="1" dirty="0" smtClean="0">
                        <a:latin typeface="Cambria Math" panose="02040503050406030204" pitchFamily="18" charset="0"/>
                      </a:rPr>
                      <m:t>𝐿</m:t>
                    </m:r>
                  </m:oMath>
                </a14:m>
                <a:r>
                  <a:rPr lang="en-US" dirty="0"/>
                  <a:t> for</a:t>
                </a:r>
                <a:r>
                  <a:rPr lang="en-US" dirty="0">
                    <a:solidFill>
                      <a:srgbClr val="FF0000"/>
                    </a:solidFill>
                  </a:rPr>
                  <a:t> some </a:t>
                </a:r>
                <a14:m>
                  <m:oMath xmlns:m="http://schemas.openxmlformats.org/officeDocument/2006/math">
                    <m:r>
                      <a:rPr lang="en-US" i="1" dirty="0" smtClean="0">
                        <a:solidFill>
                          <a:srgbClr val="FF0000"/>
                        </a:solidFill>
                        <a:latin typeface="Cambria Math" panose="02040503050406030204" pitchFamily="18" charset="0"/>
                      </a:rPr>
                      <m:t>𝐿</m:t>
                    </m:r>
                    <m:r>
                      <a:rPr lang="en-US" altLang="zh-CN" b="0"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m:t>
                    </m:r>
                    <m:r>
                      <m:rPr>
                        <m:sty m:val="p"/>
                      </m:rPr>
                      <a:rPr lang="en-US" i="0" dirty="0" smtClean="0">
                        <a:solidFill>
                          <a:srgbClr val="FF0000"/>
                        </a:solidFill>
                        <a:latin typeface="Cambria Math" panose="02040503050406030204" pitchFamily="18" charset="0"/>
                      </a:rPr>
                      <m:t>NPC</m:t>
                    </m:r>
                  </m:oMath>
                </a14:m>
                <a:r>
                  <a:rPr lang="en-US" dirty="0"/>
                  <a:t>, then </a:t>
                </a:r>
                <a14:m>
                  <m:oMath xmlns:m="http://schemas.openxmlformats.org/officeDocument/2006/math">
                    <m:r>
                      <a:rPr lang="en-US" i="1" dirty="0" smtClean="0">
                        <a:latin typeface="Cambria Math" panose="02040503050406030204" pitchFamily="18" charset="0"/>
                      </a:rPr>
                      <m:t>𝐿</m:t>
                    </m:r>
                  </m:oMath>
                </a14:m>
                <a:r>
                  <a:rPr lang="en-US" dirty="0"/>
                  <a:t> is NP-hard. Moreover, if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m:rPr>
                        <m:sty m:val="p"/>
                      </m:rPr>
                      <a:rPr lang="en-US" i="0" dirty="0" smtClean="0">
                        <a:latin typeface="Cambria Math" panose="02040503050406030204" pitchFamily="18" charset="0"/>
                      </a:rPr>
                      <m:t>NP</m:t>
                    </m:r>
                  </m:oMath>
                </a14:m>
                <a:r>
                  <a:rPr lang="en-US" dirty="0"/>
                  <a:t>, then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m:rPr>
                        <m:sty m:val="p"/>
                      </m:rPr>
                      <a:rPr lang="en-US" i="0" dirty="0" smtClean="0">
                        <a:latin typeface="Cambria Math" panose="02040503050406030204" pitchFamily="18" charset="0"/>
                      </a:rPr>
                      <m:t>NPC</m:t>
                    </m:r>
                  </m:oMath>
                </a14:m>
                <a:r>
                  <a:rPr lang="en-US" dirty="0"/>
                  <a:t>.</a:t>
                </a:r>
                <a:endParaRPr lang="en-US" dirty="0"/>
              </a:p>
              <a:p>
                <a:r>
                  <a:rPr lang="en-US" altLang="zh-CN" dirty="0"/>
                  <a:t>This</a:t>
                </a:r>
                <a:r>
                  <a:rPr lang="zh-CN" altLang="en-US" dirty="0"/>
                  <a:t> </a:t>
                </a:r>
                <a:r>
                  <a:rPr lang="en-US" altLang="zh-CN" dirty="0"/>
                  <a:t>Lemma</a:t>
                </a:r>
                <a:r>
                  <a:rPr lang="zh-CN" altLang="en-US" dirty="0"/>
                  <a:t> </a:t>
                </a:r>
                <a:r>
                  <a:rPr lang="en-US" altLang="zh-CN" dirty="0"/>
                  <a:t>tells</a:t>
                </a:r>
                <a:r>
                  <a:rPr lang="zh-CN" altLang="en-US" dirty="0"/>
                  <a:t> </a:t>
                </a:r>
                <a:r>
                  <a:rPr lang="en-US" altLang="zh-CN" dirty="0"/>
                  <a:t>you:</a:t>
                </a:r>
                <a:r>
                  <a:rPr lang="zh-CN" altLang="en-US" dirty="0"/>
                  <a:t> </a:t>
                </a:r>
                <a:r>
                  <a:rPr lang="en-US" altLang="zh-CN" dirty="0"/>
                  <a:t>you</a:t>
                </a:r>
                <a:r>
                  <a:rPr lang="zh-CN" altLang="en-US" dirty="0"/>
                  <a:t> </a:t>
                </a:r>
                <a:r>
                  <a:rPr lang="en-US" altLang="zh-CN" dirty="0"/>
                  <a:t>don’t</a:t>
                </a:r>
                <a:r>
                  <a:rPr lang="zh-CN" altLang="en-US" dirty="0"/>
                  <a:t> </a:t>
                </a:r>
                <a:r>
                  <a:rPr lang="en-US" altLang="zh-CN" dirty="0"/>
                  <a:t>need</a:t>
                </a:r>
                <a:r>
                  <a:rPr lang="zh-CN" altLang="en-US" dirty="0"/>
                  <a:t> </a:t>
                </a:r>
                <a:r>
                  <a:rPr lang="en-US" altLang="zh-CN" dirty="0"/>
                  <a:t>to</a:t>
                </a:r>
                <a:r>
                  <a:rPr lang="zh-CN" altLang="en-US" dirty="0"/>
                  <a:t> </a:t>
                </a:r>
                <a:r>
                  <a:rPr lang="en-US" altLang="zh-CN" dirty="0"/>
                  <a:t>prove</a:t>
                </a:r>
                <a:r>
                  <a:rPr lang="zh-CN" alt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𝐿</m:t>
                        </m:r>
                      </m:e>
                      <m:sup>
                        <m:r>
                          <a:rPr lang="en-US" i="1" dirty="0">
                            <a:latin typeface="Cambria Math" panose="02040503050406030204" pitchFamily="18" charset="0"/>
                          </a:rPr>
                          <m:t>′</m:t>
                        </m:r>
                      </m:sup>
                    </m:sSup>
                    <m:sSub>
                      <m:sSubPr>
                        <m:ctrlPr>
                          <a:rPr lang="en-US" altLang="zh-CN" i="1" dirty="0">
                            <a:latin typeface="Cambria Math" panose="02040503050406030204" pitchFamily="18" charset="0"/>
                          </a:rPr>
                        </m:ctrlPr>
                      </m:sSubPr>
                      <m:e>
                        <m:r>
                          <a:rPr lang="en-US" i="1" dirty="0">
                            <a:latin typeface="Cambria Math" panose="02040503050406030204" pitchFamily="18" charset="0"/>
                          </a:rPr>
                          <m:t>≤</m:t>
                        </m:r>
                      </m:e>
                      <m:sub>
                        <m:r>
                          <a:rPr lang="en-US" i="1" dirty="0">
                            <a:latin typeface="Cambria Math" panose="02040503050406030204" pitchFamily="18" charset="0"/>
                          </a:rPr>
                          <m:t>𝑃</m:t>
                        </m:r>
                      </m:sub>
                    </m:sSub>
                    <m:r>
                      <a:rPr lang="en-US" i="1" dirty="0">
                        <a:latin typeface="Cambria Math" panose="02040503050406030204" pitchFamily="18" charset="0"/>
                      </a:rPr>
                      <m:t>𝐿</m:t>
                    </m:r>
                  </m:oMath>
                </a14:m>
                <a:r>
                  <a:rPr lang="zh-CN" altLang="en-US" dirty="0"/>
                  <a:t> </a:t>
                </a:r>
                <a:r>
                  <a:rPr lang="en-US" altLang="zh-CN" dirty="0">
                    <a:solidFill>
                      <a:srgbClr val="FF0000"/>
                    </a:solidFill>
                  </a:rPr>
                  <a:t>for</a:t>
                </a:r>
                <a:r>
                  <a:rPr lang="zh-CN" altLang="en-US" dirty="0">
                    <a:solidFill>
                      <a:srgbClr val="FF0000"/>
                    </a:solidFill>
                  </a:rPr>
                  <a:t> </a:t>
                </a:r>
                <a:r>
                  <a:rPr lang="en-US" altLang="zh-CN" dirty="0">
                    <a:solidFill>
                      <a:srgbClr val="FF0000"/>
                    </a:solidFill>
                  </a:rPr>
                  <a:t>all</a:t>
                </a:r>
                <a:r>
                  <a:rPr lang="zh-CN" altLang="en-US" dirty="0">
                    <a:solidFill>
                      <a:srgbClr val="FF0000"/>
                    </a:solidFill>
                  </a:rPr>
                  <a:t> </a:t>
                </a:r>
                <a14:m>
                  <m:oMath xmlns:m="http://schemas.openxmlformats.org/officeDocument/2006/math">
                    <m:r>
                      <a:rPr lang="en-US" i="1" dirty="0">
                        <a:solidFill>
                          <a:srgbClr val="FF0000"/>
                        </a:solidFill>
                        <a:latin typeface="Cambria Math" panose="02040503050406030204" pitchFamily="18" charset="0"/>
                      </a:rPr>
                      <m:t>𝐿</m:t>
                    </m:r>
                    <m:r>
                      <a:rPr lang="en-US" altLang="zh-CN"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m:t>
                    </m:r>
                    <m:r>
                      <m:rPr>
                        <m:sty m:val="p"/>
                      </m:rPr>
                      <a:rPr lang="en-US" i="1" dirty="0">
                        <a:solidFill>
                          <a:srgbClr val="FF0000"/>
                        </a:solidFill>
                        <a:latin typeface="Cambria Math" panose="02040503050406030204" pitchFamily="18" charset="0"/>
                      </a:rPr>
                      <m:t>NP</m:t>
                    </m:r>
                  </m:oMath>
                </a14:m>
                <a:r>
                  <a:rPr lang="en-US" altLang="zh-CN" dirty="0">
                    <a:solidFill>
                      <a:srgbClr val="FF0000"/>
                    </a:solidFill>
                  </a:rPr>
                  <a:t>,</a:t>
                </a:r>
                <a:r>
                  <a:rPr lang="zh-CN" altLang="en-US" dirty="0">
                    <a:solidFill>
                      <a:srgbClr val="FF0000"/>
                    </a:solidFill>
                  </a:rPr>
                  <a:t> </a:t>
                </a:r>
                <a:r>
                  <a:rPr lang="en-US" altLang="zh-CN" dirty="0"/>
                  <a:t>just</a:t>
                </a:r>
                <a:r>
                  <a:rPr lang="zh-CN" altLang="en-US" dirty="0"/>
                  <a:t> </a:t>
                </a:r>
                <a:r>
                  <a:rPr lang="en-US" altLang="zh-CN" dirty="0"/>
                  <a:t>prove</a:t>
                </a:r>
                <a:r>
                  <a:rPr lang="zh-CN" alt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𝐿</m:t>
                        </m:r>
                      </m:e>
                      <m:sup>
                        <m:r>
                          <a:rPr lang="en-US" i="1" dirty="0">
                            <a:latin typeface="Cambria Math" panose="02040503050406030204" pitchFamily="18" charset="0"/>
                          </a:rPr>
                          <m:t>′</m:t>
                        </m:r>
                      </m:sup>
                    </m:sSup>
                    <m:sSub>
                      <m:sSubPr>
                        <m:ctrlPr>
                          <a:rPr lang="en-US" altLang="zh-CN" i="1" dirty="0">
                            <a:latin typeface="Cambria Math" panose="02040503050406030204" pitchFamily="18" charset="0"/>
                          </a:rPr>
                        </m:ctrlPr>
                      </m:sSubPr>
                      <m:e>
                        <m:r>
                          <a:rPr lang="en-US" i="1" dirty="0">
                            <a:latin typeface="Cambria Math" panose="02040503050406030204" pitchFamily="18" charset="0"/>
                          </a:rPr>
                          <m:t>≤</m:t>
                        </m:r>
                      </m:e>
                      <m:sub>
                        <m:r>
                          <a:rPr lang="en-US" i="1" dirty="0">
                            <a:latin typeface="Cambria Math" panose="02040503050406030204" pitchFamily="18" charset="0"/>
                          </a:rPr>
                          <m:t>𝑃</m:t>
                        </m:r>
                      </m:sub>
                    </m:sSub>
                    <m:r>
                      <a:rPr lang="en-US" i="1" dirty="0">
                        <a:latin typeface="Cambria Math" panose="02040503050406030204" pitchFamily="18" charset="0"/>
                      </a:rPr>
                      <m:t>𝐿</m:t>
                    </m:r>
                  </m:oMath>
                </a14:m>
                <a:r>
                  <a:rPr lang="zh-CN" altLang="en-US" dirty="0"/>
                  <a:t> </a:t>
                </a:r>
                <a:r>
                  <a:rPr lang="en-US" altLang="zh-CN" dirty="0"/>
                  <a:t>for</a:t>
                </a:r>
                <a:r>
                  <a:rPr lang="zh-CN" altLang="en-US" dirty="0"/>
                  <a:t> </a:t>
                </a:r>
                <a:r>
                  <a:rPr lang="en-US" altLang="zh-CN" dirty="0"/>
                  <a:t>one</a:t>
                </a:r>
                <a:r>
                  <a:rPr lang="zh-CN" altLang="en-US" dirty="0"/>
                  <a:t> </a:t>
                </a:r>
                <a14:m>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r>
                      <m:rPr>
                        <m:sty m:val="p"/>
                      </m:rPr>
                      <a:rPr lang="en-US" dirty="0">
                        <a:latin typeface="Cambria Math" panose="02040503050406030204" pitchFamily="18" charset="0"/>
                      </a:rPr>
                      <m:t>NPC</m:t>
                    </m:r>
                  </m:oMath>
                </a14:m>
                <a:r>
                  <a:rPr lang="en-US" altLang="zh-CN" dirty="0"/>
                  <a:t>. </a:t>
                </a:r>
                <a:r>
                  <a:rPr lang="zh-CN" altLang="en-US" dirty="0"/>
                  <a:t>不需要证明所有的</a:t>
                </a:r>
                <a:r>
                  <a:rPr lang="en-US" altLang="zh-CN" dirty="0"/>
                  <a:t>np</a:t>
                </a:r>
                <a:r>
                  <a:rPr lang="zh-CN" altLang="en-US" dirty="0"/>
                  <a:t>问题都可以约简为</a:t>
                </a:r>
                <a:r>
                  <a:rPr lang="en-US" altLang="zh-CN" dirty="0"/>
                  <a:t>L</a:t>
                </a:r>
                <a:r>
                  <a:rPr lang="zh-CN" altLang="en-US" dirty="0"/>
                  <a:t>，只需证明有</a:t>
                </a:r>
                <a:r>
                  <a:rPr lang="en-US" altLang="zh-CN" dirty="0"/>
                  <a:t>NPC</a:t>
                </a:r>
                <a:r>
                  <a:rPr lang="zh-CN" altLang="en-US" dirty="0"/>
                  <a:t>问题可以被约简为</a:t>
                </a:r>
                <a:r>
                  <a:rPr lang="en-US" altLang="zh-CN" dirty="0"/>
                  <a:t>L</a:t>
                </a:r>
                <a:r>
                  <a:rPr lang="zh-CN" altLang="en-US" dirty="0"/>
                  <a:t>就可以了</a:t>
                </a:r>
                <a:endParaRPr lang="en-US" dirty="0"/>
              </a:p>
              <a:p>
                <a:pPr marL="0" indent="0">
                  <a:buNone/>
                </a:pPr>
                <a:r>
                  <a:rPr lang="en-US" dirty="0">
                    <a:solidFill>
                      <a:srgbClr val="7030A0"/>
                    </a:solidFill>
                  </a:rPr>
                  <a:t>Proof</a:t>
                </a:r>
                <a:r>
                  <a:rPr lang="en-US" altLang="zh-CN" dirty="0"/>
                  <a:t>:</a:t>
                </a:r>
                <a:endParaRPr lang="en-US" dirty="0"/>
              </a:p>
              <a:p>
                <a:r>
                  <a:rPr lang="en-US" dirty="0"/>
                  <a:t>Since </a:t>
                </a:r>
                <a14:m>
                  <m:oMath xmlns:m="http://schemas.openxmlformats.org/officeDocument/2006/math">
                    <m:r>
                      <a:rPr lang="en-US" i="1" dirty="0" smtClean="0">
                        <a:latin typeface="Cambria Math" panose="02040503050406030204" pitchFamily="18" charset="0"/>
                      </a:rPr>
                      <m:t>𝐿</m:t>
                    </m:r>
                    <m:r>
                      <a:rPr lang="en-US" altLang="zh-CN" b="0" i="1" dirty="0" smtClean="0">
                        <a:latin typeface="Cambria Math" panose="02040503050406030204" pitchFamily="18" charset="0"/>
                      </a:rPr>
                      <m:t>′</m:t>
                    </m:r>
                  </m:oMath>
                </a14:m>
                <a:r>
                  <a:rPr lang="en-US" dirty="0"/>
                  <a:t> is NP</a:t>
                </a:r>
                <a:r>
                  <a:rPr lang="en-US" altLang="zh-CN" dirty="0"/>
                  <a:t>C</a:t>
                </a:r>
                <a:r>
                  <a:rPr lang="en-US" dirty="0"/>
                  <a:t>, for all </a:t>
                </a:r>
                <a14:m>
                  <m:oMath xmlns:m="http://schemas.openxmlformats.org/officeDocument/2006/math">
                    <m:r>
                      <a:rPr lang="en-US" i="1" dirty="0" smtClean="0">
                        <a:latin typeface="Cambria Math" panose="02040503050406030204" pitchFamily="18" charset="0"/>
                      </a:rPr>
                      <m:t>𝐿</m:t>
                    </m:r>
                    <m:r>
                      <a:rPr lang="en-US" altLang="zh-CN" b="0" i="1" dirty="0" smtClean="0">
                        <a:latin typeface="Cambria Math" panose="02040503050406030204" pitchFamily="18" charset="0"/>
                      </a:rPr>
                      <m:t>′′</m:t>
                    </m:r>
                    <m:r>
                      <a:rPr lang="en-US" i="1" dirty="0" smtClean="0">
                        <a:latin typeface="Cambria Math" panose="02040503050406030204" pitchFamily="18" charset="0"/>
                      </a:rPr>
                      <m:t>∈</m:t>
                    </m:r>
                    <m:r>
                      <m:rPr>
                        <m:sty m:val="p"/>
                      </m:rPr>
                      <a:rPr lang="en-US" i="1" dirty="0" smtClean="0">
                        <a:latin typeface="Cambria Math" panose="02040503050406030204" pitchFamily="18" charset="0"/>
                      </a:rPr>
                      <m:t>NP</m:t>
                    </m:r>
                  </m:oMath>
                </a14:m>
                <a:r>
                  <a:rPr lang="en-US" dirty="0"/>
                  <a:t>, we have </a:t>
                </a:r>
                <a14:m>
                  <m:oMath xmlns:m="http://schemas.openxmlformats.org/officeDocument/2006/math">
                    <m:r>
                      <a:rPr lang="en-US" i="1" dirty="0" smtClean="0">
                        <a:latin typeface="Cambria Math" panose="02040503050406030204" pitchFamily="18" charset="0"/>
                      </a:rPr>
                      <m:t>𝐿</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m:t>
                        </m:r>
                      </m:e>
                      <m:sub>
                        <m:r>
                          <a:rPr lang="en-US" altLang="zh-CN" b="0" i="1" dirty="0" smtClean="0">
                            <a:latin typeface="Cambria Math" panose="02040503050406030204" pitchFamily="18" charset="0"/>
                          </a:rPr>
                          <m:t>𝑃</m:t>
                        </m:r>
                      </m:sub>
                    </m:sSub>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oMath>
                </a14:m>
                <a:r>
                  <a:rPr lang="en-US" dirty="0"/>
                  <a:t>. </a:t>
                </a:r>
                <a:endParaRPr lang="en-US" dirty="0"/>
              </a:p>
              <a:p>
                <a:r>
                  <a:rPr lang="en-US" dirty="0"/>
                  <a:t>By supposition (</a:t>
                </a:r>
                <a:r>
                  <a:rPr lang="zh-CN" altLang="en-US" dirty="0"/>
                  <a:t>假设</a:t>
                </a:r>
                <a:r>
                  <a:rPr lang="en-US" dirty="0"/>
                  <a:t>), </a:t>
                </a:r>
                <a14:m>
                  <m:oMath xmlns:m="http://schemas.openxmlformats.org/officeDocument/2006/math">
                    <m:r>
                      <a:rPr lang="en-US" i="1" dirty="0">
                        <a:latin typeface="Cambria Math" panose="02040503050406030204" pitchFamily="18" charset="0"/>
                      </a:rPr>
                      <m:t>𝐿</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i="1" dirty="0">
                            <a:latin typeface="Cambria Math" panose="02040503050406030204" pitchFamily="18" charset="0"/>
                          </a:rPr>
                          <m:t>≤</m:t>
                        </m:r>
                      </m:e>
                      <m:sub>
                        <m:r>
                          <a:rPr lang="en-US" altLang="zh-CN" i="1" dirty="0">
                            <a:latin typeface="Cambria Math" panose="02040503050406030204" pitchFamily="18" charset="0"/>
                          </a:rPr>
                          <m:t>𝑃</m:t>
                        </m:r>
                      </m:sub>
                    </m:sSub>
                    <m:r>
                      <a:rPr lang="en-US" altLang="zh-CN" i="1" dirty="0">
                        <a:latin typeface="Cambria Math" panose="02040503050406030204" pitchFamily="18" charset="0"/>
                      </a:rPr>
                      <m:t>𝐿</m:t>
                    </m:r>
                  </m:oMath>
                </a14:m>
                <a:r>
                  <a:rPr lang="en-US" dirty="0"/>
                  <a:t>, and thus by transitivity, we have </a:t>
                </a:r>
                <a14:m>
                  <m:oMath xmlns:m="http://schemas.openxmlformats.org/officeDocument/2006/math">
                    <m:r>
                      <a:rPr lang="en-US" i="1" dirty="0">
                        <a:latin typeface="Cambria Math" panose="02040503050406030204" pitchFamily="18" charset="0"/>
                      </a:rPr>
                      <m:t>𝐿</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i="1" dirty="0">
                            <a:latin typeface="Cambria Math" panose="02040503050406030204" pitchFamily="18" charset="0"/>
                          </a:rPr>
                          <m:t>≤</m:t>
                        </m:r>
                      </m:e>
                      <m:sub>
                        <m:r>
                          <a:rPr lang="en-US" altLang="zh-CN" i="1" dirty="0">
                            <a:latin typeface="Cambria Math" panose="02040503050406030204" pitchFamily="18" charset="0"/>
                          </a:rPr>
                          <m:t>𝑃</m:t>
                        </m:r>
                      </m:sub>
                    </m:sSub>
                    <m:r>
                      <a:rPr lang="en-US" altLang="zh-CN" i="1" dirty="0">
                        <a:latin typeface="Cambria Math" panose="02040503050406030204" pitchFamily="18" charset="0"/>
                      </a:rPr>
                      <m:t>𝐿</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i="1" dirty="0">
                            <a:latin typeface="Cambria Math" panose="02040503050406030204" pitchFamily="18" charset="0"/>
                          </a:rPr>
                          <m:t>≤</m:t>
                        </m:r>
                      </m:e>
                      <m:sub>
                        <m:r>
                          <a:rPr lang="en-US" altLang="zh-CN" i="1" dirty="0">
                            <a:latin typeface="Cambria Math" panose="02040503050406030204" pitchFamily="18" charset="0"/>
                          </a:rPr>
                          <m:t>𝑃</m:t>
                        </m:r>
                      </m:sub>
                    </m:sSub>
                    <m:r>
                      <a:rPr lang="en-US" altLang="zh-CN" i="1" dirty="0">
                        <a:latin typeface="Cambria Math" panose="02040503050406030204" pitchFamily="18" charset="0"/>
                      </a:rPr>
                      <m:t>𝐿</m:t>
                    </m:r>
                  </m:oMath>
                </a14:m>
                <a:r>
                  <a:rPr lang="zh-CN" altLang="en-US" dirty="0"/>
                  <a:t> </a:t>
                </a:r>
                <a:r>
                  <a:rPr lang="en-US" dirty="0"/>
                  <a:t>for all </a:t>
                </a:r>
                <a14:m>
                  <m:oMath xmlns:m="http://schemas.openxmlformats.org/officeDocument/2006/math">
                    <m:r>
                      <a:rPr lang="en-US" i="1" dirty="0">
                        <a:latin typeface="Cambria Math" panose="02040503050406030204" pitchFamily="18" charset="0"/>
                      </a:rPr>
                      <m:t>𝐿</m:t>
                    </m:r>
                    <m:r>
                      <a:rPr lang="en-US" altLang="zh-CN" i="1" dirty="0">
                        <a:latin typeface="Cambria Math" panose="02040503050406030204" pitchFamily="18" charset="0"/>
                      </a:rPr>
                      <m:t>′′</m:t>
                    </m:r>
                    <m:r>
                      <a:rPr lang="en-US" i="1" dirty="0">
                        <a:latin typeface="Cambria Math" panose="02040503050406030204" pitchFamily="18" charset="0"/>
                      </a:rPr>
                      <m:t>∈</m:t>
                    </m:r>
                    <m:r>
                      <m:rPr>
                        <m:sty m:val="p"/>
                      </m:rPr>
                      <a:rPr lang="en-US" i="1" dirty="0">
                        <a:latin typeface="Cambria Math" panose="02040503050406030204" pitchFamily="18" charset="0"/>
                      </a:rPr>
                      <m:t>NP</m:t>
                    </m:r>
                  </m:oMath>
                </a14:m>
                <a:r>
                  <a:rPr lang="en-US" dirty="0"/>
                  <a:t>, which shows that </a:t>
                </a:r>
                <a14:m>
                  <m:oMath xmlns:m="http://schemas.openxmlformats.org/officeDocument/2006/math">
                    <m:r>
                      <a:rPr lang="en-US" i="1" dirty="0" smtClean="0">
                        <a:latin typeface="Cambria Math" panose="02040503050406030204" pitchFamily="18" charset="0"/>
                      </a:rPr>
                      <m:t>𝐿</m:t>
                    </m:r>
                  </m:oMath>
                </a14:m>
                <a:r>
                  <a:rPr lang="en-US" dirty="0"/>
                  <a:t> is NP-hard. </a:t>
                </a:r>
                <a:endParaRPr lang="en-US" dirty="0"/>
              </a:p>
              <a:p>
                <a:r>
                  <a:rPr lang="en-US" dirty="0"/>
                  <a:t>If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m:rPr>
                        <m:sty m:val="p"/>
                      </m:rPr>
                      <a:rPr lang="en-US" i="0" dirty="0" smtClean="0">
                        <a:latin typeface="Cambria Math" panose="02040503050406030204" pitchFamily="18" charset="0"/>
                      </a:rPr>
                      <m:t>NP</m:t>
                    </m:r>
                  </m:oMath>
                </a14:m>
                <a:r>
                  <a:rPr lang="en-US" dirty="0"/>
                  <a:t>, we also have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m:rPr>
                        <m:sty m:val="p"/>
                      </m:rPr>
                      <a:rPr lang="en-US" i="0" dirty="0" smtClean="0">
                        <a:latin typeface="Cambria Math" panose="02040503050406030204" pitchFamily="18" charset="0"/>
                      </a:rPr>
                      <m:t>NPC</m:t>
                    </m:r>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435893" y="1550021"/>
            <a:ext cx="8272211" cy="11887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文本框 5"/>
          <p:cNvSpPr txBox="1"/>
          <p:nvPr/>
        </p:nvSpPr>
        <p:spPr>
          <a:xfrm>
            <a:off x="376236" y="1118287"/>
            <a:ext cx="8691563" cy="368300"/>
          </a:xfrm>
          <a:prstGeom prst="rect">
            <a:avLst/>
          </a:prstGeom>
          <a:noFill/>
        </p:spPr>
        <p:txBody>
          <a:bodyPr wrap="square" rtlCol="0">
            <a:spAutoFit/>
          </a:bodyPr>
          <a:lstStyle/>
          <a:p>
            <a:pPr algn="l"/>
            <a:r>
              <a:rPr lang="zh-CN" altLang="en-US" dirty="0">
                <a:solidFill>
                  <a:schemeClr val="tx2"/>
                </a:solidFill>
                <a:latin typeface="Calibri" panose="020F0502020204030204" pitchFamily="34" charset="0"/>
                <a:ea typeface="华文中宋" panose="02010600040101010101" pitchFamily="2" charset="-122"/>
                <a:cs typeface="Calibri" panose="020F0502020204030204" pitchFamily="34" charset="0"/>
              </a:rPr>
              <a:t>如果能把一个</a:t>
            </a:r>
            <a:r>
              <a:rPr lang="en-US" altLang="zh-CN" dirty="0">
                <a:solidFill>
                  <a:schemeClr val="tx2"/>
                </a:solidFill>
                <a:latin typeface="Calibri" panose="020F0502020204030204" pitchFamily="34" charset="0"/>
                <a:ea typeface="华文中宋" panose="02010600040101010101" pitchFamily="2" charset="-122"/>
                <a:cs typeface="Calibri" panose="020F0502020204030204" pitchFamily="34" charset="0"/>
              </a:rPr>
              <a:t>NPC</a:t>
            </a:r>
            <a:r>
              <a:rPr lang="zh-CN" altLang="en-US" dirty="0">
                <a:solidFill>
                  <a:schemeClr val="tx2"/>
                </a:solidFill>
                <a:latin typeface="Calibri" panose="020F0502020204030204" pitchFamily="34" charset="0"/>
                <a:ea typeface="华文中宋" panose="02010600040101010101" pitchFamily="2" charset="-122"/>
                <a:cs typeface="Calibri" panose="020F0502020204030204" pitchFamily="34" charset="0"/>
              </a:rPr>
              <a:t>的语言</a:t>
            </a:r>
            <a:r>
              <a:rPr lang="zh-CN" altLang="en-US" dirty="0"/>
              <a:t>约</a:t>
            </a:r>
            <a:r>
              <a:rPr lang="zh-CN" altLang="en-US" dirty="0">
                <a:solidFill>
                  <a:schemeClr val="tx2"/>
                </a:solidFill>
                <a:latin typeface="Calibri" panose="020F0502020204030204" pitchFamily="34" charset="0"/>
                <a:ea typeface="华文中宋" panose="02010600040101010101" pitchFamily="2" charset="-122"/>
                <a:cs typeface="Calibri" panose="020F0502020204030204" pitchFamily="34" charset="0"/>
              </a:rPr>
              <a:t>简为</a:t>
            </a:r>
            <a:r>
              <a:rPr lang="en-US" altLang="zh-CN" dirty="0">
                <a:solidFill>
                  <a:schemeClr val="tx2"/>
                </a:solidFill>
                <a:latin typeface="Calibri" panose="020F0502020204030204" pitchFamily="34" charset="0"/>
                <a:ea typeface="华文中宋" panose="02010600040101010101" pitchFamily="2" charset="-122"/>
                <a:cs typeface="Calibri" panose="020F0502020204030204" pitchFamily="34" charset="0"/>
              </a:rPr>
              <a:t>L</a:t>
            </a:r>
            <a:r>
              <a:rPr lang="zh-CN" altLang="en-US" dirty="0">
                <a:solidFill>
                  <a:schemeClr val="tx2"/>
                </a:solidFill>
                <a:latin typeface="Calibri" panose="020F0502020204030204" pitchFamily="34" charset="0"/>
                <a:ea typeface="华文中宋" panose="02010600040101010101" pitchFamily="2" charset="-122"/>
                <a:cs typeface="Calibri" panose="020F0502020204030204" pitchFamily="34" charset="0"/>
              </a:rPr>
              <a:t>，</a:t>
            </a:r>
            <a:r>
              <a:rPr lang="zh-CN" altLang="en-US" b="1" dirty="0">
                <a:solidFill>
                  <a:srgbClr val="FF0000"/>
                </a:solidFill>
                <a:latin typeface="Calibri" panose="020F0502020204030204" pitchFamily="34" charset="0"/>
                <a:ea typeface="华文中宋" panose="02010600040101010101" pitchFamily="2" charset="-122"/>
                <a:cs typeface="Calibri" panose="020F0502020204030204" pitchFamily="34" charset="0"/>
              </a:rPr>
              <a:t>那么</a:t>
            </a:r>
            <a:r>
              <a:rPr lang="en-US" altLang="zh-CN" b="1" dirty="0">
                <a:solidFill>
                  <a:srgbClr val="FF0000"/>
                </a:solidFill>
                <a:latin typeface="Calibri" panose="020F0502020204030204" pitchFamily="34" charset="0"/>
                <a:ea typeface="华文中宋" panose="02010600040101010101" pitchFamily="2" charset="-122"/>
                <a:cs typeface="Calibri" panose="020F0502020204030204" pitchFamily="34" charset="0"/>
              </a:rPr>
              <a:t>L</a:t>
            </a:r>
            <a:r>
              <a:rPr lang="zh-CN" altLang="en-US" b="1" dirty="0">
                <a:solidFill>
                  <a:srgbClr val="FF0000"/>
                </a:solidFill>
                <a:latin typeface="Calibri" panose="020F0502020204030204" pitchFamily="34" charset="0"/>
                <a:ea typeface="华文中宋" panose="02010600040101010101" pitchFamily="2" charset="-122"/>
                <a:cs typeface="Calibri" panose="020F0502020204030204" pitchFamily="34" charset="0"/>
              </a:rPr>
              <a:t>是</a:t>
            </a:r>
            <a:r>
              <a:rPr lang="en-US" altLang="zh-CN" b="1" dirty="0">
                <a:solidFill>
                  <a:srgbClr val="FF0000"/>
                </a:solidFill>
                <a:latin typeface="Calibri" panose="020F0502020204030204" pitchFamily="34" charset="0"/>
                <a:ea typeface="华文中宋" panose="02010600040101010101" pitchFamily="2" charset="-122"/>
                <a:cs typeface="Calibri" panose="020F0502020204030204" pitchFamily="34" charset="0"/>
              </a:rPr>
              <a:t>NP-hard</a:t>
            </a:r>
            <a:r>
              <a:rPr lang="zh-CN" altLang="en-US" b="1" dirty="0">
                <a:solidFill>
                  <a:srgbClr val="FF0000"/>
                </a:solidFill>
                <a:latin typeface="Calibri" panose="020F0502020204030204" pitchFamily="34" charset="0"/>
                <a:ea typeface="华文中宋" panose="02010600040101010101" pitchFamily="2" charset="-122"/>
                <a:cs typeface="Calibri" panose="020F0502020204030204" pitchFamily="34" charset="0"/>
              </a:rPr>
              <a:t>，如果</a:t>
            </a:r>
            <a:r>
              <a:rPr lang="en-US" altLang="zh-CN" b="1" dirty="0">
                <a:solidFill>
                  <a:srgbClr val="FF0000"/>
                </a:solidFill>
                <a:latin typeface="Calibri" panose="020F0502020204030204" pitchFamily="34" charset="0"/>
                <a:ea typeface="华文中宋" panose="02010600040101010101" pitchFamily="2" charset="-122"/>
                <a:cs typeface="Calibri" panose="020F0502020204030204" pitchFamily="34" charset="0"/>
              </a:rPr>
              <a:t>L</a:t>
            </a:r>
            <a:r>
              <a:rPr lang="zh-CN" altLang="en-US" b="1" dirty="0">
                <a:solidFill>
                  <a:srgbClr val="FF0000"/>
                </a:solidFill>
                <a:latin typeface="Calibri" panose="020F0502020204030204" pitchFamily="34" charset="0"/>
                <a:ea typeface="华文中宋" panose="02010600040101010101" pitchFamily="2" charset="-122"/>
                <a:cs typeface="Calibri" panose="020F0502020204030204" pitchFamily="34" charset="0"/>
              </a:rPr>
              <a:t>还是</a:t>
            </a:r>
            <a:r>
              <a:rPr lang="en-US" altLang="zh-CN" b="1" dirty="0">
                <a:solidFill>
                  <a:srgbClr val="FF0000"/>
                </a:solidFill>
                <a:latin typeface="Calibri" panose="020F0502020204030204" pitchFamily="34" charset="0"/>
                <a:ea typeface="华文中宋" panose="02010600040101010101" pitchFamily="2" charset="-122"/>
                <a:cs typeface="Calibri" panose="020F0502020204030204" pitchFamily="34" charset="0"/>
              </a:rPr>
              <a:t>NP</a:t>
            </a:r>
            <a:r>
              <a:rPr lang="zh-CN" altLang="en-US" b="1" dirty="0">
                <a:solidFill>
                  <a:srgbClr val="FF0000"/>
                </a:solidFill>
                <a:latin typeface="Calibri" panose="020F0502020204030204" pitchFamily="34" charset="0"/>
                <a:ea typeface="华文中宋" panose="02010600040101010101" pitchFamily="2" charset="-122"/>
                <a:cs typeface="Calibri" panose="020F0502020204030204" pitchFamily="34" charset="0"/>
              </a:rPr>
              <a:t>的，那么</a:t>
            </a:r>
            <a:r>
              <a:rPr lang="en-US" altLang="zh-CN" b="1" dirty="0">
                <a:solidFill>
                  <a:srgbClr val="FF0000"/>
                </a:solidFill>
                <a:latin typeface="Calibri" panose="020F0502020204030204" pitchFamily="34" charset="0"/>
                <a:ea typeface="华文中宋" panose="02010600040101010101" pitchFamily="2" charset="-122"/>
                <a:cs typeface="Calibri" panose="020F0502020204030204" pitchFamily="34" charset="0"/>
              </a:rPr>
              <a:t>L</a:t>
            </a:r>
            <a:r>
              <a:rPr lang="zh-CN" altLang="en-US" b="1" dirty="0">
                <a:solidFill>
                  <a:srgbClr val="FF0000"/>
                </a:solidFill>
                <a:latin typeface="Calibri" panose="020F0502020204030204" pitchFamily="34" charset="0"/>
                <a:ea typeface="华文中宋" panose="02010600040101010101" pitchFamily="2" charset="-122"/>
                <a:cs typeface="Calibri" panose="020F0502020204030204" pitchFamily="34" charset="0"/>
              </a:rPr>
              <a:t>是</a:t>
            </a:r>
            <a:r>
              <a:rPr lang="en-US" altLang="zh-CN" b="1" dirty="0">
                <a:solidFill>
                  <a:srgbClr val="FF0000"/>
                </a:solidFill>
                <a:latin typeface="Calibri" panose="020F0502020204030204" pitchFamily="34" charset="0"/>
                <a:ea typeface="华文中宋" panose="02010600040101010101" pitchFamily="2" charset="-122"/>
                <a:cs typeface="Calibri" panose="020F0502020204030204" pitchFamily="34" charset="0"/>
              </a:rPr>
              <a:t>NPC</a:t>
            </a:r>
            <a:endParaRPr lang="en-US" altLang="zh-CN" b="1" dirty="0">
              <a:solidFill>
                <a:srgbClr val="FF0000"/>
              </a:solidFill>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a:t>
            </a:r>
            <a:r>
              <a:rPr lang="en-US" altLang="zh-CN" dirty="0"/>
              <a:t>C</a:t>
            </a:r>
            <a:r>
              <a:rPr lang="en-US" dirty="0"/>
              <a:t>ompleteness </a:t>
            </a:r>
            <a:r>
              <a:rPr lang="en-US" altLang="zh-CN" dirty="0"/>
              <a:t>P</a:t>
            </a:r>
            <a:r>
              <a:rPr lang="en-US" dirty="0"/>
              <a:t>roofs </a:t>
            </a:r>
            <a:r>
              <a:rPr lang="zh-CN" altLang="en-US" dirty="0"/>
              <a:t>证明</a:t>
            </a:r>
            <a:r>
              <a:rPr lang="en-US" altLang="zh-CN" dirty="0"/>
              <a:t>NPC</a:t>
            </a:r>
            <a:r>
              <a:rPr lang="zh-CN" altLang="en-US" dirty="0"/>
              <a:t>的</a:t>
            </a:r>
            <a:r>
              <a:rPr lang="en-US" altLang="zh-CN" dirty="0"/>
              <a:t>5</a:t>
            </a:r>
            <a:r>
              <a:rPr lang="zh-CN" altLang="en-US" dirty="0"/>
              <a:t>个步骤</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4" y="1196274"/>
                <a:ext cx="8272211" cy="4308780"/>
              </a:xfrm>
            </p:spPr>
            <p:txBody>
              <a:bodyPr>
                <a:normAutofit/>
              </a:bodyPr>
              <a:lstStyle/>
              <a:p>
                <a:pPr marL="0" indent="0">
                  <a:buNone/>
                </a:pPr>
                <a:r>
                  <a:rPr lang="en-US" b="1" dirty="0">
                    <a:solidFill>
                      <a:srgbClr val="FF0000"/>
                    </a:solidFill>
                  </a:rPr>
                  <a:t>Method </a:t>
                </a:r>
                <a:r>
                  <a:rPr lang="en-US" dirty="0"/>
                  <a:t>to prove that a language </a:t>
                </a:r>
                <a14:m>
                  <m:oMath xmlns:m="http://schemas.openxmlformats.org/officeDocument/2006/math">
                    <m:r>
                      <a:rPr lang="en-US" i="1" dirty="0" smtClean="0">
                        <a:latin typeface="Cambria Math" panose="02040503050406030204" pitchFamily="18" charset="0"/>
                      </a:rPr>
                      <m:t>𝐿</m:t>
                    </m:r>
                  </m:oMath>
                </a14:m>
                <a:r>
                  <a:rPr lang="en-US" dirty="0"/>
                  <a:t> is NP-complete:</a:t>
                </a:r>
                <a:endParaRPr lang="en-US" dirty="0"/>
              </a:p>
              <a:p>
                <a:pPr marL="468630" indent="-457200">
                  <a:buAutoNum type="arabicPeriod"/>
                </a:pPr>
                <a:r>
                  <a:rPr lang="en-US" dirty="0"/>
                  <a:t>Prove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m:rPr>
                        <m:sty m:val="p"/>
                      </m:rPr>
                      <a:rPr lang="en-US" i="0" dirty="0" smtClean="0">
                        <a:latin typeface="Cambria Math" panose="02040503050406030204" pitchFamily="18" charset="0"/>
                      </a:rPr>
                      <m:t>NP</m:t>
                    </m:r>
                  </m:oMath>
                </a14:m>
                <a:r>
                  <a:rPr lang="en-US" dirty="0"/>
                  <a:t>.</a:t>
                </a:r>
                <a:endParaRPr lang="en-US" dirty="0"/>
              </a:p>
              <a:p>
                <a:pPr marL="468630" indent="-457200">
                  <a:buAutoNum type="arabicPeriod"/>
                </a:pPr>
                <a:r>
                  <a:rPr lang="en-US" dirty="0"/>
                  <a:t>Select a known NP-complete language </a:t>
                </a:r>
                <a14:m>
                  <m:oMath xmlns:m="http://schemas.openxmlformats.org/officeDocument/2006/math">
                    <m:r>
                      <a:rPr lang="en-US" i="1" dirty="0" smtClean="0">
                        <a:latin typeface="Cambria Math" panose="02040503050406030204" pitchFamily="18" charset="0"/>
                      </a:rPr>
                      <m:t>𝐿</m:t>
                    </m:r>
                    <m:r>
                      <a:rPr lang="en-US" altLang="zh-CN" b="0" i="1" dirty="0" smtClean="0">
                        <a:latin typeface="Cambria Math" panose="02040503050406030204" pitchFamily="18" charset="0"/>
                      </a:rPr>
                      <m:t>′</m:t>
                    </m:r>
                  </m:oMath>
                </a14:m>
                <a:r>
                  <a:rPr lang="en-US" dirty="0"/>
                  <a:t>.</a:t>
                </a:r>
                <a:endParaRPr lang="en-US" dirty="0"/>
              </a:p>
              <a:p>
                <a:pPr marL="468630" indent="-457200">
                  <a:buAutoNum type="arabicPeriod"/>
                </a:pPr>
                <a:r>
                  <a:rPr lang="en-US" dirty="0"/>
                  <a:t>Describe an algorithm that computes a function </a:t>
                </a:r>
                <a14:m>
                  <m:oMath xmlns:m="http://schemas.openxmlformats.org/officeDocument/2006/math">
                    <m:r>
                      <a:rPr lang="en-US" i="1" dirty="0" smtClean="0">
                        <a:latin typeface="Cambria Math" panose="02040503050406030204" pitchFamily="18" charset="0"/>
                      </a:rPr>
                      <m:t>𝑓</m:t>
                    </m:r>
                  </m:oMath>
                </a14:m>
                <a:r>
                  <a:rPr lang="en-US" dirty="0"/>
                  <a:t> mapping every instance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m:t>
                            </m:r>
                          </m:e>
                        </m:d>
                      </m:e>
                      <m:sup>
                        <m:r>
                          <a:rPr lang="en-US" i="1" dirty="0">
                            <a:latin typeface="Cambria Math" panose="02040503050406030204" pitchFamily="18" charset="0"/>
                          </a:rPr>
                          <m:t>∗</m:t>
                        </m:r>
                      </m:sup>
                    </m:sSup>
                  </m:oMath>
                </a14:m>
                <a:r>
                  <a:rPr lang="en-US" dirty="0"/>
                  <a:t> of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oMath>
                </a14:m>
                <a:r>
                  <a:rPr lang="en-US" dirty="0"/>
                  <a:t> to an instance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of </a:t>
                </a:r>
                <a14:m>
                  <m:oMath xmlns:m="http://schemas.openxmlformats.org/officeDocument/2006/math">
                    <m:r>
                      <a:rPr lang="en-US" i="1" dirty="0" smtClean="0">
                        <a:latin typeface="Cambria Math" panose="02040503050406030204" pitchFamily="18" charset="0"/>
                      </a:rPr>
                      <m:t>𝐿</m:t>
                    </m:r>
                  </m:oMath>
                </a14:m>
                <a:r>
                  <a:rPr lang="en-US" dirty="0"/>
                  <a:t>.</a:t>
                </a:r>
                <a:endParaRPr lang="en-US" dirty="0"/>
              </a:p>
              <a:p>
                <a:pPr marL="468630" indent="-457200">
                  <a:buAutoNum type="arabicPeriod"/>
                </a:pPr>
                <a:r>
                  <a:rPr lang="en-US" dirty="0"/>
                  <a:t>Prove that the function </a:t>
                </a:r>
                <a14:m>
                  <m:oMath xmlns:m="http://schemas.openxmlformats.org/officeDocument/2006/math">
                    <m:r>
                      <a:rPr lang="en-US" i="1" dirty="0" smtClean="0">
                        <a:latin typeface="Cambria Math" panose="02040503050406030204" pitchFamily="18" charset="0"/>
                      </a:rPr>
                      <m:t>𝑓</m:t>
                    </m:r>
                  </m:oMath>
                </a14:m>
                <a:r>
                  <a:rPr lang="en-US" dirty="0"/>
                  <a:t> satisfies </a:t>
                </a:r>
                <a14:m>
                  <m:oMath xmlns:m="http://schemas.openxmlformats.org/officeDocument/2006/math">
                    <m:r>
                      <a:rPr lang="en-US" i="1" dirty="0"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𝐿</m:t>
                    </m:r>
                    <m:r>
                      <a:rPr lang="en-US" i="1" dirty="0">
                        <a:latin typeface="Cambria Math" panose="02040503050406030204" pitchFamily="18" charset="0"/>
                      </a:rPr>
                      <m:t>′</m:t>
                    </m:r>
                  </m:oMath>
                </a14:m>
                <a:r>
                  <a:rPr lang="en-US" dirty="0"/>
                  <a:t> </a:t>
                </a:r>
                <a:r>
                  <a:rPr lang="en-US" dirty="0">
                    <a:solidFill>
                      <a:srgbClr val="FF0000"/>
                    </a:solidFill>
                  </a:rPr>
                  <a:t>if and only if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𝐿</m:t>
                    </m:r>
                  </m:oMath>
                </a14:m>
                <a:r>
                  <a:rPr lang="en-US" dirty="0"/>
                  <a:t> for all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1</m:t>
                            </m:r>
                          </m:e>
                        </m:d>
                      </m:e>
                      <m:sup>
                        <m:r>
                          <a:rPr lang="en-US" i="1" dirty="0" smtClean="0">
                            <a:latin typeface="Cambria Math" panose="02040503050406030204" pitchFamily="18" charset="0"/>
                          </a:rPr>
                          <m:t>∗</m:t>
                        </m:r>
                      </m:sup>
                    </m:sSup>
                  </m:oMath>
                </a14:m>
                <a:r>
                  <a:rPr lang="en-US" dirty="0"/>
                  <a:t>.</a:t>
                </a:r>
                <a:endParaRPr lang="en-US" dirty="0"/>
              </a:p>
              <a:p>
                <a:pPr marL="468630" indent="-457200">
                  <a:buAutoNum type="arabicPeriod"/>
                </a:pPr>
                <a:r>
                  <a:rPr lang="en-US" dirty="0"/>
                  <a:t>Prove that the algorithm computing </a:t>
                </a:r>
                <a14:m>
                  <m:oMath xmlns:m="http://schemas.openxmlformats.org/officeDocument/2006/math">
                    <m:r>
                      <a:rPr lang="en-US" i="1" dirty="0" smtClean="0">
                        <a:latin typeface="Cambria Math" panose="02040503050406030204" pitchFamily="18" charset="0"/>
                      </a:rPr>
                      <m:t>𝑓</m:t>
                    </m:r>
                  </m:oMath>
                </a14:m>
                <a:r>
                  <a:rPr lang="en-US" dirty="0"/>
                  <a:t> runs in polynomial time.</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4" y="1196274"/>
                <a:ext cx="8272211" cy="4308780"/>
              </a:xfrm>
              <a:blipFill rotWithShape="1">
                <a:blip r:embed="rId1"/>
                <a:stretch>
                  <a:fillRect l="-3" t="-13" r="4" b="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Story</a:t>
            </a:r>
            <a:endParaRPr lang="en-US" dirty="0"/>
          </a:p>
        </p:txBody>
      </p:sp>
      <p:sp>
        <p:nvSpPr>
          <p:cNvPr id="3" name="Content Placeholder 2"/>
          <p:cNvSpPr>
            <a:spLocks noGrp="1"/>
          </p:cNvSpPr>
          <p:nvPr>
            <p:ph idx="1"/>
          </p:nvPr>
        </p:nvSpPr>
        <p:spPr/>
        <p:txBody>
          <a:bodyPr>
            <a:normAutofit lnSpcReduction="10000"/>
          </a:bodyPr>
          <a:lstStyle/>
          <a:p>
            <a:r>
              <a:rPr lang="en-US" dirty="0"/>
              <a:t>After only a week of effort, you do indeed prove that an efficient algorithm for the company’s problem would automatically yield a</a:t>
            </a:r>
            <a:r>
              <a:rPr lang="zh-CN" altLang="en-US" dirty="0"/>
              <a:t> </a:t>
            </a:r>
            <a:r>
              <a:rPr lang="en-US" altLang="zh-CN" dirty="0"/>
              <a:t>more</a:t>
            </a:r>
            <a:r>
              <a:rPr lang="en-US" dirty="0"/>
              <a:t> efficient algorithm for</a:t>
            </a:r>
            <a:r>
              <a:rPr lang="zh-CN" altLang="en-US" dirty="0"/>
              <a:t> </a:t>
            </a:r>
            <a:r>
              <a:rPr lang="en-US" altLang="zh-CN" dirty="0"/>
              <a:t>the</a:t>
            </a:r>
            <a:r>
              <a:rPr lang="zh-CN" altLang="en-US" dirty="0"/>
              <a:t> 哈密顿回路 </a:t>
            </a:r>
            <a:r>
              <a:rPr lang="en-US" altLang="zh-CN" dirty="0"/>
              <a:t>problem</a:t>
            </a:r>
            <a:r>
              <a:rPr lang="en-US" dirty="0"/>
              <a:t>. </a:t>
            </a:r>
            <a:endParaRPr lang="en-US" dirty="0"/>
          </a:p>
          <a:p>
            <a:r>
              <a:rPr lang="en-US" dirty="0"/>
              <a:t>Rather than being fired, you’re given a promotion because you have saved the company a lot of money. </a:t>
            </a:r>
            <a:endParaRPr lang="en-US" dirty="0"/>
          </a:p>
          <a:p>
            <a:r>
              <a:rPr lang="en-US" dirty="0"/>
              <a:t>Your boss now realizes that </a:t>
            </a:r>
            <a:r>
              <a:rPr lang="en-US" dirty="0">
                <a:solidFill>
                  <a:srgbClr val="FF0000"/>
                </a:solidFill>
              </a:rPr>
              <a:t>it would not be worthy to continue to expend great effort</a:t>
            </a:r>
            <a:r>
              <a:rPr lang="en-US" dirty="0"/>
              <a:t> looking for an exact algorithm for the company’s problem and that other directions, such as looking for an approximate solution, should be explored. </a:t>
            </a:r>
            <a:endParaRPr lang="en-US" dirty="0"/>
          </a:p>
          <a:p>
            <a:r>
              <a:rPr lang="en-US" dirty="0"/>
              <a:t>Happy ending~</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a:t>
            </a:r>
            <a:r>
              <a:rPr lang="en-US" altLang="zh-CN" dirty="0"/>
              <a:t>C</a:t>
            </a:r>
            <a:r>
              <a:rPr lang="en-US" dirty="0"/>
              <a:t>ompleteness </a:t>
            </a:r>
            <a:r>
              <a:rPr lang="en-US" altLang="zh-CN" dirty="0"/>
              <a:t>P</a:t>
            </a:r>
            <a:r>
              <a:rPr lang="en-US" dirty="0"/>
              <a:t>roofs</a:t>
            </a:r>
            <a:endParaRPr lang="en-US" dirty="0"/>
          </a:p>
        </p:txBody>
      </p:sp>
      <p:sp>
        <p:nvSpPr>
          <p:cNvPr id="3" name="Content Placeholder 2"/>
          <p:cNvSpPr>
            <a:spLocks noGrp="1"/>
          </p:cNvSpPr>
          <p:nvPr>
            <p:ph idx="1"/>
          </p:nvPr>
        </p:nvSpPr>
        <p:spPr/>
        <p:txBody>
          <a:bodyPr/>
          <a:lstStyle/>
          <a:p>
            <a:r>
              <a:rPr lang="en-US" altLang="zh-CN" dirty="0"/>
              <a:t>Things</a:t>
            </a:r>
            <a:r>
              <a:rPr lang="zh-CN" altLang="en-US" dirty="0"/>
              <a:t> </a:t>
            </a:r>
            <a:r>
              <a:rPr lang="en-US" altLang="zh-CN" dirty="0"/>
              <a:t>seem</a:t>
            </a:r>
            <a:r>
              <a:rPr lang="zh-CN" altLang="en-US" dirty="0"/>
              <a:t> </a:t>
            </a:r>
            <a:r>
              <a:rPr lang="en-US" altLang="zh-CN" dirty="0"/>
              <a:t>to</a:t>
            </a:r>
            <a:r>
              <a:rPr lang="zh-CN" altLang="en-US" dirty="0"/>
              <a:t> </a:t>
            </a:r>
            <a:r>
              <a:rPr lang="en-US" altLang="zh-CN" dirty="0"/>
              <a:t>be</a:t>
            </a:r>
            <a:r>
              <a:rPr lang="zh-CN" altLang="en-US" dirty="0"/>
              <a:t> </a:t>
            </a:r>
            <a:r>
              <a:rPr lang="en-US" altLang="zh-CN" dirty="0"/>
              <a:t>easy</a:t>
            </a:r>
            <a:r>
              <a:rPr lang="zh-CN" altLang="en-US" dirty="0"/>
              <a:t> </a:t>
            </a:r>
            <a:r>
              <a:rPr lang="en-US" altLang="zh-CN" dirty="0"/>
              <a:t>now,</a:t>
            </a:r>
            <a:r>
              <a:rPr lang="zh-CN" altLang="en-US" dirty="0"/>
              <a:t> </a:t>
            </a:r>
            <a:r>
              <a:rPr lang="en-US" altLang="zh-CN" dirty="0"/>
              <a:t>we</a:t>
            </a:r>
            <a:r>
              <a:rPr lang="zh-CN" altLang="en-US" dirty="0"/>
              <a:t> </a:t>
            </a:r>
            <a:r>
              <a:rPr lang="en-US" altLang="zh-CN" dirty="0"/>
              <a:t>can</a:t>
            </a:r>
            <a:r>
              <a:rPr lang="zh-CN" altLang="en-US" dirty="0"/>
              <a:t> </a:t>
            </a:r>
            <a:r>
              <a:rPr lang="en-US" altLang="zh-CN" dirty="0"/>
              <a:t>use</a:t>
            </a:r>
            <a:r>
              <a:rPr lang="zh-CN" altLang="en-US" dirty="0"/>
              <a:t> </a:t>
            </a:r>
            <a:r>
              <a:rPr lang="en-US" altLang="zh-CN" dirty="0"/>
              <a:t>an</a:t>
            </a:r>
            <a:r>
              <a:rPr lang="zh-CN" altLang="en-US" dirty="0"/>
              <a:t> </a:t>
            </a:r>
            <a:r>
              <a:rPr lang="en-US" altLang="zh-CN" dirty="0"/>
              <a:t>NPC</a:t>
            </a:r>
            <a:r>
              <a:rPr lang="zh-CN" altLang="en-US" dirty="0"/>
              <a:t> </a:t>
            </a:r>
            <a:r>
              <a:rPr lang="en-US" altLang="zh-CN" dirty="0"/>
              <a:t>problem</a:t>
            </a:r>
            <a:r>
              <a:rPr lang="zh-CN" altLang="en-US" dirty="0"/>
              <a:t> </a:t>
            </a:r>
            <a:r>
              <a:rPr lang="en-US" altLang="zh-CN" dirty="0"/>
              <a:t>to</a:t>
            </a:r>
            <a:r>
              <a:rPr lang="zh-CN" altLang="en-US" dirty="0"/>
              <a:t> </a:t>
            </a:r>
            <a:r>
              <a:rPr lang="en-US" altLang="zh-CN" dirty="0"/>
              <a:t>prove</a:t>
            </a:r>
            <a:r>
              <a:rPr lang="zh-CN" altLang="en-US" dirty="0"/>
              <a:t> </a:t>
            </a:r>
            <a:r>
              <a:rPr lang="en-US" altLang="zh-CN" dirty="0"/>
              <a:t>more</a:t>
            </a:r>
            <a:r>
              <a:rPr lang="zh-CN" altLang="en-US" dirty="0"/>
              <a:t> </a:t>
            </a:r>
            <a:r>
              <a:rPr lang="en-US" altLang="zh-CN" dirty="0"/>
              <a:t>NPC</a:t>
            </a:r>
            <a:r>
              <a:rPr lang="zh-CN" altLang="en-US" dirty="0"/>
              <a:t> </a:t>
            </a:r>
            <a:r>
              <a:rPr lang="en-US" altLang="zh-CN" dirty="0"/>
              <a:t>problems. </a:t>
            </a:r>
            <a:endParaRPr lang="en-US" altLang="zh-CN" dirty="0"/>
          </a:p>
          <a:p>
            <a:r>
              <a:rPr lang="en-US" altLang="zh-CN" dirty="0"/>
              <a:t>However,</a:t>
            </a:r>
            <a:r>
              <a:rPr lang="zh-CN" altLang="en-US" dirty="0"/>
              <a:t> </a:t>
            </a:r>
            <a:r>
              <a:rPr lang="en-US" altLang="zh-CN" dirty="0"/>
              <a:t>where</a:t>
            </a:r>
            <a:r>
              <a:rPr lang="zh-CN" altLang="en-US" dirty="0"/>
              <a:t> </a:t>
            </a:r>
            <a:r>
              <a:rPr lang="en-US" altLang="zh-CN" dirty="0"/>
              <a:t>is</a:t>
            </a:r>
            <a:r>
              <a:rPr lang="zh-CN" altLang="en-US" dirty="0"/>
              <a:t> </a:t>
            </a:r>
            <a:r>
              <a:rPr lang="en-US" altLang="zh-CN" dirty="0"/>
              <a:t>the</a:t>
            </a:r>
            <a:r>
              <a:rPr lang="zh-CN" altLang="en-US" dirty="0"/>
              <a:t> </a:t>
            </a:r>
            <a:r>
              <a:rPr lang="en-US" altLang="zh-CN" dirty="0"/>
              <a:t>first</a:t>
            </a:r>
            <a:r>
              <a:rPr lang="zh-CN" altLang="en-US" dirty="0"/>
              <a:t> </a:t>
            </a:r>
            <a:r>
              <a:rPr lang="en-US" altLang="zh-CN" dirty="0"/>
              <a:t>NPC</a:t>
            </a:r>
            <a:r>
              <a:rPr lang="zh-CN" altLang="en-US" dirty="0"/>
              <a:t> </a:t>
            </a:r>
            <a:r>
              <a:rPr lang="en-US" altLang="zh-CN" dirty="0"/>
              <a:t>problem?</a:t>
            </a:r>
            <a:endParaRPr lang="en-US" altLang="zh-CN"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t>
            </a:r>
            <a:r>
              <a:rPr lang="en-US" dirty="0"/>
              <a:t>atisfiability</a:t>
            </a:r>
            <a:r>
              <a:rPr lang="zh-CN" altLang="en-US" dirty="0"/>
              <a:t> </a:t>
            </a:r>
            <a:r>
              <a:rPr lang="en-US" altLang="zh-CN" dirty="0"/>
              <a:t>Problem </a:t>
            </a:r>
            <a:r>
              <a:rPr lang="zh-CN" altLang="en-US" dirty="0"/>
              <a:t>可满足问题</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altLang="zh-CN" dirty="0"/>
                  <a:t>A</a:t>
                </a:r>
                <a:r>
                  <a:rPr lang="en-US" dirty="0"/>
                  <a:t> Boolean formula </a:t>
                </a:r>
                <a14:m>
                  <m:oMath xmlns:m="http://schemas.openxmlformats.org/officeDocument/2006/math">
                    <m:r>
                      <a:rPr lang="el-GR" i="1" dirty="0" smtClean="0">
                        <a:latin typeface="Cambria Math" panose="02040503050406030204" pitchFamily="18" charset="0"/>
                      </a:rPr>
                      <m:t>𝜑</m:t>
                    </m:r>
                  </m:oMath>
                </a14:m>
                <a:r>
                  <a:rPr lang="el-GR" dirty="0"/>
                  <a:t> </a:t>
                </a:r>
                <a:r>
                  <a:rPr lang="en-US" dirty="0"/>
                  <a:t>composed of</a:t>
                </a:r>
                <a:r>
                  <a:rPr lang="en-US" altLang="zh-CN" dirty="0"/>
                  <a:t>:</a:t>
                </a:r>
                <a:endParaRPr lang="en-US" dirty="0"/>
              </a:p>
              <a:p>
                <a:pPr lvl="1"/>
                <a14:m>
                  <m:oMath xmlns:m="http://schemas.openxmlformats.org/officeDocument/2006/math">
                    <m:r>
                      <a:rPr lang="en-US" i="1" dirty="0" smtClean="0">
                        <a:latin typeface="Cambria Math" panose="02040503050406030204" pitchFamily="18" charset="0"/>
                      </a:rPr>
                      <m:t>𝑛</m:t>
                    </m:r>
                  </m:oMath>
                </a14:m>
                <a:r>
                  <a:rPr lang="en-US" dirty="0"/>
                  <a:t> </a:t>
                </a:r>
                <a:r>
                  <a:rPr lang="en-US" altLang="zh-CN" dirty="0"/>
                  <a:t>B</a:t>
                </a:r>
                <a:r>
                  <a:rPr lang="en-US" dirty="0"/>
                  <a:t>oolean variables: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a:t>
                </a:r>
                <a:endParaRPr lang="en-US" dirty="0"/>
              </a:p>
              <a:p>
                <a:pPr lvl="1"/>
                <a14:m>
                  <m:oMath xmlns:m="http://schemas.openxmlformats.org/officeDocument/2006/math">
                    <m:r>
                      <a:rPr lang="en-US" altLang="zh-CN" i="1" dirty="0" smtClean="0">
                        <a:latin typeface="Cambria Math" panose="02040503050406030204" pitchFamily="18" charset="0"/>
                      </a:rPr>
                      <m:t>𝑚</m:t>
                    </m:r>
                  </m:oMath>
                </a14:m>
                <a:r>
                  <a:rPr lang="en-US" dirty="0"/>
                  <a:t> </a:t>
                </a:r>
                <a:r>
                  <a:rPr lang="en-US" altLang="zh-CN" dirty="0"/>
                  <a:t>B</a:t>
                </a:r>
                <a:r>
                  <a:rPr lang="en-US" dirty="0"/>
                  <a:t>oolean connectives</a:t>
                </a:r>
                <a:r>
                  <a:rPr lang="zh-CN" altLang="en-US" dirty="0"/>
                  <a:t> </a:t>
                </a:r>
                <a:r>
                  <a:rPr lang="en-US" altLang="zh-CN" dirty="0"/>
                  <a:t>(</a:t>
                </a:r>
                <a:r>
                  <a:rPr lang="zh-CN" altLang="en-US" dirty="0"/>
                  <a:t>连接符</a:t>
                </a:r>
                <a:r>
                  <a:rPr lang="en-US" altLang="zh-CN" dirty="0"/>
                  <a:t>)</a:t>
                </a:r>
                <a:r>
                  <a:rPr lang="en-US" dirty="0"/>
                  <a:t>:</a:t>
                </a:r>
                <a:r>
                  <a:rPr lang="zh-CN" altLang="en-US" dirty="0"/>
                  <a:t> </a:t>
                </a:r>
                <a:r>
                  <a:rPr lang="en-US" altLang="zh-CN" dirty="0"/>
                  <a:t>such</a:t>
                </a:r>
                <a:r>
                  <a:rPr lang="zh-CN" altLang="en-US" dirty="0"/>
                  <a:t> </a:t>
                </a:r>
                <a:r>
                  <a:rPr lang="en-US" altLang="zh-CN" dirty="0"/>
                  <a:t>as</a:t>
                </a:r>
                <a:r>
                  <a:rPr lang="en-US" dirty="0"/>
                  <a:t> </a:t>
                </a:r>
                <a14:m>
                  <m:oMath xmlns:m="http://schemas.openxmlformats.org/officeDocument/2006/math">
                    <m:r>
                      <a:rPr lang="zh-CN" altLang="en-US" b="0" i="1" smtClean="0">
                        <a:latin typeface="Cambria Math" panose="02040503050406030204" pitchFamily="18" charset="0"/>
                      </a:rPr>
                      <m:t>∧</m:t>
                    </m:r>
                  </m:oMath>
                </a14:m>
                <a:r>
                  <a:rPr lang="zh-CN" altLang="en-US" dirty="0"/>
                  <a:t> </a:t>
                </a:r>
                <a:r>
                  <a:rPr lang="en-US" dirty="0"/>
                  <a:t>(AND),  </a:t>
                </a:r>
                <a14:m>
                  <m:oMath xmlns:m="http://schemas.openxmlformats.org/officeDocument/2006/math">
                    <m:r>
                      <a:rPr lang="zh-CN" altLang="en-US" b="0" i="1" smtClean="0">
                        <a:latin typeface="Cambria Math" panose="02040503050406030204" pitchFamily="18" charset="0"/>
                      </a:rPr>
                      <m:t>∨</m:t>
                    </m:r>
                  </m:oMath>
                </a14:m>
                <a:r>
                  <a:rPr lang="zh-CN" altLang="en-US" dirty="0"/>
                  <a:t> </a:t>
                </a:r>
                <a:r>
                  <a:rPr lang="en-US" dirty="0"/>
                  <a:t>(OR), </a:t>
                </a:r>
                <a14:m>
                  <m:oMath xmlns:m="http://schemas.openxmlformats.org/officeDocument/2006/math">
                    <m:r>
                      <a:rPr lang="en-US" i="1" dirty="0" smtClean="0">
                        <a:latin typeface="Cambria Math" panose="02040503050406030204" pitchFamily="18" charset="0"/>
                      </a:rPr>
                      <m:t>¬</m:t>
                    </m:r>
                  </m:oMath>
                </a14:m>
                <a:r>
                  <a:rPr lang="en-US" dirty="0"/>
                  <a:t> (NOT), </a:t>
                </a:r>
                <a14:m>
                  <m:oMath xmlns:m="http://schemas.openxmlformats.org/officeDocument/2006/math">
                    <m:r>
                      <a:rPr lang="en-US" i="1" dirty="0" smtClean="0">
                        <a:latin typeface="Cambria Math" panose="02040503050406030204" pitchFamily="18" charset="0"/>
                      </a:rPr>
                      <m:t>→</m:t>
                    </m:r>
                  </m:oMath>
                </a14:m>
                <a:r>
                  <a:rPr lang="en-US" dirty="0"/>
                  <a:t> (implication), </a:t>
                </a:r>
                <a:r>
                  <a:rPr lang="zh-CN" altLang="en-US" dirty="0"/>
                  <a:t>↔ </a:t>
                </a:r>
                <a:r>
                  <a:rPr lang="en-US" dirty="0"/>
                  <a:t>(if and only if);</a:t>
                </a:r>
                <a:endParaRPr lang="en-US" dirty="0"/>
              </a:p>
              <a:p>
                <a:pPr lvl="1"/>
                <a:r>
                  <a:rPr lang="en-US" altLang="zh-CN" dirty="0"/>
                  <a:t>P</a:t>
                </a:r>
                <a:r>
                  <a:rPr lang="en-US" dirty="0"/>
                  <a:t>arentheses </a:t>
                </a:r>
                <a:r>
                  <a:rPr lang="zh-CN" altLang="en-US" dirty="0"/>
                  <a:t>括号</a:t>
                </a:r>
                <a:endParaRPr lang="en-US" dirty="0"/>
              </a:p>
              <a:p>
                <a:r>
                  <a:rPr lang="en-US" altLang="zh-CN" dirty="0"/>
                  <a:t>If</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dirty="0">
                    <a:solidFill>
                      <a:srgbClr val="FF0000"/>
                    </a:solidFill>
                  </a:rPr>
                  <a:t>a set of values </a:t>
                </a:r>
                <a:r>
                  <a:rPr lang="en-US" dirty="0"/>
                  <a:t>for the variables of </a:t>
                </a:r>
                <a14:m>
                  <m:oMath xmlns:m="http://schemas.openxmlformats.org/officeDocument/2006/math">
                    <m:r>
                      <a:rPr lang="el-GR" i="1" dirty="0" smtClean="0">
                        <a:latin typeface="Cambria Math" panose="02040503050406030204" pitchFamily="18" charset="0"/>
                      </a:rPr>
                      <m:t>𝜑</m:t>
                    </m:r>
                  </m:oMath>
                </a14:m>
                <a:r>
                  <a:rPr lang="zh-CN" altLang="en-US" dirty="0"/>
                  <a:t> </a:t>
                </a:r>
                <a:r>
                  <a:rPr lang="en-US" dirty="0"/>
                  <a:t>that causes it to evaluate to 1</a:t>
                </a:r>
                <a:r>
                  <a:rPr lang="en-US" altLang="zh-CN" dirty="0"/>
                  <a:t>,</a:t>
                </a:r>
                <a:r>
                  <a:rPr lang="zh-CN" altLang="en-US" dirty="0"/>
                  <a:t> </a:t>
                </a:r>
                <a:r>
                  <a:rPr lang="en-US" altLang="zh-CN" dirty="0"/>
                  <a:t>we</a:t>
                </a:r>
                <a:r>
                  <a:rPr lang="zh-CN" altLang="en-US" dirty="0"/>
                  <a:t> </a:t>
                </a:r>
                <a:r>
                  <a:rPr lang="en-US" altLang="zh-CN" dirty="0"/>
                  <a:t>call</a:t>
                </a:r>
                <a:r>
                  <a:rPr lang="zh-CN" altLang="en-US" dirty="0"/>
                  <a:t> </a:t>
                </a:r>
                <a:r>
                  <a:rPr lang="en-US" altLang="zh-CN" dirty="0"/>
                  <a:t>this</a:t>
                </a:r>
                <a:r>
                  <a:rPr lang="zh-CN" altLang="en-US" dirty="0"/>
                  <a:t> </a:t>
                </a:r>
                <a:r>
                  <a:rPr lang="en-US" altLang="zh-CN" dirty="0"/>
                  <a:t>formula</a:t>
                </a:r>
                <a:r>
                  <a:rPr lang="zh-CN" altLang="en-US" dirty="0"/>
                  <a:t> </a:t>
                </a:r>
                <a14:m>
                  <m:oMath xmlns:m="http://schemas.openxmlformats.org/officeDocument/2006/math">
                    <m:r>
                      <a:rPr lang="el-GR" i="1" dirty="0">
                        <a:latin typeface="Cambria Math" panose="02040503050406030204" pitchFamily="18" charset="0"/>
                      </a:rPr>
                      <m:t>𝜑</m:t>
                    </m:r>
                  </m:oMath>
                </a14:m>
                <a:r>
                  <a:rPr lang="zh-CN" altLang="en-US" dirty="0"/>
                  <a:t> </a:t>
                </a:r>
                <a:r>
                  <a:rPr lang="en-US" altLang="zh-CN" dirty="0"/>
                  <a:t>is</a:t>
                </a:r>
                <a:r>
                  <a:rPr lang="zh-CN" altLang="en-US" dirty="0"/>
                  <a:t> </a:t>
                </a:r>
                <a:r>
                  <a:rPr lang="en-US" altLang="zh-CN" dirty="0">
                    <a:solidFill>
                      <a:srgbClr val="4590B8"/>
                    </a:solidFill>
                  </a:rPr>
                  <a:t>satisfiable</a:t>
                </a:r>
                <a:r>
                  <a:rPr lang="zh-CN" altLang="en-US" dirty="0">
                    <a:solidFill>
                      <a:srgbClr val="4590B8"/>
                    </a:solidFill>
                  </a:rPr>
                  <a:t> </a:t>
                </a:r>
                <a:r>
                  <a:rPr lang="en-US" altLang="zh-CN" dirty="0">
                    <a:solidFill>
                      <a:srgbClr val="4590B8"/>
                    </a:solidFill>
                  </a:rPr>
                  <a:t>(</a:t>
                </a:r>
                <a:r>
                  <a:rPr lang="zh-CN" altLang="en-US" dirty="0">
                    <a:solidFill>
                      <a:srgbClr val="4590B8"/>
                    </a:solidFill>
                  </a:rPr>
                  <a:t>可满足的</a:t>
                </a:r>
                <a:r>
                  <a:rPr lang="en-US" altLang="zh-CN" dirty="0">
                    <a:solidFill>
                      <a:srgbClr val="4590B8"/>
                    </a:solidFill>
                  </a:rPr>
                  <a:t>)</a:t>
                </a:r>
                <a:r>
                  <a:rPr lang="en-US" altLang="zh-CN" dirty="0"/>
                  <a:t>.</a:t>
                </a:r>
                <a:endParaRPr lang="en-US" dirty="0"/>
              </a:p>
              <a:p>
                <a:r>
                  <a:rPr lang="en-US" dirty="0"/>
                  <a:t>The </a:t>
                </a:r>
                <a:r>
                  <a:rPr lang="en-US" dirty="0">
                    <a:solidFill>
                      <a:srgbClr val="4590B8"/>
                    </a:solidFill>
                  </a:rPr>
                  <a:t>satisfiability problem</a:t>
                </a:r>
                <a:r>
                  <a:rPr lang="zh-CN" altLang="en-US" dirty="0">
                    <a:solidFill>
                      <a:srgbClr val="4590B8"/>
                    </a:solidFill>
                  </a:rPr>
                  <a:t> </a:t>
                </a:r>
                <a:r>
                  <a:rPr lang="en-US" altLang="zh-CN" dirty="0">
                    <a:solidFill>
                      <a:srgbClr val="4590B8"/>
                    </a:solidFill>
                  </a:rPr>
                  <a:t>(SAT,</a:t>
                </a:r>
                <a:r>
                  <a:rPr lang="zh-CN" altLang="en-US" dirty="0">
                    <a:solidFill>
                      <a:srgbClr val="4590B8"/>
                    </a:solidFill>
                  </a:rPr>
                  <a:t> 可满足性问题</a:t>
                </a:r>
                <a:r>
                  <a:rPr lang="en-US" altLang="zh-CN" dirty="0">
                    <a:solidFill>
                      <a:srgbClr val="4590B8"/>
                    </a:solidFill>
                  </a:rPr>
                  <a:t>)</a:t>
                </a:r>
                <a:r>
                  <a:rPr lang="zh-CN" altLang="en-US" dirty="0"/>
                  <a:t> </a:t>
                </a:r>
                <a:r>
                  <a:rPr lang="en-US" altLang="zh-CN" dirty="0"/>
                  <a:t>is</a:t>
                </a:r>
                <a:r>
                  <a:rPr lang="zh-CN" altLang="en-US" dirty="0"/>
                  <a:t> </a:t>
                </a:r>
                <a:r>
                  <a:rPr lang="en-US" altLang="zh-CN" dirty="0"/>
                  <a:t>to</a:t>
                </a:r>
                <a:r>
                  <a:rPr lang="zh-CN" altLang="en-US" dirty="0"/>
                  <a:t> </a:t>
                </a:r>
                <a:r>
                  <a:rPr lang="en-US" altLang="zh-CN" dirty="0"/>
                  <a:t>determine</a:t>
                </a:r>
                <a:r>
                  <a:rPr lang="zh-CN" altLang="en-US" dirty="0"/>
                  <a:t> </a:t>
                </a:r>
                <a:r>
                  <a:rPr lang="en-US" altLang="zh-CN" dirty="0"/>
                  <a:t>if</a:t>
                </a:r>
                <a:r>
                  <a:rPr lang="zh-CN" altLang="en-US" dirty="0"/>
                  <a:t> </a:t>
                </a:r>
                <a:r>
                  <a:rPr lang="en-US" altLang="zh-CN" dirty="0"/>
                  <a:t>a</a:t>
                </a:r>
                <a:r>
                  <a:rPr lang="zh-CN" altLang="en-US" dirty="0"/>
                  <a:t> </a:t>
                </a:r>
                <a:r>
                  <a:rPr lang="en-US" altLang="zh-CN" dirty="0"/>
                  <a:t>formula</a:t>
                </a:r>
                <a:r>
                  <a:rPr lang="zh-CN" altLang="en-US" dirty="0"/>
                  <a:t> </a:t>
                </a:r>
                <a:r>
                  <a:rPr lang="en-US" altLang="zh-CN" dirty="0"/>
                  <a:t>is</a:t>
                </a:r>
                <a:r>
                  <a:rPr lang="zh-CN" altLang="en-US" dirty="0"/>
                  <a:t> </a:t>
                </a:r>
                <a:r>
                  <a:rPr lang="en-US" altLang="zh-CN" dirty="0"/>
                  <a:t>satisfiable</a:t>
                </a:r>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CN" dirty="0"/>
                  <a:t>Given</a:t>
                </a:r>
                <a:r>
                  <a:rPr lang="zh-CN" altLang="en-US" dirty="0"/>
                  <a:t> </a:t>
                </a:r>
                <a:r>
                  <a:rPr lang="en-US" altLang="zh-CN" dirty="0"/>
                  <a:t>a</a:t>
                </a:r>
                <a:r>
                  <a:rPr lang="zh-CN" altLang="en-US" dirty="0"/>
                  <a:t> </a:t>
                </a:r>
                <a:r>
                  <a:rPr lang="en-US" altLang="zh-CN" dirty="0"/>
                  <a:t>Boolean</a:t>
                </a:r>
                <a:r>
                  <a:rPr lang="zh-CN" altLang="en-US" dirty="0"/>
                  <a:t> </a:t>
                </a:r>
                <a:r>
                  <a:rPr lang="en-US" altLang="zh-CN" dirty="0"/>
                  <a:t>formula:</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l-GR" i="1" dirty="0">
                          <a:latin typeface="Cambria Math" panose="02040503050406030204" pitchFamily="18" charset="0"/>
                        </a:rPr>
                        <m:t>𝜑</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e>
                          </m:d>
                          <m:r>
                            <a:rPr lang="zh-CN" altLang="en-US" b="0" i="1" dirty="0" smtClean="0">
                              <a:latin typeface="Cambria Math" panose="02040503050406030204" pitchFamily="18" charset="0"/>
                            </a:rPr>
                            <m:t>∨</m:t>
                          </m:r>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3</m:t>
                                      </m:r>
                                    </m:sub>
                                  </m:sSub>
                                </m:e>
                              </m:d>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4</m:t>
                                  </m:r>
                                </m:sub>
                              </m:sSub>
                            </m:e>
                          </m:d>
                        </m:e>
                      </m:d>
                      <m:r>
                        <a:rPr lang="zh-CN" altLang="en-US" b="0" i="1" dirty="0" smtClean="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oMath>
                  </m:oMathPara>
                </a14:m>
                <a:endParaRPr lang="en-US" dirty="0"/>
              </a:p>
              <a:p>
                <a:pPr marL="227330" indent="0">
                  <a:buNone/>
                </a:pPr>
                <a:r>
                  <a:rPr lang="en-US" altLang="zh-CN" dirty="0"/>
                  <a:t>is</a:t>
                </a:r>
                <a:r>
                  <a:rPr lang="zh-CN" altLang="en-US" dirty="0"/>
                  <a:t> </a:t>
                </a:r>
                <a:r>
                  <a:rPr lang="en-US" altLang="zh-CN" dirty="0"/>
                  <a:t>this</a:t>
                </a:r>
                <a:r>
                  <a:rPr lang="zh-CN" altLang="en-US" dirty="0"/>
                  <a:t> </a:t>
                </a:r>
                <a:r>
                  <a:rPr lang="en-US" altLang="zh-CN" dirty="0"/>
                  <a:t>formula</a:t>
                </a:r>
                <a:r>
                  <a:rPr lang="zh-CN" altLang="en-US" dirty="0"/>
                  <a:t> </a:t>
                </a:r>
                <a:r>
                  <a:rPr lang="en-US" altLang="zh-CN" dirty="0"/>
                  <a:t>satisfiable?</a:t>
                </a:r>
                <a:endParaRPr lang="en-US" altLang="zh-CN" dirty="0"/>
              </a:p>
              <a:p>
                <a:r>
                  <a:rPr lang="en-US" altLang="zh-CN" dirty="0"/>
                  <a:t>Yes,</a:t>
                </a:r>
                <a:r>
                  <a:rPr lang="zh-CN" altLang="en-US" dirty="0"/>
                  <a:t> </a:t>
                </a:r>
                <a:r>
                  <a:rPr lang="en-US" altLang="zh-CN" dirty="0"/>
                  <a:t>assign</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en-US" altLang="zh-CN" dirty="0"/>
                  <a:t>,</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en-US" altLang="zh-CN" dirty="0"/>
                  <a:t>,</a:t>
                </a:r>
                <a:r>
                  <a:rPr lang="zh-CN" altLang="en-US" dirty="0"/>
                  <a:t> </a:t>
                </a:r>
                <a:r>
                  <a:rPr lang="en-US" altLang="zh-CN" dirty="0"/>
                  <a:t>we</a:t>
                </a:r>
                <a:r>
                  <a:rPr lang="zh-CN" altLang="en-US" dirty="0"/>
                  <a:t> </a:t>
                </a:r>
                <a:r>
                  <a:rPr lang="en-US" altLang="zh-CN" dirty="0"/>
                  <a:t>get: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rPr>
                        <m:t>    </m:t>
                      </m:r>
                      <m:d>
                        <m:dPr>
                          <m:ctrlPr>
                            <a:rPr lang="en-US" altLang="zh-CN" i="1" dirty="0">
                              <a:latin typeface="Cambria Math" panose="02040503050406030204" pitchFamily="18" charset="0"/>
                            </a:rPr>
                          </m:ctrlPr>
                        </m:dPr>
                        <m:e>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0</m:t>
                              </m:r>
                              <m:r>
                                <a:rPr lang="zh-CN" altLang="en-US" i="1" dirty="0">
                                  <a:latin typeface="Cambria Math" panose="02040503050406030204" pitchFamily="18" charset="0"/>
                                </a:rPr>
                                <m:t>→</m:t>
                              </m:r>
                              <m:r>
                                <a:rPr lang="en-US" altLang="zh-CN" b="0" i="1" dirty="0" smtClean="0">
                                  <a:latin typeface="Cambria Math" panose="02040503050406030204" pitchFamily="18" charset="0"/>
                                </a:rPr>
                                <m:t>0</m:t>
                              </m:r>
                            </m:e>
                          </m:d>
                          <m:r>
                            <a:rPr lang="zh-CN" altLang="en-US" i="1" dirty="0">
                              <a:latin typeface="Cambria Math" panose="02040503050406030204" pitchFamily="18" charset="0"/>
                            </a:rPr>
                            <m:t>∨</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zh-CN" altLang="en-US" i="1" dirty="0">
                                      <a:latin typeface="Cambria Math" panose="02040503050406030204" pitchFamily="18" charset="0"/>
                                    </a:rPr>
                                    <m:t>↔</m:t>
                                  </m:r>
                                  <m:r>
                                    <a:rPr lang="en-US" altLang="zh-CN" b="0" i="1" dirty="0" smtClean="0">
                                      <a:latin typeface="Cambria Math" panose="02040503050406030204" pitchFamily="18" charset="0"/>
                                    </a:rPr>
                                    <m:t>1</m:t>
                                  </m:r>
                                </m:e>
                              </m:d>
                              <m:r>
                                <a:rPr lang="zh-CN" altLang="en-US" i="1" dirty="0">
                                  <a:latin typeface="Cambria Math" panose="02040503050406030204" pitchFamily="18" charset="0"/>
                                </a:rPr>
                                <m:t>∨</m:t>
                              </m:r>
                              <m:r>
                                <a:rPr lang="en-US" altLang="zh-CN" b="0" i="1" dirty="0" smtClean="0">
                                  <a:latin typeface="Cambria Math" panose="02040503050406030204" pitchFamily="18" charset="0"/>
                                </a:rPr>
                                <m:t>1</m:t>
                              </m:r>
                            </m:e>
                          </m:d>
                        </m:e>
                      </m:d>
                      <m:r>
                        <a:rPr lang="zh-CN" altLang="en-US" i="1" dirty="0">
                          <a:latin typeface="Cambria Math" panose="02040503050406030204" pitchFamily="18" charset="0"/>
                        </a:rPr>
                        <m:t>∧</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oMath>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zh-CN" altLang="en-US" b="0" i="1" smtClean="0">
                              <a:latin typeface="Cambria Math" panose="02040503050406030204" pitchFamily="18" charset="0"/>
                            </a:rPr>
                            <m:t>∨</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zh-CN" altLang="en-US" b="0" i="1" smtClean="0">
                                  <a:latin typeface="Cambria Math" panose="02040503050406030204" pitchFamily="18" charset="0"/>
                                </a:rPr>
                                <m:t>∨</m:t>
                              </m:r>
                              <m:r>
                                <a:rPr lang="en-US" altLang="zh-CN" b="0" i="1" smtClean="0">
                                  <a:latin typeface="Cambria Math" panose="02040503050406030204" pitchFamily="18" charset="0"/>
                                </a:rPr>
                                <m:t>1</m:t>
                              </m:r>
                            </m:e>
                          </m:d>
                        </m:e>
                      </m:d>
                      <m:r>
                        <a:rPr lang="zh-CN" altLang="en-US" b="0" i="1" smtClean="0">
                          <a:latin typeface="Cambria Math" panose="02040503050406030204" pitchFamily="18" charset="0"/>
                        </a:rPr>
                        <m:t>∧</m:t>
                      </m:r>
                      <m:r>
                        <a:rPr lang="en-US" altLang="zh-CN" b="0" i="1" smtClean="0">
                          <a:latin typeface="Cambria Math" panose="02040503050406030204" pitchFamily="18" charset="0"/>
                        </a:rPr>
                        <m:t>1</m:t>
                      </m:r>
                    </m:oMath>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m:oMathPara>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文本框 4"/>
          <p:cNvSpPr txBox="1"/>
          <p:nvPr/>
        </p:nvSpPr>
        <p:spPr>
          <a:xfrm>
            <a:off x="798195" y="5958205"/>
            <a:ext cx="4572000" cy="368300"/>
          </a:xfrm>
          <a:prstGeom prst="rect">
            <a:avLst/>
          </a:prstGeom>
          <a:noFill/>
        </p:spPr>
        <p:txBody>
          <a:bodyPr wrap="square" rtlCol="0" anchor="t">
            <a:spAutoFit/>
          </a:bodyPr>
          <a:p>
            <a:pPr algn="l"/>
            <a:r>
              <a:rPr lang="zh-CN" altLang="en-US">
                <a:sym typeface="+mn-ea"/>
              </a:rPr>
              <a:t>A → B 等价于 ¬A ∨ B（非A或B）。</a:t>
            </a:r>
            <a:endPar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t>
            </a:r>
            <a:r>
              <a:rPr lang="en-US" dirty="0"/>
              <a:t>atisfiability</a:t>
            </a:r>
            <a:r>
              <a:rPr lang="zh-CN" altLang="en-US" dirty="0"/>
              <a:t> </a:t>
            </a:r>
            <a:r>
              <a:rPr lang="en-US" altLang="zh-CN" dirty="0"/>
              <a:t>Problem</a:t>
            </a:r>
            <a:endParaRPr lang="en-US" dirty="0"/>
          </a:p>
        </p:txBody>
      </p:sp>
      <p:sp>
        <p:nvSpPr>
          <p:cNvPr id="3" name="Content Placeholder 2"/>
          <p:cNvSpPr>
            <a:spLocks noGrp="1"/>
          </p:cNvSpPr>
          <p:nvPr>
            <p:ph idx="1"/>
          </p:nvPr>
        </p:nvSpPr>
        <p:spPr>
          <a:xfrm>
            <a:off x="435896" y="1550020"/>
            <a:ext cx="5315199" cy="4308780"/>
          </a:xfrm>
        </p:spPr>
        <p:txBody>
          <a:bodyPr/>
          <a:lstStyle/>
          <a:p>
            <a:pPr marL="0" indent="0">
              <a:buNone/>
            </a:pPr>
            <a:r>
              <a:rPr lang="en-US" b="1" dirty="0">
                <a:solidFill>
                  <a:srgbClr val="FF0000"/>
                </a:solidFill>
              </a:rPr>
              <a:t>Theorem </a:t>
            </a:r>
            <a:r>
              <a:rPr lang="en-US" altLang="zh-CN" b="1" dirty="0">
                <a:solidFill>
                  <a:srgbClr val="FF0000"/>
                </a:solidFill>
              </a:rPr>
              <a:t>11.4</a:t>
            </a:r>
            <a:endParaRPr lang="en-US" b="1" dirty="0">
              <a:solidFill>
                <a:srgbClr val="FF0000"/>
              </a:solidFill>
            </a:endParaRPr>
          </a:p>
          <a:p>
            <a:pPr marL="0" indent="0">
              <a:buNone/>
            </a:pPr>
            <a:r>
              <a:rPr lang="en-US" altLang="zh-CN" dirty="0"/>
              <a:t>SAT</a:t>
            </a:r>
            <a:r>
              <a:rPr lang="en-US" dirty="0"/>
              <a:t> is NP-complete.</a:t>
            </a:r>
            <a:endParaRPr lang="en-US" dirty="0"/>
          </a:p>
          <a:p>
            <a:r>
              <a:rPr lang="en-US" dirty="0"/>
              <a:t>In 1971</a:t>
            </a:r>
            <a:r>
              <a:rPr lang="en-US" altLang="zh-CN" dirty="0"/>
              <a:t>,</a:t>
            </a:r>
            <a:r>
              <a:rPr lang="en-US" dirty="0"/>
              <a:t> Stephen Cook </a:t>
            </a:r>
            <a:r>
              <a:rPr lang="en-US" altLang="zh-CN" dirty="0"/>
              <a:t>proves</a:t>
            </a:r>
            <a:r>
              <a:rPr lang="zh-CN" altLang="en-US" dirty="0"/>
              <a:t> </a:t>
            </a:r>
            <a:r>
              <a:rPr lang="en-US" altLang="zh-CN" dirty="0"/>
              <a:t>the</a:t>
            </a:r>
            <a:r>
              <a:rPr lang="zh-CN" altLang="en-US" dirty="0"/>
              <a:t> </a:t>
            </a:r>
            <a:r>
              <a:rPr lang="en-US" altLang="zh-CN" dirty="0">
                <a:solidFill>
                  <a:srgbClr val="FF0000"/>
                </a:solidFill>
              </a:rPr>
              <a:t>first</a:t>
            </a:r>
            <a:r>
              <a:rPr lang="zh-CN" altLang="en-US" dirty="0">
                <a:solidFill>
                  <a:srgbClr val="FF0000"/>
                </a:solidFill>
              </a:rPr>
              <a:t> </a:t>
            </a:r>
            <a:r>
              <a:rPr lang="en-US" dirty="0">
                <a:solidFill>
                  <a:srgbClr val="FF0000"/>
                </a:solidFill>
              </a:rPr>
              <a:t>NP</a:t>
            </a:r>
            <a:r>
              <a:rPr lang="en-US" altLang="zh-CN" dirty="0">
                <a:solidFill>
                  <a:srgbClr val="FF0000"/>
                </a:solidFill>
              </a:rPr>
              <a:t>C</a:t>
            </a:r>
            <a:r>
              <a:rPr lang="zh-CN" altLang="en-US" dirty="0">
                <a:solidFill>
                  <a:srgbClr val="FF0000"/>
                </a:solidFill>
              </a:rPr>
              <a:t> </a:t>
            </a:r>
            <a:r>
              <a:rPr lang="en-US" altLang="zh-CN" dirty="0">
                <a:solidFill>
                  <a:srgbClr val="FF0000"/>
                </a:solidFill>
              </a:rPr>
              <a:t>problem</a:t>
            </a:r>
            <a:r>
              <a:rPr lang="en-US" altLang="zh-CN" dirty="0"/>
              <a:t>.</a:t>
            </a:r>
            <a:endParaRPr lang="en-US" dirty="0"/>
          </a:p>
          <a:p>
            <a:r>
              <a:rPr lang="en-US" altLang="zh-CN" dirty="0"/>
              <a:t>This</a:t>
            </a:r>
            <a:r>
              <a:rPr lang="zh-CN" altLang="en-US" dirty="0"/>
              <a:t> </a:t>
            </a:r>
            <a:r>
              <a:rPr lang="en-US" altLang="zh-CN" dirty="0"/>
              <a:t>problem</a:t>
            </a:r>
            <a:r>
              <a:rPr lang="zh-CN" altLang="en-US" dirty="0"/>
              <a:t> </a:t>
            </a:r>
            <a:r>
              <a:rPr lang="en-US" altLang="zh-CN" dirty="0"/>
              <a:t>itself</a:t>
            </a:r>
            <a:r>
              <a:rPr lang="zh-CN" altLang="en-US" dirty="0"/>
              <a:t> </a:t>
            </a:r>
            <a:r>
              <a:rPr lang="en-US" altLang="zh-CN" dirty="0"/>
              <a:t>is</a:t>
            </a:r>
            <a:r>
              <a:rPr lang="zh-CN" altLang="en-US" dirty="0"/>
              <a:t> </a:t>
            </a:r>
            <a:r>
              <a:rPr lang="en-US" altLang="zh-CN" dirty="0"/>
              <a:t>not</a:t>
            </a:r>
            <a:r>
              <a:rPr lang="zh-CN" altLang="en-US" dirty="0"/>
              <a:t> </a:t>
            </a:r>
            <a:r>
              <a:rPr lang="en-US" altLang="zh-CN" dirty="0"/>
              <a:t>interesting</a:t>
            </a:r>
            <a:r>
              <a:rPr lang="zh-CN" altLang="en-US" dirty="0"/>
              <a:t> </a:t>
            </a:r>
            <a:r>
              <a:rPr lang="en-US" altLang="zh-CN" dirty="0"/>
              <a:t>at</a:t>
            </a:r>
            <a:r>
              <a:rPr lang="zh-CN" altLang="en-US" dirty="0"/>
              <a:t> </a:t>
            </a:r>
            <a:r>
              <a:rPr lang="en-US" altLang="zh-CN" dirty="0"/>
              <a:t>all.</a:t>
            </a:r>
            <a:r>
              <a:rPr lang="zh-CN" altLang="en-US" dirty="0"/>
              <a:t> </a:t>
            </a:r>
            <a:endParaRPr lang="en-US" altLang="zh-CN" dirty="0"/>
          </a:p>
          <a:p>
            <a:r>
              <a:rPr lang="en-US" altLang="zh-CN" dirty="0"/>
              <a:t>However,</a:t>
            </a:r>
            <a:r>
              <a:rPr lang="zh-CN" altLang="en-US" dirty="0"/>
              <a:t> </a:t>
            </a:r>
            <a:r>
              <a:rPr lang="en-US" altLang="zh-CN" dirty="0"/>
              <a:t>we</a:t>
            </a:r>
            <a:r>
              <a:rPr lang="zh-CN" altLang="en-US" dirty="0"/>
              <a:t> </a:t>
            </a:r>
            <a:r>
              <a:rPr lang="en-US" altLang="zh-CN" dirty="0"/>
              <a:t>can</a:t>
            </a:r>
            <a:r>
              <a:rPr lang="zh-CN" altLang="en-US" dirty="0"/>
              <a:t> </a:t>
            </a:r>
            <a:r>
              <a:rPr lang="en-US" altLang="zh-CN" dirty="0"/>
              <a:t>use</a:t>
            </a:r>
            <a:r>
              <a:rPr lang="zh-CN" altLang="en-US" dirty="0"/>
              <a:t> </a:t>
            </a:r>
            <a:r>
              <a:rPr lang="en-US" altLang="zh-CN" dirty="0"/>
              <a:t>it</a:t>
            </a:r>
            <a:r>
              <a:rPr lang="zh-CN" altLang="en-US" dirty="0"/>
              <a:t> </a:t>
            </a:r>
            <a:r>
              <a:rPr lang="en-US" altLang="zh-CN" dirty="0"/>
              <a:t>to</a:t>
            </a:r>
            <a:r>
              <a:rPr lang="zh-CN" altLang="en-US" dirty="0"/>
              <a:t> </a:t>
            </a:r>
            <a:r>
              <a:rPr lang="en-US" altLang="zh-CN" dirty="0"/>
              <a:t>prove</a:t>
            </a:r>
            <a:r>
              <a:rPr lang="zh-CN" altLang="en-US" dirty="0"/>
              <a:t> </a:t>
            </a:r>
            <a:r>
              <a:rPr lang="en-US" altLang="zh-CN" dirty="0"/>
              <a:t>NP-completeness</a:t>
            </a:r>
            <a:r>
              <a:rPr lang="zh-CN" altLang="en-US" dirty="0"/>
              <a:t> </a:t>
            </a:r>
            <a:r>
              <a:rPr lang="en-US" altLang="zh-CN" dirty="0"/>
              <a:t>of</a:t>
            </a:r>
            <a:r>
              <a:rPr lang="zh-CN" altLang="en-US" dirty="0"/>
              <a:t> </a:t>
            </a:r>
            <a:r>
              <a:rPr lang="en-US" altLang="zh-CN" dirty="0"/>
              <a:t>other</a:t>
            </a:r>
            <a:r>
              <a:rPr lang="zh-CN" altLang="en-US" dirty="0"/>
              <a:t> </a:t>
            </a:r>
            <a:r>
              <a:rPr lang="en-US" altLang="zh-CN" dirty="0"/>
              <a:t>problems.</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pic>
        <p:nvPicPr>
          <p:cNvPr id="5" name="Picture 4"/>
          <p:cNvPicPr>
            <a:picLocks noChangeAspect="1"/>
          </p:cNvPicPr>
          <p:nvPr/>
        </p:nvPicPr>
        <p:blipFill>
          <a:blip r:embed="rId1"/>
          <a:stretch>
            <a:fillRect/>
          </a:stretch>
        </p:blipFill>
        <p:spPr>
          <a:xfrm>
            <a:off x="5914104" y="1739900"/>
            <a:ext cx="2794000" cy="3378200"/>
          </a:xfrm>
          <a:prstGeom prst="rect">
            <a:avLst/>
          </a:prstGeom>
        </p:spPr>
      </p:pic>
      <p:sp>
        <p:nvSpPr>
          <p:cNvPr id="6" name="TextBox 5"/>
          <p:cNvSpPr txBox="1"/>
          <p:nvPr/>
        </p:nvSpPr>
        <p:spPr>
          <a:xfrm>
            <a:off x="2964027" y="6611779"/>
            <a:ext cx="3215945" cy="246221"/>
          </a:xfrm>
          <a:prstGeom prst="rect">
            <a:avLst/>
          </a:prstGeom>
          <a:noFill/>
        </p:spPr>
        <p:txBody>
          <a:bodyPr wrap="none" rtlCol="0">
            <a:spAutoFit/>
          </a:bodyPr>
          <a:lstStyle/>
          <a:p>
            <a:r>
              <a:rPr lang="en-US" sz="1000" dirty="0">
                <a:solidFill>
                  <a:schemeClr val="tx2"/>
                </a:solidFill>
                <a:latin typeface="Calibri" panose="020F0502020204030204" pitchFamily="34" charset="0"/>
                <a:cs typeface="Calibri" panose="020F0502020204030204" pitchFamily="34" charset="0"/>
              </a:rPr>
              <a:t>Image source: </a:t>
            </a:r>
            <a:r>
              <a:rPr lang="en-US" sz="1000" dirty="0">
                <a:hlinkClick r:id="rId2"/>
              </a:rPr>
              <a:t>https://en.wikipedia.org/wiki/Stephen_Cook</a:t>
            </a:r>
            <a:endParaRPr lang="en-US" sz="1000" dirty="0" err="1">
              <a:solidFill>
                <a:schemeClr val="tx2"/>
              </a:solidFill>
              <a:latin typeface="Calibri" panose="020F0502020204030204" pitchFamily="34" charset="0"/>
              <a:cs typeface="Calibri" panose="020F0502020204030204" pitchFamily="34" charset="0"/>
            </a:endParaRPr>
          </a:p>
        </p:txBody>
      </p:sp>
      <p:sp>
        <p:nvSpPr>
          <p:cNvPr id="7" name="Rectangle 6"/>
          <p:cNvSpPr/>
          <p:nvPr/>
        </p:nvSpPr>
        <p:spPr>
          <a:xfrm>
            <a:off x="6223691" y="5158025"/>
            <a:ext cx="2174826" cy="646331"/>
          </a:xfrm>
          <a:prstGeom prst="rect">
            <a:avLst/>
          </a:prstGeom>
        </p:spPr>
        <p:txBody>
          <a:bodyPr wrap="none">
            <a:spAutoFit/>
          </a:bodyPr>
          <a:lstStyle/>
          <a:p>
            <a:pPr algn="ctr"/>
            <a:r>
              <a:rPr lang="en-US" dirty="0">
                <a:solidFill>
                  <a:schemeClr val="tx2"/>
                </a:solidFill>
                <a:latin typeface="Calibri" panose="020F0502020204030204" pitchFamily="34" charset="0"/>
                <a:cs typeface="Calibri" panose="020F0502020204030204" pitchFamily="34" charset="0"/>
              </a:rPr>
              <a:t>Stephen Cook </a:t>
            </a:r>
            <a:endParaRPr lang="en-US" dirty="0">
              <a:solidFill>
                <a:schemeClr val="tx2"/>
              </a:solidFill>
              <a:latin typeface="Calibri" panose="020F0502020204030204" pitchFamily="34" charset="0"/>
              <a:cs typeface="Calibri" panose="020F0502020204030204" pitchFamily="34" charset="0"/>
            </a:endParaRPr>
          </a:p>
          <a:p>
            <a:pPr algn="ctr"/>
            <a:r>
              <a:rPr lang="en-US" dirty="0">
                <a:solidFill>
                  <a:schemeClr val="tx2"/>
                </a:solidFill>
                <a:latin typeface="Calibri" panose="020F0502020204030204" pitchFamily="34" charset="0"/>
                <a:cs typeface="Calibri" panose="020F0502020204030204" pitchFamily="34" charset="0"/>
              </a:rPr>
              <a:t>Turing Award in 1982</a:t>
            </a:r>
            <a:endParaRPr lang="en-US" dirty="0">
              <a:solidFill>
                <a:schemeClr val="tx2"/>
              </a:solidFill>
              <a:latin typeface="Calibri" panose="020F0502020204030204" pitchFamily="34" charset="0"/>
              <a:cs typeface="Calibri" panose="020F0502020204030204" pitchFamily="34" charset="0"/>
            </a:endParaRPr>
          </a:p>
        </p:txBody>
      </p:sp>
      <p:sp>
        <p:nvSpPr>
          <p:cNvPr id="8" name="Rectangle 7"/>
          <p:cNvSpPr/>
          <p:nvPr/>
        </p:nvSpPr>
        <p:spPr>
          <a:xfrm>
            <a:off x="435893" y="1876926"/>
            <a:ext cx="5315199" cy="1034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t>
            </a:r>
            <a:r>
              <a:rPr lang="en-US" dirty="0"/>
              <a:t>atisfiability</a:t>
            </a:r>
            <a:r>
              <a:rPr lang="zh-CN" altLang="en-US" dirty="0"/>
              <a:t> </a:t>
            </a:r>
            <a:r>
              <a:rPr lang="en-US" altLang="zh-CN" dirty="0"/>
              <a:t>Problem</a:t>
            </a:r>
            <a:endParaRPr lang="en-US" dirty="0"/>
          </a:p>
        </p:txBody>
      </p:sp>
      <p:sp>
        <p:nvSpPr>
          <p:cNvPr id="3" name="Content Placeholder 2"/>
          <p:cNvSpPr>
            <a:spLocks noGrp="1"/>
          </p:cNvSpPr>
          <p:nvPr>
            <p:ph idx="1"/>
          </p:nvPr>
        </p:nvSpPr>
        <p:spPr>
          <a:xfrm>
            <a:off x="209550" y="1058545"/>
            <a:ext cx="8596630" cy="4975860"/>
          </a:xfrm>
        </p:spPr>
        <p:txBody>
          <a:bodyPr/>
          <a:lstStyle/>
          <a:p>
            <a:pPr marL="0" indent="0">
              <a:buNone/>
            </a:pPr>
            <a:r>
              <a:rPr lang="en-US" altLang="zh-CN" dirty="0">
                <a:solidFill>
                  <a:srgbClr val="7030A0"/>
                </a:solidFill>
              </a:rPr>
              <a:t>Proof</a:t>
            </a:r>
            <a:r>
              <a:rPr lang="en-US" altLang="zh-CN" dirty="0"/>
              <a:t>:</a:t>
            </a:r>
            <a:endParaRPr lang="en-US" altLang="zh-CN" dirty="0"/>
          </a:p>
          <a:p>
            <a:r>
              <a:rPr lang="en-US" altLang="zh-CN" dirty="0"/>
              <a:t>Show</a:t>
            </a:r>
            <a:r>
              <a:rPr lang="zh-CN" altLang="en-US" dirty="0"/>
              <a:t> </a:t>
            </a:r>
            <a:r>
              <a:rPr lang="en-US" altLang="zh-CN" dirty="0"/>
              <a:t>that</a:t>
            </a:r>
            <a:r>
              <a:rPr lang="zh-CN" altLang="en-US" dirty="0"/>
              <a:t> </a:t>
            </a:r>
            <a:r>
              <a:rPr lang="en-US" altLang="zh-CN" dirty="0"/>
              <a:t>SAT</a:t>
            </a:r>
            <a:r>
              <a:rPr lang="zh-CN" altLang="en-US" dirty="0"/>
              <a:t> </a:t>
            </a:r>
            <a:r>
              <a:rPr lang="en-US" altLang="zh-CN" dirty="0"/>
              <a:t>is</a:t>
            </a:r>
            <a:r>
              <a:rPr lang="zh-CN" altLang="en-US" dirty="0"/>
              <a:t> </a:t>
            </a:r>
            <a:r>
              <a:rPr lang="en-US" altLang="zh-CN" dirty="0"/>
              <a:t>in</a:t>
            </a:r>
            <a:r>
              <a:rPr lang="zh-CN" altLang="en-US" dirty="0"/>
              <a:t> </a:t>
            </a:r>
            <a:r>
              <a:rPr lang="en-US" altLang="zh-CN" dirty="0"/>
              <a:t>NP.</a:t>
            </a:r>
            <a:r>
              <a:rPr lang="zh-CN" altLang="en-US" dirty="0"/>
              <a:t> </a:t>
            </a:r>
            <a:endParaRPr lang="en-US" altLang="zh-CN" dirty="0"/>
          </a:p>
          <a:p>
            <a:pPr lvl="1"/>
            <a:r>
              <a:rPr lang="en-US" altLang="zh-CN" dirty="0">
                <a:ea typeface="宋体" panose="02010600030101010101" pitchFamily="2" charset="-122"/>
              </a:rPr>
              <a:t>The verifying algorithm </a:t>
            </a:r>
            <a:r>
              <a:rPr lang="en-US" altLang="zh-CN" dirty="0">
                <a:solidFill>
                  <a:srgbClr val="FF0000"/>
                </a:solidFill>
                <a:ea typeface="宋体" panose="02010600030101010101" pitchFamily="2" charset="-122"/>
              </a:rPr>
              <a:t>simply replaces each variable</a:t>
            </a:r>
            <a:r>
              <a:rPr lang="en-US" altLang="zh-CN" dirty="0">
                <a:ea typeface="宋体" panose="02010600030101010101" pitchFamily="2" charset="-122"/>
              </a:rPr>
              <a:t> in the formula with its corresponding value and then evaluates the expression. </a:t>
            </a:r>
            <a:endParaRPr lang="en-US" altLang="zh-CN" dirty="0">
              <a:ea typeface="宋体" panose="02010600030101010101" pitchFamily="2" charset="-122"/>
            </a:endParaRPr>
          </a:p>
          <a:p>
            <a:pPr lvl="1"/>
            <a:r>
              <a:rPr lang="en-US" altLang="zh-CN" dirty="0">
                <a:ea typeface="宋体" panose="02010600030101010101" pitchFamily="2" charset="-122"/>
              </a:rPr>
              <a:t>This task is easily done in polynomial time. </a:t>
            </a:r>
            <a:endParaRPr lang="en-US" altLang="zh-CN" dirty="0">
              <a:ea typeface="宋体" panose="02010600030101010101" pitchFamily="2" charset="-122"/>
            </a:endParaRPr>
          </a:p>
          <a:p>
            <a:pPr lvl="1"/>
            <a:r>
              <a:rPr lang="en-US" altLang="zh-CN" dirty="0">
                <a:ea typeface="宋体" panose="02010600030101010101" pitchFamily="2" charset="-122"/>
              </a:rPr>
              <a:t>If the expression evaluates to 1, the formula is satisfiable.</a:t>
            </a:r>
            <a:endParaRPr lang="en-US" altLang="zh-CN" dirty="0"/>
          </a:p>
          <a:p>
            <a:r>
              <a:rPr lang="en-US" altLang="zh-CN" dirty="0"/>
              <a:t>Show</a:t>
            </a:r>
            <a:r>
              <a:rPr lang="zh-CN" altLang="en-US" dirty="0"/>
              <a:t> </a:t>
            </a:r>
            <a:r>
              <a:rPr lang="en-US" altLang="zh-CN" dirty="0"/>
              <a:t>that</a:t>
            </a:r>
            <a:r>
              <a:rPr lang="zh-CN" altLang="en-US" dirty="0"/>
              <a:t> </a:t>
            </a:r>
            <a:r>
              <a:rPr lang="en-US" altLang="zh-CN" dirty="0"/>
              <a:t>SAT</a:t>
            </a:r>
            <a:r>
              <a:rPr lang="zh-CN" altLang="en-US" dirty="0"/>
              <a:t> </a:t>
            </a:r>
            <a:r>
              <a:rPr lang="en-US" altLang="zh-CN" dirty="0"/>
              <a:t>is</a:t>
            </a:r>
            <a:r>
              <a:rPr lang="zh-CN" altLang="en-US" dirty="0"/>
              <a:t> </a:t>
            </a:r>
            <a:r>
              <a:rPr lang="en-US" altLang="zh-CN" dirty="0"/>
              <a:t>NP-hard.</a:t>
            </a:r>
            <a:r>
              <a:rPr lang="zh-CN" altLang="en-US" dirty="0"/>
              <a:t> </a:t>
            </a:r>
            <a:endParaRPr lang="en-US" altLang="zh-CN" dirty="0"/>
          </a:p>
          <a:p>
            <a:pPr lvl="1"/>
            <a:r>
              <a:rPr lang="en-US" altLang="zh-CN" dirty="0"/>
              <a:t>Not</a:t>
            </a:r>
            <a:r>
              <a:rPr lang="zh-CN" altLang="en-US" dirty="0"/>
              <a:t> </a:t>
            </a:r>
            <a:r>
              <a:rPr lang="en-US" altLang="zh-CN" dirty="0"/>
              <a:t>that</a:t>
            </a:r>
            <a:r>
              <a:rPr lang="zh-CN" altLang="en-US" dirty="0"/>
              <a:t> </a:t>
            </a:r>
            <a:r>
              <a:rPr lang="en-US" altLang="zh-CN" dirty="0"/>
              <a:t>easy</a:t>
            </a:r>
            <a:r>
              <a:rPr lang="zh-CN" altLang="en-US" dirty="0"/>
              <a:t> </a:t>
            </a:r>
            <a:r>
              <a:rPr lang="en-US" altLang="zh-CN" dirty="0"/>
              <a:t>to</a:t>
            </a:r>
            <a:r>
              <a:rPr lang="zh-CN" altLang="en-US" dirty="0"/>
              <a:t> </a:t>
            </a:r>
            <a:r>
              <a:rPr lang="en-US" altLang="zh-CN" dirty="0"/>
              <a:t>prove.</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t>
            </a:r>
            <a:r>
              <a:rPr lang="en-US" dirty="0"/>
              <a:t>atisfiability</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0045" y="1169670"/>
                <a:ext cx="8347710" cy="4688840"/>
              </a:xfrm>
            </p:spPr>
            <p:txBody>
              <a:bodyPr>
                <a:normAutofit fontScale="92500"/>
              </a:bodyPr>
              <a:lstStyle/>
              <a:p>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shown</a:t>
                </a:r>
                <a:r>
                  <a:rPr lang="zh-CN" altLang="en-US" dirty="0"/>
                  <a:t> </a:t>
                </a:r>
                <a:r>
                  <a:rPr lang="en-US" altLang="zh-CN" dirty="0"/>
                  <a:t>that:</a:t>
                </a:r>
                <a:endParaRPr lang="en-US" altLang="zh-CN" dirty="0"/>
              </a:p>
              <a:p>
                <a:pPr lvl="1"/>
                <a:r>
                  <a:rPr lang="en-US" altLang="zh-CN" dirty="0">
                    <a:ea typeface="Cambria Math" panose="02040503050406030204" pitchFamily="18" charset="0"/>
                  </a:rPr>
                  <a:t>SAT</a:t>
                </a:r>
                <a:r>
                  <a:rPr lang="zh-CN" altLang="en-US" dirty="0">
                    <a:ea typeface="Cambria Math" panose="02040503050406030204" pitchFamily="18" charset="0"/>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𝑃</m:t>
                        </m:r>
                      </m:sub>
                    </m:sSub>
                  </m:oMath>
                </a14:m>
                <a:r>
                  <a:rPr lang="zh-CN" altLang="en-US" dirty="0"/>
                  <a:t> </a:t>
                </a:r>
                <a:r>
                  <a:rPr lang="en-US" altLang="zh-CN" dirty="0"/>
                  <a:t>Hamiltonian</a:t>
                </a:r>
                <a:r>
                  <a:rPr lang="zh-CN" altLang="en-US" dirty="0"/>
                  <a:t> </a:t>
                </a:r>
                <a:r>
                  <a:rPr lang="en-US" altLang="zh-CN" dirty="0"/>
                  <a:t>cycle</a:t>
                </a:r>
                <a:r>
                  <a:rPr lang="zh-CN" altLang="en-US" dirty="0"/>
                  <a:t> </a:t>
                </a:r>
                <a:r>
                  <a:rPr lang="en-US" altLang="zh-CN" dirty="0"/>
                  <a:t>decision</a:t>
                </a:r>
                <a:r>
                  <a:rPr lang="zh-CN" altLang="en-US" dirty="0"/>
                  <a:t> </a:t>
                </a:r>
                <a:r>
                  <a:rPr lang="en-US" altLang="zh-CN" dirty="0"/>
                  <a:t>problem.</a:t>
                </a:r>
                <a:endParaRPr lang="en-US" altLang="zh-CN" dirty="0"/>
              </a:p>
              <a:p>
                <a:pPr lvl="1"/>
                <a:r>
                  <a:rPr lang="en-US" altLang="zh-CN" dirty="0"/>
                  <a:t>Hamiltonian</a:t>
                </a:r>
                <a:r>
                  <a:rPr lang="zh-CN" altLang="en-US" dirty="0"/>
                  <a:t> </a:t>
                </a:r>
                <a:r>
                  <a:rPr lang="en-US" altLang="zh-CN" dirty="0"/>
                  <a:t>cycle</a:t>
                </a:r>
                <a:r>
                  <a:rPr lang="zh-CN" altLang="en-US" dirty="0"/>
                  <a:t> </a:t>
                </a:r>
                <a:r>
                  <a:rPr lang="en-US" altLang="zh-CN" dirty="0"/>
                  <a:t>decision</a:t>
                </a:r>
                <a:r>
                  <a:rPr lang="zh-CN" altLang="en-US" dirty="0"/>
                  <a:t> </a:t>
                </a:r>
                <a:r>
                  <a:rPr lang="en-US" altLang="zh-CN" dirty="0"/>
                  <a:t>problem</a:t>
                </a:r>
                <a:r>
                  <a:rPr lang="zh-CN" altLang="en-US" dirty="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𝑃</m:t>
                        </m:r>
                      </m:sub>
                    </m:sSub>
                  </m:oMath>
                </a14:m>
                <a:r>
                  <a:rPr lang="zh-CN" altLang="en-US" dirty="0"/>
                  <a:t> </a:t>
                </a:r>
                <a:r>
                  <a:rPr lang="en-US" altLang="zh-CN" dirty="0"/>
                  <a:t>undirected</a:t>
                </a:r>
                <a:r>
                  <a:rPr lang="zh-CN" altLang="en-US" dirty="0"/>
                  <a:t> </a:t>
                </a:r>
                <a:r>
                  <a:rPr lang="en-US" altLang="zh-CN" dirty="0"/>
                  <a:t>traveling</a:t>
                </a:r>
                <a:r>
                  <a:rPr lang="zh-CN" altLang="en-US" dirty="0"/>
                  <a:t> </a:t>
                </a:r>
                <a:r>
                  <a:rPr lang="en-US" altLang="zh-CN" dirty="0"/>
                  <a:t>salesperson</a:t>
                </a:r>
                <a:r>
                  <a:rPr lang="zh-CN" altLang="en-US" dirty="0"/>
                  <a:t> </a:t>
                </a:r>
                <a:r>
                  <a:rPr lang="en-US" altLang="zh-CN" dirty="0"/>
                  <a:t>decision</a:t>
                </a:r>
                <a:r>
                  <a:rPr lang="zh-CN" altLang="en-US" dirty="0"/>
                  <a:t> </a:t>
                </a:r>
                <a:r>
                  <a:rPr lang="en-US" altLang="zh-CN" dirty="0"/>
                  <a:t>problem.</a:t>
                </a:r>
                <a:endParaRPr lang="en-US" altLang="zh-CN" dirty="0"/>
              </a:p>
              <a:p>
                <a:pPr lvl="1"/>
                <a:r>
                  <a:rPr lang="en-US" altLang="zh-CN" dirty="0"/>
                  <a:t>Undirected</a:t>
                </a:r>
                <a:r>
                  <a:rPr lang="zh-CN" altLang="en-US" dirty="0"/>
                  <a:t> </a:t>
                </a:r>
                <a:r>
                  <a:rPr lang="en-US" altLang="zh-CN" dirty="0"/>
                  <a:t>traveling</a:t>
                </a:r>
                <a:r>
                  <a:rPr lang="zh-CN" altLang="en-US" dirty="0"/>
                  <a:t> </a:t>
                </a:r>
                <a:r>
                  <a:rPr lang="en-US" altLang="zh-CN" dirty="0"/>
                  <a:t>Salesperson</a:t>
                </a:r>
                <a:r>
                  <a:rPr lang="zh-CN" altLang="en-US" dirty="0"/>
                  <a:t> </a:t>
                </a:r>
                <a:r>
                  <a:rPr lang="en-US" altLang="zh-CN" dirty="0"/>
                  <a:t>decision</a:t>
                </a:r>
                <a:r>
                  <a:rPr lang="zh-CN" altLang="en-US" dirty="0"/>
                  <a:t> </a:t>
                </a:r>
                <a:r>
                  <a:rPr lang="en-US" altLang="zh-CN" dirty="0"/>
                  <a:t>problem</a:t>
                </a:r>
                <a:r>
                  <a:rPr lang="zh-CN" altLang="en-US" dirty="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𝑃</m:t>
                        </m:r>
                      </m:sub>
                    </m:sSub>
                  </m:oMath>
                </a14:m>
                <a:r>
                  <a:rPr lang="zh-CN" altLang="en-US" dirty="0"/>
                  <a:t> </a:t>
                </a:r>
                <a:r>
                  <a:rPr lang="en-US" altLang="zh-CN" dirty="0"/>
                  <a:t>traveling</a:t>
                </a:r>
                <a:r>
                  <a:rPr lang="zh-CN" altLang="en-US" dirty="0"/>
                  <a:t> </a:t>
                </a:r>
                <a:r>
                  <a:rPr lang="en-US" altLang="zh-CN" dirty="0"/>
                  <a:t>salesperson</a:t>
                </a:r>
                <a:r>
                  <a:rPr lang="zh-CN" altLang="en-US" dirty="0"/>
                  <a:t> </a:t>
                </a:r>
                <a:r>
                  <a:rPr lang="en-US" altLang="zh-CN" dirty="0"/>
                  <a:t>decision</a:t>
                </a:r>
                <a:r>
                  <a:rPr lang="zh-CN" altLang="en-US" dirty="0"/>
                  <a:t> </a:t>
                </a:r>
                <a:r>
                  <a:rPr lang="en-US" altLang="zh-CN" dirty="0"/>
                  <a:t>problem.</a:t>
                </a:r>
                <a:endParaRPr lang="en-US" altLang="zh-CN" dirty="0"/>
              </a:p>
              <a:p>
                <a:pPr lvl="1"/>
                <a:r>
                  <a:rPr lang="en-US" altLang="zh-CN" dirty="0"/>
                  <a:t>…</a:t>
                </a:r>
                <a:endParaRPr lang="en-US" altLang="zh-CN" dirty="0"/>
              </a:p>
              <a:p>
                <a:r>
                  <a:rPr lang="en-US" altLang="zh-CN" dirty="0"/>
                  <a:t>Now,</a:t>
                </a:r>
                <a:r>
                  <a:rPr lang="zh-CN" altLang="en-US" dirty="0"/>
                  <a:t> </a:t>
                </a:r>
                <a:r>
                  <a:rPr lang="en-US" altLang="zh-CN" dirty="0"/>
                  <a:t>we</a:t>
                </a:r>
                <a:r>
                  <a:rPr lang="zh-CN" altLang="en-US" dirty="0"/>
                  <a:t> </a:t>
                </a:r>
                <a:r>
                  <a:rPr lang="en-US" altLang="zh-CN" dirty="0"/>
                  <a:t>don’t</a:t>
                </a:r>
                <a:r>
                  <a:rPr lang="zh-CN" altLang="en-US" dirty="0"/>
                  <a:t> </a:t>
                </a:r>
                <a:r>
                  <a:rPr lang="en-US" altLang="zh-CN" dirty="0"/>
                  <a:t>need</a:t>
                </a:r>
                <a:r>
                  <a:rPr lang="zh-CN" altLang="en-US" dirty="0"/>
                  <a:t> </a:t>
                </a:r>
                <a:r>
                  <a:rPr lang="en-US" altLang="zh-CN" dirty="0"/>
                  <a:t>to</a:t>
                </a:r>
                <a:r>
                  <a:rPr lang="zh-CN" altLang="en-US" dirty="0"/>
                  <a:t> </a:t>
                </a:r>
                <a:r>
                  <a:rPr lang="en-US" altLang="zh-CN" dirty="0"/>
                  <a:t>use</a:t>
                </a:r>
                <a:r>
                  <a:rPr lang="zh-CN" altLang="en-US" dirty="0"/>
                  <a:t> </a:t>
                </a:r>
                <a:r>
                  <a:rPr lang="en-US" altLang="zh-CN" dirty="0"/>
                  <a:t>the</a:t>
                </a:r>
                <a:r>
                  <a:rPr lang="zh-CN" altLang="en-US" dirty="0"/>
                  <a:t> </a:t>
                </a:r>
                <a:r>
                  <a:rPr lang="en-US" altLang="zh-CN" dirty="0"/>
                  <a:t>definition</a:t>
                </a:r>
                <a:r>
                  <a:rPr lang="zh-CN" altLang="en-US" dirty="0"/>
                  <a:t> </a:t>
                </a:r>
                <a:r>
                  <a:rPr lang="en-US" altLang="zh-CN" dirty="0"/>
                  <a:t>to</a:t>
                </a:r>
                <a:r>
                  <a:rPr lang="zh-CN" altLang="en-US" dirty="0"/>
                  <a:t> </a:t>
                </a:r>
                <a:r>
                  <a:rPr lang="en-US" altLang="zh-CN" dirty="0"/>
                  <a:t>prove</a:t>
                </a:r>
                <a:r>
                  <a:rPr lang="zh-CN" altLang="en-US" dirty="0"/>
                  <a:t> </a:t>
                </a:r>
                <a:r>
                  <a:rPr lang="en-US" altLang="zh-CN" dirty="0"/>
                  <a:t>the</a:t>
                </a:r>
                <a:r>
                  <a:rPr lang="zh-CN" altLang="en-US" dirty="0"/>
                  <a:t> </a:t>
                </a:r>
                <a:r>
                  <a:rPr lang="en-US" altLang="zh-CN" dirty="0"/>
                  <a:t>NP-completeness</a:t>
                </a:r>
                <a:r>
                  <a:rPr lang="zh-CN" altLang="en-US" dirty="0"/>
                  <a:t> </a:t>
                </a:r>
                <a:r>
                  <a:rPr lang="en-US" altLang="zh-CN" dirty="0"/>
                  <a:t>of</a:t>
                </a:r>
                <a:r>
                  <a:rPr lang="zh-CN" altLang="en-US" dirty="0"/>
                  <a:t> </a:t>
                </a:r>
                <a:r>
                  <a:rPr lang="en-US" altLang="zh-CN" dirty="0"/>
                  <a:t>a</a:t>
                </a:r>
                <a:r>
                  <a:rPr lang="zh-CN" altLang="en-US" dirty="0"/>
                  <a:t> </a:t>
                </a:r>
                <a:r>
                  <a:rPr lang="en-US" altLang="zh-CN" dirty="0"/>
                  <a:t>problem. </a:t>
                </a:r>
                <a:r>
                  <a:rPr lang="en-US" altLang="zh-CN" dirty="0">
                    <a:solidFill>
                      <a:srgbClr val="FF0000"/>
                    </a:solidFill>
                  </a:rPr>
                  <a:t>Instead,</a:t>
                </a:r>
                <a:r>
                  <a:rPr lang="zh-CN" altLang="en-US" dirty="0">
                    <a:solidFill>
                      <a:srgbClr val="FF0000"/>
                    </a:solidFill>
                  </a:rPr>
                  <a:t> </a:t>
                </a:r>
                <a:r>
                  <a:rPr lang="en-US" altLang="zh-CN" dirty="0">
                    <a:solidFill>
                      <a:srgbClr val="FF0000"/>
                    </a:solidFill>
                  </a:rPr>
                  <a:t>simply</a:t>
                </a:r>
                <a:r>
                  <a:rPr lang="zh-CN" altLang="en-US" dirty="0">
                    <a:solidFill>
                      <a:srgbClr val="FF0000"/>
                    </a:solidFill>
                  </a:rPr>
                  <a:t> </a:t>
                </a:r>
                <a:r>
                  <a:rPr lang="en-US" altLang="zh-CN" dirty="0">
                    <a:solidFill>
                      <a:srgbClr val="FF0000"/>
                    </a:solidFill>
                  </a:rPr>
                  <a:t>find</a:t>
                </a:r>
                <a:r>
                  <a:rPr lang="zh-CN" altLang="en-US" dirty="0">
                    <a:solidFill>
                      <a:srgbClr val="FF0000"/>
                    </a:solidFill>
                  </a:rPr>
                  <a:t> </a:t>
                </a:r>
                <a:r>
                  <a:rPr lang="en-US" altLang="zh-CN" dirty="0">
                    <a:solidFill>
                      <a:srgbClr val="FF0000"/>
                    </a:solidFill>
                  </a:rPr>
                  <a:t>another</a:t>
                </a:r>
                <a:r>
                  <a:rPr lang="zh-CN" altLang="en-US" dirty="0">
                    <a:solidFill>
                      <a:srgbClr val="FF0000"/>
                    </a:solidFill>
                  </a:rPr>
                  <a:t> </a:t>
                </a:r>
                <a:r>
                  <a:rPr lang="en-US" altLang="zh-CN" dirty="0">
                    <a:solidFill>
                      <a:srgbClr val="FF0000"/>
                    </a:solidFill>
                  </a:rPr>
                  <a:t>NP-complete</a:t>
                </a:r>
                <a:r>
                  <a:rPr lang="zh-CN" altLang="en-US" dirty="0">
                    <a:solidFill>
                      <a:srgbClr val="FF0000"/>
                    </a:solidFill>
                  </a:rPr>
                  <a:t> </a:t>
                </a:r>
                <a:r>
                  <a:rPr lang="en-US" altLang="zh-CN" dirty="0">
                    <a:solidFill>
                      <a:srgbClr val="FF0000"/>
                    </a:solidFill>
                  </a:rPr>
                  <a:t>problem</a:t>
                </a:r>
                <a:r>
                  <a:rPr lang="zh-CN" altLang="en-US" dirty="0">
                    <a:solidFill>
                      <a:srgbClr val="FF0000"/>
                    </a:solidFill>
                  </a:rPr>
                  <a:t> </a:t>
                </a:r>
                <a:r>
                  <a:rPr lang="en-US" altLang="zh-CN" dirty="0">
                    <a:solidFill>
                      <a:srgbClr val="FF0000"/>
                    </a:solidFill>
                  </a:rPr>
                  <a:t>and</a:t>
                </a:r>
                <a:r>
                  <a:rPr lang="zh-CN" altLang="en-US" dirty="0">
                    <a:solidFill>
                      <a:srgbClr val="FF0000"/>
                    </a:solidFill>
                  </a:rPr>
                  <a:t> </a:t>
                </a:r>
                <a:r>
                  <a:rPr lang="en-US" altLang="zh-CN" dirty="0">
                    <a:solidFill>
                      <a:srgbClr val="FF0000"/>
                    </a:solidFill>
                  </a:rPr>
                  <a:t>show</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reducibility</a:t>
                </a:r>
                <a:r>
                  <a:rPr lang="en-US" altLang="zh-CN" dirty="0"/>
                  <a:t>.</a:t>
                </a:r>
                <a:r>
                  <a:rPr lang="zh-CN" altLang="en-US" dirty="0"/>
                  <a:t>我们不需要按照</a:t>
                </a:r>
                <a:r>
                  <a:rPr lang="en-US" altLang="zh-CN" dirty="0"/>
                  <a:t>NPC</a:t>
                </a:r>
                <a:r>
                  <a:rPr lang="zh-CN" altLang="en-US" dirty="0"/>
                  <a:t>的定义来证明一个问题是</a:t>
                </a:r>
                <a:r>
                  <a:rPr lang="en-US" altLang="zh-CN" dirty="0"/>
                  <a:t>NPC</a:t>
                </a:r>
                <a:r>
                  <a:rPr lang="zh-CN" altLang="en-US" dirty="0"/>
                  <a:t>，我们只需证明一个</a:t>
                </a:r>
                <a:r>
                  <a:rPr lang="en-US" altLang="zh-CN" dirty="0"/>
                  <a:t>NPC</a:t>
                </a:r>
                <a:r>
                  <a:rPr lang="zh-CN" altLang="en-US" dirty="0"/>
                  <a:t>问题的语言能够多项式时间约简为这个问题</a:t>
                </a:r>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360045" y="1169670"/>
                <a:ext cx="8347710" cy="4688840"/>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3-CNF </a:t>
            </a:r>
            <a:r>
              <a:rPr lang="en-US" altLang="zh-CN" dirty="0"/>
              <a:t>S</a:t>
            </a:r>
            <a:r>
              <a:rPr lang="en-US" dirty="0"/>
              <a:t>atisfiability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302711"/>
                <a:ext cx="8272211" cy="4803156"/>
              </a:xfrm>
            </p:spPr>
            <p:txBody>
              <a:bodyPr>
                <a:normAutofit lnSpcReduction="10000"/>
              </a:bodyPr>
              <a:lstStyle/>
              <a:p>
                <a:r>
                  <a:rPr lang="en-US" dirty="0"/>
                  <a:t>A literal in a </a:t>
                </a:r>
                <a:r>
                  <a:rPr lang="en-US" altLang="zh-CN" dirty="0"/>
                  <a:t>B</a:t>
                </a:r>
                <a:r>
                  <a:rPr lang="en-US" dirty="0"/>
                  <a:t>oolean formula is an occurrence of a variable</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dirty="0"/>
                  <a:t> or its negation</a:t>
                </a:r>
                <a:r>
                  <a:rPr lang="zh-CN" altLang="en-US" dirty="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dirty="0"/>
                  <a:t>. </a:t>
                </a:r>
                <a:r>
                  <a:rPr lang="en-US" altLang="zh-CN" dirty="0"/>
                  <a:t>x1</a:t>
                </a:r>
                <a:r>
                  <a:rPr lang="zh-CN" altLang="en-US" dirty="0"/>
                  <a:t>和非</a:t>
                </a:r>
                <a:r>
                  <a:rPr lang="en-US" altLang="zh-CN" dirty="0"/>
                  <a:t>x1</a:t>
                </a:r>
                <a:r>
                  <a:rPr lang="zh-CN" altLang="en-US" dirty="0"/>
                  <a:t>是不一样的文字</a:t>
                </a:r>
                <a:endParaRPr lang="en-US" dirty="0"/>
              </a:p>
              <a:p>
                <a:r>
                  <a:rPr lang="en-US" dirty="0"/>
                  <a:t>A </a:t>
                </a:r>
                <a:r>
                  <a:rPr lang="en-US" altLang="zh-CN" dirty="0"/>
                  <a:t>B</a:t>
                </a:r>
                <a:r>
                  <a:rPr lang="en-US" dirty="0"/>
                  <a:t>oolean formula is in </a:t>
                </a:r>
                <a:r>
                  <a:rPr lang="en-US" dirty="0">
                    <a:solidFill>
                      <a:srgbClr val="4590B8"/>
                    </a:solidFill>
                  </a:rPr>
                  <a:t>conjunctive normal form</a:t>
                </a:r>
                <a:r>
                  <a:rPr lang="zh-CN" altLang="en-US" dirty="0">
                    <a:solidFill>
                      <a:srgbClr val="4590B8"/>
                    </a:solidFill>
                  </a:rPr>
                  <a:t> </a:t>
                </a:r>
                <a:r>
                  <a:rPr lang="en-US" altLang="zh-CN" dirty="0">
                    <a:solidFill>
                      <a:srgbClr val="4590B8"/>
                    </a:solidFill>
                  </a:rPr>
                  <a:t>(</a:t>
                </a:r>
                <a:r>
                  <a:rPr lang="en-US" dirty="0">
                    <a:solidFill>
                      <a:srgbClr val="4590B8"/>
                    </a:solidFill>
                  </a:rPr>
                  <a:t>CNF</a:t>
                </a:r>
                <a:r>
                  <a:rPr lang="en-US" altLang="zh-CN" dirty="0">
                    <a:solidFill>
                      <a:srgbClr val="4590B8"/>
                    </a:solidFill>
                  </a:rPr>
                  <a:t>,</a:t>
                </a:r>
                <a:r>
                  <a:rPr lang="zh-CN" altLang="en-US" dirty="0">
                    <a:solidFill>
                      <a:srgbClr val="4590B8"/>
                    </a:solidFill>
                  </a:rPr>
                  <a:t> 合取范式</a:t>
                </a:r>
                <a:r>
                  <a:rPr lang="en-US" altLang="zh-CN" dirty="0">
                    <a:solidFill>
                      <a:srgbClr val="4590B8"/>
                    </a:solidFill>
                  </a:rPr>
                  <a:t>)</a:t>
                </a:r>
                <a:r>
                  <a:rPr lang="en-US" dirty="0"/>
                  <a:t>, if it is expressed as an </a:t>
                </a:r>
                <a:r>
                  <a:rPr lang="en-US" dirty="0">
                    <a:solidFill>
                      <a:srgbClr val="FF0000"/>
                    </a:solidFill>
                  </a:rPr>
                  <a:t>AN</a:t>
                </a:r>
                <a:r>
                  <a:rPr lang="en-US" dirty="0"/>
                  <a:t>D of clauses, each of which is the </a:t>
                </a:r>
                <a:r>
                  <a:rPr lang="en-US" dirty="0">
                    <a:solidFill>
                      <a:srgbClr val="FF0000"/>
                    </a:solidFill>
                  </a:rPr>
                  <a:t>OR </a:t>
                </a:r>
                <a:r>
                  <a:rPr lang="en-US" dirty="0"/>
                  <a:t>of one or more literals. </a:t>
                </a:r>
                <a:r>
                  <a:rPr lang="zh-CN" altLang="en-US" dirty="0"/>
                  <a:t>如果是一系列子句的合取，而子句是一个或者多个文字的析取</a:t>
                </a:r>
                <a:endParaRPr lang="en-US" dirty="0"/>
              </a:p>
              <a:p>
                <a:r>
                  <a:rPr lang="en-US" dirty="0"/>
                  <a:t>A Boolean formula is in 3-CNF, if each clause has exactly three distinct literals.</a:t>
                </a:r>
                <a:r>
                  <a:rPr lang="zh-CN" altLang="en-US" dirty="0"/>
                  <a:t> </a:t>
                </a:r>
                <a:r>
                  <a:rPr lang="en-US" altLang="zh-CN" dirty="0"/>
                  <a:t>For</a:t>
                </a:r>
                <a:r>
                  <a:rPr lang="zh-CN" altLang="en-US" dirty="0"/>
                  <a:t> </a:t>
                </a:r>
                <a:r>
                  <a:rPr lang="en-US" altLang="zh-CN" dirty="0"/>
                  <a:t>example:(</a:t>
                </a:r>
                <a:r>
                  <a:rPr lang="zh-CN" altLang="en-US" sz="1800" dirty="0"/>
                  <a:t>每个子句精确含有</a:t>
                </a:r>
                <a:r>
                  <a:rPr lang="en-US" altLang="zh-CN" sz="1800" dirty="0"/>
                  <a:t>3</a:t>
                </a:r>
                <a:r>
                  <a:rPr lang="zh-CN" altLang="en-US" sz="1800" dirty="0"/>
                  <a:t>个不同的文字</a:t>
                </a:r>
                <a:r>
                  <a:rPr lang="en-US" altLang="zh-CN" dirty="0"/>
                  <a:t>)</a:t>
                </a:r>
                <a:endParaRPr lang="en-US" altLang="zh-CN" dirty="0"/>
              </a:p>
              <a:p>
                <a:pPr marL="0"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zh-CN" altLang="en-US" b="0" i="1"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oMath>
                  </m:oMathPara>
                </a14:m>
                <a:endParaRPr lang="en-US" dirty="0"/>
              </a:p>
              <a:p>
                <a:r>
                  <a:rPr lang="en-US" dirty="0"/>
                  <a:t>In 3-CNF-SAT</a:t>
                </a:r>
                <a:r>
                  <a:rPr lang="zh-CN" altLang="en-US" dirty="0"/>
                  <a:t> </a:t>
                </a:r>
                <a:r>
                  <a:rPr lang="en-US" altLang="zh-CN" dirty="0"/>
                  <a:t>problem</a:t>
                </a:r>
                <a:r>
                  <a:rPr lang="en-US" dirty="0"/>
                  <a:t>, we are asked whether a given </a:t>
                </a:r>
                <a:r>
                  <a:rPr lang="en-US" altLang="zh-CN" dirty="0"/>
                  <a:t>B</a:t>
                </a:r>
                <a:r>
                  <a:rPr lang="en-US" dirty="0"/>
                  <a:t>oolean formula </a:t>
                </a:r>
                <a14:m>
                  <m:oMath xmlns:m="http://schemas.openxmlformats.org/officeDocument/2006/math">
                    <m:r>
                      <a:rPr lang="el-GR" i="1" dirty="0" smtClean="0">
                        <a:latin typeface="Cambria Math" panose="02040503050406030204" pitchFamily="18" charset="0"/>
                      </a:rPr>
                      <m:t>𝜑</m:t>
                    </m:r>
                  </m:oMath>
                </a14:m>
                <a:r>
                  <a:rPr lang="el-GR" dirty="0"/>
                  <a:t> </a:t>
                </a:r>
                <a:r>
                  <a:rPr lang="en-US" dirty="0"/>
                  <a:t>in 3-CNF is satisfiable. </a:t>
                </a:r>
                <a:r>
                  <a:rPr lang="zh-CN" altLang="en-US" dirty="0"/>
                  <a:t>判断一个以</a:t>
                </a:r>
                <a:r>
                  <a:rPr lang="en-US" altLang="zh-CN" dirty="0"/>
                  <a:t>3-CNF</a:t>
                </a:r>
                <a:r>
                  <a:rPr lang="zh-CN" altLang="en-US" dirty="0"/>
                  <a:t>方式表达的布尔表达式</a:t>
                </a:r>
                <a14:m>
                  <m:oMath xmlns:m="http://schemas.openxmlformats.org/officeDocument/2006/math">
                    <m:r>
                      <a:rPr lang="el-GR" altLang="zh-CN" i="1" dirty="0">
                        <a:latin typeface="Cambria Math" panose="02040503050406030204" pitchFamily="18" charset="0"/>
                      </a:rPr>
                      <m:t>𝜑</m:t>
                    </m:r>
                  </m:oMath>
                </a14:m>
                <a:r>
                  <a:rPr lang="zh-CN" altLang="en-US" dirty="0"/>
                  <a:t>是不是可满足</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302711"/>
                <a:ext cx="8272211" cy="4803156"/>
              </a:xfrm>
              <a:blipFill rotWithShape="1">
                <a:blip r:embed="rId1"/>
                <a:stretch>
                  <a:fillRect l="-3" t="-7"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NP-Completeness</a:t>
            </a:r>
            <a:r>
              <a:rPr lang="zh-CN" altLang="en-US" dirty="0"/>
              <a:t> </a:t>
            </a:r>
            <a:r>
              <a:rPr lang="en-US" altLang="zh-CN" dirty="0"/>
              <a:t>of</a:t>
            </a:r>
            <a:r>
              <a:rPr lang="zh-CN" altLang="en-US" dirty="0"/>
              <a:t> </a:t>
            </a:r>
            <a:r>
              <a:rPr lang="en-US" dirty="0"/>
              <a:t>3-CNF </a:t>
            </a:r>
            <a:r>
              <a:rPr lang="en-US" altLang="zh-CN" dirty="0"/>
              <a:t>S</a:t>
            </a:r>
            <a:r>
              <a:rPr lang="en-US" dirty="0"/>
              <a:t>atisfiability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10000"/>
              </a:bodyPr>
              <a:lstStyle/>
              <a:p>
                <a:pPr marL="0" indent="0">
                  <a:buNone/>
                </a:pPr>
                <a:r>
                  <a:rPr lang="en-US" sz="2355" b="1" dirty="0">
                    <a:solidFill>
                      <a:srgbClr val="FF0000"/>
                    </a:solidFill>
                  </a:rPr>
                  <a:t>Theorem 11.5 </a:t>
                </a:r>
                <a:endParaRPr lang="en-US" sz="2355" b="1" dirty="0">
                  <a:solidFill>
                    <a:srgbClr val="FF0000"/>
                  </a:solidFill>
                </a:endParaRPr>
              </a:p>
              <a:p>
                <a:pPr marL="0" indent="0">
                  <a:buNone/>
                </a:pPr>
                <a:r>
                  <a:rPr lang="en-US" altLang="zh-CN" dirty="0"/>
                  <a:t>3-CNF-SAT</a:t>
                </a:r>
                <a:r>
                  <a:rPr lang="zh-CN" altLang="en-US" dirty="0"/>
                  <a:t> </a:t>
                </a:r>
                <a:r>
                  <a:rPr lang="en-US" dirty="0"/>
                  <a:t>is NP-complete.</a:t>
                </a:r>
                <a:endParaRPr lang="en-US" dirty="0"/>
              </a:p>
              <a:p>
                <a:pPr marL="0" indent="0">
                  <a:buNone/>
                </a:pPr>
                <a:r>
                  <a:rPr lang="en-US" dirty="0">
                    <a:solidFill>
                      <a:srgbClr val="7030A0"/>
                    </a:solidFill>
                  </a:rPr>
                  <a:t>Proof</a:t>
                </a:r>
                <a:r>
                  <a:rPr lang="en-US" altLang="zh-CN" dirty="0"/>
                  <a:t>:</a:t>
                </a:r>
                <a:endParaRPr lang="en-US" altLang="zh-CN" dirty="0"/>
              </a:p>
              <a:p>
                <a:r>
                  <a:rPr lang="en-US" altLang="zh-CN" b="1" dirty="0"/>
                  <a:t>Step</a:t>
                </a:r>
                <a:r>
                  <a:rPr lang="zh-CN" altLang="en-US" b="1" dirty="0"/>
                  <a:t> </a:t>
                </a:r>
                <a:r>
                  <a:rPr lang="en-US" altLang="zh-CN" b="1" dirty="0"/>
                  <a:t>1</a:t>
                </a:r>
                <a:r>
                  <a:rPr lang="en-US" altLang="zh-CN" dirty="0"/>
                  <a:t>:</a:t>
                </a:r>
                <a:r>
                  <a:rPr lang="zh-CN" altLang="en-US" dirty="0"/>
                  <a:t> </a:t>
                </a:r>
                <a:r>
                  <a:rPr lang="en-US" altLang="zh-CN" dirty="0"/>
                  <a:t>3-CNF-SAT</a:t>
                </a:r>
                <a:r>
                  <a:rPr lang="zh-CN" altLang="en-US" dirty="0"/>
                  <a:t> </a:t>
                </a:r>
                <a:r>
                  <a:rPr lang="en-US" altLang="zh-CN" dirty="0"/>
                  <a:t>in</a:t>
                </a:r>
                <a:r>
                  <a:rPr lang="zh-CN" altLang="en-US" dirty="0"/>
                  <a:t> </a:t>
                </a:r>
                <a:r>
                  <a:rPr lang="en-US" altLang="zh-CN" dirty="0"/>
                  <a:t>NP</a:t>
                </a:r>
                <a:r>
                  <a:rPr lang="zh-CN" altLang="en-US" dirty="0"/>
                  <a:t> </a:t>
                </a:r>
                <a:r>
                  <a:rPr lang="en-US" altLang="zh-CN" dirty="0"/>
                  <a:t>is</a:t>
                </a:r>
                <a:r>
                  <a:rPr lang="zh-CN" altLang="en-US" dirty="0"/>
                  <a:t> </a:t>
                </a:r>
                <a:r>
                  <a:rPr lang="en-US" altLang="zh-CN" dirty="0"/>
                  <a:t>obvious,</a:t>
                </a:r>
                <a:r>
                  <a:rPr lang="zh-CN" altLang="en-US" dirty="0"/>
                  <a:t> </a:t>
                </a:r>
                <a:r>
                  <a:rPr lang="en-US" altLang="zh-CN" dirty="0"/>
                  <a:t>just</a:t>
                </a:r>
                <a:r>
                  <a:rPr lang="zh-CN" altLang="en-US" dirty="0"/>
                  <a:t> </a:t>
                </a:r>
                <a:r>
                  <a:rPr lang="en-US" altLang="zh-CN" dirty="0"/>
                  <a:t>like</a:t>
                </a:r>
                <a:r>
                  <a:rPr lang="zh-CN" altLang="en-US" dirty="0"/>
                  <a:t> </a:t>
                </a:r>
                <a:r>
                  <a:rPr lang="en-US" altLang="zh-CN" dirty="0"/>
                  <a:t>SAT</a:t>
                </a:r>
                <a:r>
                  <a:rPr lang="zh-CN" altLang="en-US" dirty="0"/>
                  <a:t> </a:t>
                </a:r>
                <a:r>
                  <a:rPr lang="en-US" altLang="zh-CN" dirty="0"/>
                  <a:t>problem. </a:t>
                </a:r>
                <a:r>
                  <a:rPr lang="zh-CN" altLang="en-US" dirty="0"/>
                  <a:t>给定一个</a:t>
                </a:r>
                <a:r>
                  <a:rPr lang="en-US" altLang="zh-CN" dirty="0"/>
                  <a:t>3-CNF-SAT</a:t>
                </a:r>
                <a:r>
                  <a:rPr lang="zh-CN" altLang="en-US" dirty="0"/>
                  <a:t>的证书（答案），将布尔公式的变元替换成实际赋值，这个过程显然是多项式时间的，如果结果是</a:t>
                </a:r>
                <a:r>
                  <a:rPr lang="en-US" altLang="zh-CN" dirty="0"/>
                  <a:t>1</a:t>
                </a:r>
                <a:r>
                  <a:rPr lang="zh-CN" altLang="en-US" dirty="0"/>
                  <a:t>，那么就是可满足的</a:t>
                </a:r>
                <a:endParaRPr lang="en-US" altLang="zh-CN" dirty="0"/>
              </a:p>
              <a:p>
                <a:r>
                  <a:rPr lang="en-US" altLang="zh-CN" b="1" dirty="0"/>
                  <a:t>Step</a:t>
                </a:r>
                <a:r>
                  <a:rPr lang="zh-CN" altLang="en-US" b="1" dirty="0"/>
                  <a:t> </a:t>
                </a:r>
                <a:r>
                  <a:rPr lang="en-US" altLang="zh-CN" b="1" dirty="0"/>
                  <a:t>2</a:t>
                </a:r>
                <a:r>
                  <a:rPr lang="en-US" altLang="zh-CN" dirty="0"/>
                  <a:t>:</a:t>
                </a:r>
                <a:r>
                  <a:rPr lang="zh-CN" altLang="en-US" dirty="0"/>
                  <a:t> </a:t>
                </a:r>
                <a:r>
                  <a:rPr lang="en-US" altLang="zh-CN" dirty="0"/>
                  <a:t>Prove</a:t>
                </a:r>
                <a:r>
                  <a:rPr lang="zh-CN" altLang="en-US" dirty="0"/>
                  <a:t> </a:t>
                </a:r>
                <a:r>
                  <a:rPr lang="en-US" altLang="zh-CN" dirty="0"/>
                  <a:t>SAT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𝑃</m:t>
                        </m:r>
                      </m:sub>
                    </m:sSub>
                  </m:oMath>
                </a14:m>
                <a:r>
                  <a:rPr lang="en-US" altLang="zh-CN" dirty="0"/>
                  <a:t>3-CNF-SAT.</a:t>
                </a:r>
                <a:endParaRPr lang="en-US" altLang="zh-CN" dirty="0"/>
              </a:p>
              <a:p>
                <a:r>
                  <a:rPr lang="en-US" altLang="zh-CN" dirty="0"/>
                  <a:t>Therefore,</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construct</a:t>
                </a:r>
                <a:r>
                  <a:rPr lang="zh-CN" altLang="en-US" dirty="0"/>
                  <a:t> </a:t>
                </a:r>
                <a:r>
                  <a:rPr lang="en-US" altLang="zh-CN" dirty="0"/>
                  <a:t>a</a:t>
                </a:r>
                <a:r>
                  <a:rPr lang="zh-CN" altLang="en-US" dirty="0"/>
                  <a:t> </a:t>
                </a:r>
                <a:r>
                  <a:rPr lang="en-US" altLang="zh-CN" dirty="0"/>
                  <a:t>reduction</a:t>
                </a:r>
                <a:r>
                  <a:rPr lang="zh-CN" altLang="en-US" dirty="0"/>
                  <a:t> </a:t>
                </a:r>
                <a:r>
                  <a:rPr lang="en-US" altLang="zh-CN" dirty="0"/>
                  <a:t>algorithm</a:t>
                </a:r>
                <a:r>
                  <a:rPr lang="zh-CN" altLang="en-US" dirty="0"/>
                  <a:t> </a:t>
                </a:r>
                <a:r>
                  <a:rPr lang="en-US" altLang="zh-CN" dirty="0"/>
                  <a:t>to</a:t>
                </a:r>
                <a:r>
                  <a:rPr lang="zh-CN" altLang="en-US" dirty="0"/>
                  <a:t> </a:t>
                </a:r>
                <a:r>
                  <a:rPr lang="en-US" altLang="zh-CN" dirty="0">
                    <a:ea typeface="宋体" panose="02010600030101010101" pitchFamily="2" charset="-122"/>
                  </a:rPr>
                  <a:t>transform any</a:t>
                </a:r>
                <a:r>
                  <a:rPr lang="zh-CN" altLang="en-US" dirty="0">
                    <a:ea typeface="宋体" panose="02010600030101010101" pitchFamily="2" charset="-122"/>
                  </a:rPr>
                  <a:t> </a:t>
                </a:r>
                <a:r>
                  <a:rPr lang="en-US" altLang="zh-CN" dirty="0">
                    <a:ea typeface="宋体" panose="02010600030101010101" pitchFamily="2" charset="-122"/>
                  </a:rPr>
                  <a:t>formula</a:t>
                </a:r>
                <a:r>
                  <a:rPr lang="zh-CN" altLang="en-US" dirty="0">
                    <a:ea typeface="宋体" panose="02010600030101010101" pitchFamily="2" charset="-122"/>
                  </a:rPr>
                  <a:t> </a:t>
                </a:r>
                <a:r>
                  <a:rPr lang="en-US" altLang="zh-CN" dirty="0">
                    <a:ea typeface="宋体" panose="02010600030101010101" pitchFamily="2" charset="-122"/>
                  </a:rPr>
                  <a:t>into</a:t>
                </a:r>
                <a:r>
                  <a:rPr lang="zh-CN" altLang="en-US" dirty="0">
                    <a:ea typeface="宋体" panose="02010600030101010101" pitchFamily="2" charset="-122"/>
                  </a:rPr>
                  <a:t> </a:t>
                </a:r>
                <a:r>
                  <a:rPr lang="en-US" altLang="zh-CN" dirty="0">
                    <a:ea typeface="宋体" panose="02010600030101010101" pitchFamily="2" charset="-122"/>
                  </a:rPr>
                  <a:t>3-CNF.</a:t>
                </a:r>
                <a:endParaRPr lang="en-US" altLang="zh-CN" dirty="0">
                  <a:ea typeface="宋体" panose="02010600030101010101" pitchFamily="2" charset="-122"/>
                </a:endParaRPr>
              </a:p>
              <a:p>
                <a:pPr lvl="1"/>
                <a:r>
                  <a:rPr lang="en-US" altLang="zh-CN" dirty="0">
                    <a:ea typeface="宋体" panose="02010600030101010101" pitchFamily="2" charset="-122"/>
                  </a:rPr>
                  <a:t>We</a:t>
                </a:r>
                <a:r>
                  <a:rPr lang="zh-CN" altLang="en-US" dirty="0">
                    <a:ea typeface="宋体" panose="02010600030101010101" pitchFamily="2" charset="-122"/>
                  </a:rPr>
                  <a:t> </a:t>
                </a:r>
                <a:r>
                  <a:rPr lang="en-US" altLang="zh-CN" dirty="0">
                    <a:ea typeface="宋体" panose="02010600030101010101" pitchFamily="2" charset="-122"/>
                  </a:rPr>
                  <a:t>have</a:t>
                </a:r>
                <a:r>
                  <a:rPr lang="zh-CN" altLang="en-US" dirty="0">
                    <a:ea typeface="宋体" panose="02010600030101010101" pitchFamily="2" charset="-122"/>
                  </a:rPr>
                  <a:t> </a:t>
                </a:r>
                <a:r>
                  <a:rPr lang="en-US" altLang="zh-CN" dirty="0">
                    <a:ea typeface="宋体" panose="02010600030101010101" pitchFamily="2" charset="-122"/>
                  </a:rPr>
                  <a:t>learned</a:t>
                </a:r>
                <a:r>
                  <a:rPr lang="zh-CN" altLang="en-US" dirty="0">
                    <a:ea typeface="宋体" panose="02010600030101010101" pitchFamily="2" charset="-122"/>
                  </a:rPr>
                  <a:t> </a:t>
                </a:r>
                <a:r>
                  <a:rPr lang="en-US" altLang="zh-CN" dirty="0">
                    <a:ea typeface="宋体" panose="02010600030101010101" pitchFamily="2" charset="-122"/>
                  </a:rPr>
                  <a:t>how</a:t>
                </a:r>
                <a:r>
                  <a:rPr lang="zh-CN" altLang="en-US" dirty="0">
                    <a:ea typeface="宋体" panose="02010600030101010101" pitchFamily="2" charset="-122"/>
                  </a:rPr>
                  <a:t> </a:t>
                </a:r>
                <a:r>
                  <a:rPr lang="en-US" altLang="zh-CN" dirty="0">
                    <a:ea typeface="宋体" panose="02010600030101010101" pitchFamily="2" charset="-122"/>
                  </a:rPr>
                  <a:t>to</a:t>
                </a:r>
                <a:r>
                  <a:rPr lang="zh-CN" altLang="en-US" dirty="0">
                    <a:ea typeface="宋体" panose="02010600030101010101" pitchFamily="2" charset="-122"/>
                  </a:rPr>
                  <a:t> </a:t>
                </a:r>
                <a:r>
                  <a:rPr lang="en-US" altLang="zh-CN" dirty="0">
                    <a:ea typeface="宋体" panose="02010600030101010101" pitchFamily="2" charset="-122"/>
                  </a:rPr>
                  <a:t>transform</a:t>
                </a:r>
                <a:r>
                  <a:rPr lang="zh-CN" altLang="en-US" dirty="0">
                    <a:ea typeface="宋体" panose="02010600030101010101" pitchFamily="2" charset="-122"/>
                  </a:rPr>
                  <a:t> </a:t>
                </a:r>
                <a:r>
                  <a:rPr lang="en-US" altLang="zh-CN" dirty="0">
                    <a:ea typeface="宋体" panose="02010600030101010101" pitchFamily="2" charset="-122"/>
                  </a:rPr>
                  <a:t>any</a:t>
                </a:r>
                <a:r>
                  <a:rPr lang="zh-CN" altLang="en-US" dirty="0">
                    <a:ea typeface="宋体" panose="02010600030101010101" pitchFamily="2" charset="-122"/>
                  </a:rPr>
                  <a:t> </a:t>
                </a:r>
                <a:r>
                  <a:rPr lang="en-US" altLang="zh-CN" dirty="0">
                    <a:ea typeface="宋体" panose="02010600030101010101" pitchFamily="2" charset="-122"/>
                  </a:rPr>
                  <a:t>formula</a:t>
                </a:r>
                <a:r>
                  <a:rPr lang="zh-CN" altLang="en-US" dirty="0">
                    <a:ea typeface="宋体" panose="02010600030101010101" pitchFamily="2" charset="-122"/>
                  </a:rPr>
                  <a:t> </a:t>
                </a:r>
                <a:r>
                  <a:rPr lang="en-US" altLang="zh-CN" dirty="0">
                    <a:ea typeface="宋体" panose="02010600030101010101" pitchFamily="2" charset="-122"/>
                  </a:rPr>
                  <a:t>into</a:t>
                </a:r>
                <a:r>
                  <a:rPr lang="zh-CN" altLang="en-US" dirty="0">
                    <a:ea typeface="宋体" panose="02010600030101010101" pitchFamily="2" charset="-122"/>
                  </a:rPr>
                  <a:t> </a:t>
                </a:r>
                <a:r>
                  <a:rPr lang="en-US" altLang="zh-CN" dirty="0">
                    <a:ea typeface="宋体" panose="02010600030101010101" pitchFamily="2" charset="-122"/>
                  </a:rPr>
                  <a:t>CNF</a:t>
                </a:r>
                <a:r>
                  <a:rPr lang="zh-CN" altLang="en-US" dirty="0">
                    <a:ea typeface="宋体" panose="02010600030101010101" pitchFamily="2" charset="-122"/>
                  </a:rPr>
                  <a:t> </a:t>
                </a:r>
                <a:r>
                  <a:rPr lang="en-US" altLang="zh-CN" dirty="0">
                    <a:ea typeface="宋体" panose="02010600030101010101" pitchFamily="2" charset="-122"/>
                  </a:rPr>
                  <a:t>in</a:t>
                </a:r>
                <a:r>
                  <a:rPr lang="zh-CN" altLang="en-US" dirty="0">
                    <a:ea typeface="宋体" panose="02010600030101010101" pitchFamily="2" charset="-122"/>
                  </a:rPr>
                  <a:t> </a:t>
                </a:r>
                <a:r>
                  <a:rPr lang="en-US" altLang="zh-CN" dirty="0">
                    <a:ea typeface="宋体" panose="02010600030101010101" pitchFamily="2" charset="-122"/>
                  </a:rPr>
                  <a:t>discrete</a:t>
                </a:r>
                <a:r>
                  <a:rPr lang="zh-CN" altLang="en-US" dirty="0">
                    <a:ea typeface="宋体" panose="02010600030101010101" pitchFamily="2" charset="-122"/>
                  </a:rPr>
                  <a:t> </a:t>
                </a:r>
                <a:r>
                  <a:rPr lang="en-US" altLang="zh-CN" dirty="0">
                    <a:ea typeface="宋体" panose="02010600030101010101" pitchFamily="2" charset="-122"/>
                  </a:rPr>
                  <a:t>math. </a:t>
                </a:r>
                <a:endParaRPr lang="en-US" altLang="zh-CN" dirty="0">
                  <a:ea typeface="宋体" panose="02010600030101010101" pitchFamily="2" charset="-122"/>
                </a:endParaRPr>
              </a:p>
              <a:p>
                <a:pPr marL="243205" lvl="1" indent="0">
                  <a:buNone/>
                </a:pPr>
                <a:r>
                  <a:rPr lang="zh-CN" altLang="en-US" dirty="0">
                    <a:ea typeface="宋体" panose="02010600030101010101" pitchFamily="2" charset="-122"/>
                  </a:rPr>
                  <a:t>上学期上的离散数学里面有讲如何将任何的布尔公式转为</a:t>
                </a:r>
                <a:r>
                  <a:rPr lang="en-US" altLang="zh-CN" dirty="0">
                    <a:ea typeface="宋体" panose="02010600030101010101" pitchFamily="2" charset="-122"/>
                  </a:rPr>
                  <a:t>CNF</a:t>
                </a:r>
                <a:endParaRPr lang="en-US" altLang="zh-CN" dirty="0">
                  <a:ea typeface="宋体" panose="02010600030101010101" pitchFamily="2" charset="-122"/>
                </a:endParaRPr>
              </a:p>
              <a:p>
                <a:r>
                  <a:rPr lang="en-US" altLang="zh-CN" dirty="0"/>
                  <a:t>The</a:t>
                </a:r>
                <a:r>
                  <a:rPr lang="zh-CN" altLang="en-US" dirty="0"/>
                  <a:t> </a:t>
                </a:r>
                <a:r>
                  <a:rPr lang="en-US" altLang="zh-CN" dirty="0"/>
                  <a:t>reduction</a:t>
                </a:r>
                <a:r>
                  <a:rPr lang="zh-CN" altLang="en-US" dirty="0"/>
                  <a:t> </a:t>
                </a:r>
                <a:r>
                  <a:rPr lang="en-US" altLang="zh-CN" dirty="0"/>
                  <a:t>algorithm</a:t>
                </a:r>
                <a:r>
                  <a:rPr lang="zh-CN" altLang="en-US" dirty="0"/>
                  <a:t> </a:t>
                </a:r>
                <a:r>
                  <a:rPr lang="en-US" altLang="zh-CN" dirty="0"/>
                  <a:t>has</a:t>
                </a:r>
                <a:r>
                  <a:rPr lang="zh-CN" altLang="en-US" dirty="0"/>
                  <a:t> </a:t>
                </a:r>
                <a:r>
                  <a:rPr lang="en-US" altLang="zh-CN" dirty="0"/>
                  <a:t>three</a:t>
                </a:r>
                <a:r>
                  <a:rPr lang="zh-CN" altLang="en-US" dirty="0"/>
                  <a:t> </a:t>
                </a:r>
                <a:r>
                  <a:rPr lang="en-US" altLang="zh-CN" dirty="0"/>
                  <a:t>steps.</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435896" y="1369810"/>
            <a:ext cx="8272211" cy="10006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NP-Completeness</a:t>
            </a:r>
            <a:r>
              <a:rPr lang="zh-CN" altLang="en-US" dirty="0"/>
              <a:t> </a:t>
            </a:r>
            <a:r>
              <a:rPr lang="en-US" altLang="zh-CN" dirty="0"/>
              <a:t>of</a:t>
            </a:r>
            <a:r>
              <a:rPr lang="zh-CN" altLang="en-US" dirty="0"/>
              <a:t> </a:t>
            </a:r>
            <a:r>
              <a:rPr lang="en-US" dirty="0"/>
              <a:t>3-CNF </a:t>
            </a:r>
            <a:r>
              <a:rPr lang="en-US" altLang="zh-CN" dirty="0"/>
              <a:t>S</a:t>
            </a:r>
            <a:r>
              <a:rPr lang="en-US" dirty="0"/>
              <a:t>atisfiability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dirty="0">
                    <a:solidFill>
                      <a:srgbClr val="FF0000"/>
                    </a:solidFill>
                  </a:rPr>
                  <a:t>The first step</a:t>
                </a:r>
                <a:r>
                  <a:rPr lang="en-US" dirty="0"/>
                  <a:t> is to construct a binary “parse” tree for the input formula </a:t>
                </a:r>
                <a14:m>
                  <m:oMath xmlns:m="http://schemas.openxmlformats.org/officeDocument/2006/math">
                    <m:r>
                      <a:rPr lang="el-GR" i="1" dirty="0" smtClean="0">
                        <a:latin typeface="Cambria Math" panose="02040503050406030204" pitchFamily="18" charset="0"/>
                      </a:rPr>
                      <m:t>𝜑</m:t>
                    </m:r>
                  </m:oMath>
                </a14:m>
                <a:r>
                  <a:rPr lang="en-US" altLang="zh-CN" dirty="0"/>
                  <a:t>. </a:t>
                </a:r>
                <a:r>
                  <a:rPr lang="zh-CN" altLang="en-US" dirty="0"/>
                  <a:t>构建布尔公式的二叉树</a:t>
                </a:r>
                <a:endParaRPr lang="en-US" dirty="0"/>
              </a:p>
              <a:p>
                <a:r>
                  <a:rPr lang="en-US" altLang="zh-CN" dirty="0"/>
                  <a:t>The</a:t>
                </a:r>
                <a:r>
                  <a:rPr lang="zh-CN" altLang="en-US" dirty="0"/>
                  <a:t> </a:t>
                </a:r>
                <a:r>
                  <a:rPr lang="en-US" dirty="0"/>
                  <a:t>literals </a:t>
                </a:r>
                <a:r>
                  <a:rPr lang="zh-CN" altLang="en-US" dirty="0"/>
                  <a:t>文字 </a:t>
                </a:r>
                <a:r>
                  <a:rPr lang="en-US" altLang="zh-CN" dirty="0"/>
                  <a:t>are</a:t>
                </a:r>
                <a:r>
                  <a:rPr lang="zh-CN" altLang="en-US" dirty="0"/>
                  <a:t> </a:t>
                </a:r>
                <a:r>
                  <a:rPr lang="en-US" dirty="0"/>
                  <a:t>leaves and connectives </a:t>
                </a:r>
                <a:r>
                  <a:rPr lang="zh-CN" altLang="en-US" dirty="0"/>
                  <a:t>连接符</a:t>
                </a:r>
                <a:r>
                  <a:rPr lang="en-US" dirty="0"/>
                  <a:t> </a:t>
                </a:r>
                <a:r>
                  <a:rPr lang="en-US" altLang="zh-CN" dirty="0"/>
                  <a:t>are</a:t>
                </a:r>
                <a:r>
                  <a:rPr lang="en-US" dirty="0"/>
                  <a:t> internal nodes</a:t>
                </a:r>
                <a:r>
                  <a:rPr lang="en-US" altLang="zh-CN" dirty="0"/>
                  <a:t>.</a:t>
                </a:r>
                <a:endParaRPr lang="en-US" altLang="zh-CN" dirty="0"/>
              </a:p>
              <a:p>
                <a:r>
                  <a:rPr lang="en-US" altLang="zh-CN" dirty="0">
                    <a:solidFill>
                      <a:srgbClr val="FF0000"/>
                    </a:solidFill>
                  </a:rPr>
                  <a:t>I</a:t>
                </a:r>
                <a:r>
                  <a:rPr lang="en-US" dirty="0">
                    <a:solidFill>
                      <a:srgbClr val="FF0000"/>
                    </a:solidFill>
                  </a:rPr>
                  <a:t>ntroduce a variable </a:t>
                </a:r>
                <a14:m>
                  <m:oMath xmlns:m="http://schemas.openxmlformats.org/officeDocument/2006/math">
                    <m:sSub>
                      <m:sSubPr>
                        <m:ctrlPr>
                          <a:rPr lang="en-US" altLang="zh-CN"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𝑦</m:t>
                        </m:r>
                      </m:e>
                      <m:sub>
                        <m:r>
                          <a:rPr lang="en-US" i="1" dirty="0" smtClean="0">
                            <a:solidFill>
                              <a:srgbClr val="FF0000"/>
                            </a:solidFill>
                            <a:latin typeface="Cambria Math" panose="02040503050406030204" pitchFamily="18" charset="0"/>
                          </a:rPr>
                          <m:t>𝑖</m:t>
                        </m:r>
                      </m:sub>
                    </m:sSub>
                  </m:oMath>
                </a14:m>
                <a:r>
                  <a:rPr lang="en-US" dirty="0"/>
                  <a:t> for the output of each internal node. </a:t>
                </a:r>
                <a:r>
                  <a:rPr lang="zh-CN" altLang="en-US" dirty="0"/>
                  <a:t>（连接符的输</a:t>
                </a:r>
                <a:r>
                  <a:rPr lang="zh-CN" altLang="en-US" dirty="0"/>
                  <a:t>出）</a:t>
                </a:r>
                <a:endParaRPr lang="en-US" dirty="0"/>
              </a:p>
              <a:p>
                <a:r>
                  <a:rPr lang="en-US" dirty="0"/>
                  <a:t>Then, we rewrite the original formula </a:t>
                </a:r>
                <a14:m>
                  <m:oMath xmlns:m="http://schemas.openxmlformats.org/officeDocument/2006/math">
                    <m:r>
                      <a:rPr lang="el-GR" i="1" dirty="0" smtClean="0">
                        <a:latin typeface="Cambria Math" panose="02040503050406030204" pitchFamily="18" charset="0"/>
                      </a:rPr>
                      <m:t>𝜑</m:t>
                    </m:r>
                  </m:oMath>
                </a14:m>
                <a:r>
                  <a:rPr lang="el-GR" dirty="0"/>
                  <a:t> </a:t>
                </a:r>
                <a:r>
                  <a:rPr lang="en-US" dirty="0"/>
                  <a:t>as the AND of the root variable and a conjunction of clauses describing the operation of each node.</a:t>
                </a:r>
                <a:r>
                  <a:rPr lang="zh-CN" altLang="en-US" sz="2000" dirty="0"/>
                  <a:t>（把原始的布尔公式写成根变元和子句的合取）</a:t>
                </a:r>
                <a:endParaRPr lang="zh-CN" altLang="en-US" sz="20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NP-Completeness</a:t>
            </a:r>
            <a:r>
              <a:rPr lang="zh-CN" altLang="en-US" dirty="0"/>
              <a:t> </a:t>
            </a:r>
            <a:r>
              <a:rPr lang="en-US" altLang="zh-CN" dirty="0"/>
              <a:t>of</a:t>
            </a:r>
            <a:r>
              <a:rPr lang="zh-CN" altLang="en-US" dirty="0"/>
              <a:t> </a:t>
            </a:r>
            <a:r>
              <a:rPr lang="en-US" dirty="0"/>
              <a:t>3-CNF </a:t>
            </a:r>
            <a:r>
              <a:rPr lang="en-US" altLang="zh-CN" dirty="0"/>
              <a:t>S</a:t>
            </a:r>
            <a:r>
              <a:rPr lang="en-US" dirty="0"/>
              <a:t>atisfiability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2471" y="1480279"/>
                <a:ext cx="6209944" cy="888999"/>
              </a:xfrm>
            </p:spPr>
            <p:txBody>
              <a:bodyPr/>
              <a:lstStyle/>
              <a:p>
                <a:pPr marL="0" indent="0">
                  <a:buNone/>
                </a:pPr>
                <a14:m>
                  <m:oMathPara xmlns:m="http://schemas.openxmlformats.org/officeDocument/2006/math">
                    <m:oMathParaPr>
                      <m:jc m:val="centerGroup"/>
                    </m:oMathParaPr>
                    <m:oMath xmlns:m="http://schemas.openxmlformats.org/officeDocument/2006/math">
                      <m:r>
                        <a:rPr lang="el-GR" i="1" dirty="0">
                          <a:latin typeface="Cambria Math" panose="02040503050406030204" pitchFamily="18" charset="0"/>
                        </a:rPr>
                        <m:t>𝜑</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e>
                          </m:d>
                          <m:r>
                            <a:rPr lang="zh-CN" altLang="en-US" i="1" dirty="0">
                              <a:latin typeface="Cambria Math" panose="02040503050406030204" pitchFamily="18" charset="0"/>
                            </a:rPr>
                            <m:t>∨</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e>
                              </m:d>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4</m:t>
                                  </m:r>
                                </m:sub>
                              </m:sSub>
                            </m:e>
                          </m:d>
                        </m:e>
                      </m:d>
                      <m:r>
                        <a:rPr lang="zh-CN" altLang="en-US" i="1" dirty="0">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oMath>
                  </m:oMathPara>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392471" y="1480279"/>
                <a:ext cx="6209944" cy="888999"/>
              </a:xfrm>
              <a:blipFill rotWithShape="1">
                <a:blip r:embed="rId1"/>
                <a:stretch>
                  <a:fillRect l="-1" t="-11" r="5" b="1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35" name="Oval 6"/>
              <p:cNvSpPr>
                <a:spLocks noChangeArrowheads="1"/>
              </p:cNvSpPr>
              <p:nvPr/>
            </p:nvSpPr>
            <p:spPr bwMode="auto">
              <a:xfrm>
                <a:off x="7432368" y="1897596"/>
                <a:ext cx="504825" cy="504825"/>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zh-CN" altLang="en-US" i="1" dirty="0" smtClean="0">
                          <a:latin typeface="Cambria Math" panose="02040503050406030204" pitchFamily="18" charset="0"/>
                          <a:sym typeface="Symbol" panose="05050102010706020507" pitchFamily="2" charset="2"/>
                        </a:rPr>
                        <m:t>∧</m:t>
                      </m:r>
                    </m:oMath>
                  </m:oMathPara>
                </a14:m>
                <a:endParaRPr lang="zh-CN" altLang="en-US" dirty="0">
                  <a:latin typeface="Times New Roman" panose="02020603050405020304" charset="0"/>
                  <a:sym typeface="Symbol" panose="05050102010706020507" pitchFamily="2" charset="2"/>
                </a:endParaRPr>
              </a:p>
            </p:txBody>
          </p:sp>
        </mc:Choice>
        <mc:Fallback>
          <p:sp>
            <p:nvSpPr>
              <p:cNvPr id="35" name="Oval 6"/>
              <p:cNvSpPr>
                <a:spLocks noRot="1" noChangeAspect="1" noMove="1" noResize="1" noEditPoints="1" noAdjustHandles="1" noChangeArrowheads="1" noChangeShapeType="1" noTextEdit="1"/>
              </p:cNvSpPr>
              <p:nvPr/>
            </p:nvSpPr>
            <p:spPr bwMode="auto">
              <a:xfrm>
                <a:off x="7432368" y="1897596"/>
                <a:ext cx="504825" cy="504825"/>
              </a:xfrm>
              <a:prstGeom prst="ellipse">
                <a:avLst/>
              </a:prstGeom>
              <a:blipFill rotWithShape="1">
                <a:blip r:embed="rId2"/>
                <a:stretch>
                  <a:fillRect l="-1323" t="-1301" r="-1193" b="-1215"/>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Oval 7"/>
              <p:cNvSpPr>
                <a:spLocks noChangeArrowheads="1"/>
              </p:cNvSpPr>
              <p:nvPr/>
            </p:nvSpPr>
            <p:spPr bwMode="auto">
              <a:xfrm>
                <a:off x="6605534" y="2473858"/>
                <a:ext cx="504825" cy="504825"/>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zh-CN" altLang="en-US" i="1" dirty="0" smtClean="0">
                          <a:latin typeface="Cambria Math" panose="02040503050406030204" pitchFamily="18" charset="0"/>
                          <a:sym typeface="Symbol" panose="05050102010706020507" pitchFamily="2" charset="2"/>
                        </a:rPr>
                        <m:t>∨</m:t>
                      </m:r>
                    </m:oMath>
                  </m:oMathPara>
                </a14:m>
                <a:endParaRPr lang="zh-CN" altLang="en-US" dirty="0">
                  <a:latin typeface="Times New Roman" panose="02020603050405020304" charset="0"/>
                  <a:sym typeface="Symbol" panose="05050102010706020507" pitchFamily="2" charset="2"/>
                </a:endParaRPr>
              </a:p>
            </p:txBody>
          </p:sp>
        </mc:Choice>
        <mc:Fallback>
          <p:sp>
            <p:nvSpPr>
              <p:cNvPr id="36" name="Oval 7"/>
              <p:cNvSpPr>
                <a:spLocks noRot="1" noChangeAspect="1" noMove="1" noResize="1" noEditPoints="1" noAdjustHandles="1" noChangeArrowheads="1" noChangeShapeType="1" noTextEdit="1"/>
              </p:cNvSpPr>
              <p:nvPr/>
            </p:nvSpPr>
            <p:spPr bwMode="auto">
              <a:xfrm>
                <a:off x="6605534" y="2473858"/>
                <a:ext cx="504825" cy="504825"/>
              </a:xfrm>
              <a:prstGeom prst="ellipse">
                <a:avLst/>
              </a:prstGeom>
              <a:blipFill rotWithShape="1">
                <a:blip r:embed="rId3"/>
                <a:stretch>
                  <a:fillRect l="-1310" t="-1363" r="-1206" b="-11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Oval 8"/>
              <p:cNvSpPr>
                <a:spLocks noChangeArrowheads="1"/>
              </p:cNvSpPr>
              <p:nvPr/>
            </p:nvSpPr>
            <p:spPr bwMode="auto">
              <a:xfrm>
                <a:off x="5884809" y="3266021"/>
                <a:ext cx="504825" cy="504825"/>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 </m:t>
                      </m:r>
                      <m:r>
                        <a:rPr lang="en-US" altLang="zh-CN" i="1" smtClean="0">
                          <a:latin typeface="Cambria Math" panose="02040503050406030204" pitchFamily="18" charset="0"/>
                        </a:rPr>
                        <m:t>→</m:t>
                      </m:r>
                    </m:oMath>
                  </m:oMathPara>
                </a14:m>
                <a:endParaRPr lang="zh-CN" altLang="en-US" dirty="0">
                  <a:latin typeface="Times New Roman" panose="02020603050405020304" charset="0"/>
                </a:endParaRPr>
              </a:p>
            </p:txBody>
          </p:sp>
        </mc:Choice>
        <mc:Fallback>
          <p:sp>
            <p:nvSpPr>
              <p:cNvPr id="37" name="Oval 8"/>
              <p:cNvSpPr>
                <a:spLocks noRot="1" noChangeAspect="1" noMove="1" noResize="1" noEditPoints="1" noAdjustHandles="1" noChangeArrowheads="1" noChangeShapeType="1" noTextEdit="1"/>
              </p:cNvSpPr>
              <p:nvPr/>
            </p:nvSpPr>
            <p:spPr bwMode="auto">
              <a:xfrm>
                <a:off x="5884809" y="3266021"/>
                <a:ext cx="504825" cy="504825"/>
              </a:xfrm>
              <a:prstGeom prst="ellipse">
                <a:avLst/>
              </a:prstGeom>
              <a:blipFill rotWithShape="1">
                <a:blip r:embed="rId4"/>
                <a:stretch>
                  <a:fillRect l="-1310" t="-1301" r="-5734" b="-1215"/>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Oval 9"/>
              <p:cNvSpPr>
                <a:spLocks noChangeArrowheads="1"/>
              </p:cNvSpPr>
              <p:nvPr/>
            </p:nvSpPr>
            <p:spPr bwMode="auto">
              <a:xfrm>
                <a:off x="7309933" y="3266021"/>
                <a:ext cx="504825" cy="504825"/>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rPr>
                        <m:t> </m:t>
                      </m:r>
                      <m:r>
                        <a:rPr lang="en-US" altLang="zh-CN" i="1" dirty="0" smtClean="0">
                          <a:latin typeface="Cambria Math" panose="02040503050406030204" pitchFamily="18" charset="0"/>
                        </a:rPr>
                        <m:t>¬</m:t>
                      </m:r>
                    </m:oMath>
                  </m:oMathPara>
                </a14:m>
                <a:endParaRPr lang="zh-CN" altLang="en-US" dirty="0">
                  <a:latin typeface="Times New Roman" panose="02020603050405020304" charset="0"/>
                </a:endParaRPr>
              </a:p>
            </p:txBody>
          </p:sp>
        </mc:Choice>
        <mc:Fallback>
          <p:sp>
            <p:nvSpPr>
              <p:cNvPr id="38" name="Oval 9"/>
              <p:cNvSpPr>
                <a:spLocks noRot="1" noChangeAspect="1" noMove="1" noResize="1" noEditPoints="1" noAdjustHandles="1" noChangeArrowheads="1" noChangeShapeType="1" noTextEdit="1"/>
              </p:cNvSpPr>
              <p:nvPr/>
            </p:nvSpPr>
            <p:spPr bwMode="auto">
              <a:xfrm>
                <a:off x="7309933" y="3266021"/>
                <a:ext cx="504825" cy="504825"/>
              </a:xfrm>
              <a:prstGeom prst="ellipse">
                <a:avLst/>
              </a:prstGeom>
              <a:blipFill rotWithShape="1">
                <a:blip r:embed="rId5"/>
                <a:stretch>
                  <a:fillRect l="-1347" t="-1301" r="-1169" b="-1215"/>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Oval 10"/>
              <p:cNvSpPr>
                <a:spLocks noChangeArrowheads="1"/>
              </p:cNvSpPr>
              <p:nvPr/>
            </p:nvSpPr>
            <p:spPr bwMode="auto">
              <a:xfrm>
                <a:off x="7309934" y="4201058"/>
                <a:ext cx="504824" cy="504825"/>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zh-CN" altLang="en-US" i="1" dirty="0" smtClean="0">
                          <a:latin typeface="Cambria Math" panose="02040503050406030204" pitchFamily="18" charset="0"/>
                          <a:sym typeface="Symbol" panose="05050102010706020507" pitchFamily="2" charset="2"/>
                        </a:rPr>
                        <m:t>∨</m:t>
                      </m:r>
                    </m:oMath>
                  </m:oMathPara>
                </a14:m>
                <a:endParaRPr lang="zh-CN" altLang="en-US" dirty="0">
                  <a:latin typeface="Times New Roman" panose="02020603050405020304" charset="0"/>
                  <a:sym typeface="Symbol" panose="05050102010706020507" pitchFamily="2" charset="2"/>
                </a:endParaRPr>
              </a:p>
            </p:txBody>
          </p:sp>
        </mc:Choice>
        <mc:Fallback>
          <p:sp>
            <p:nvSpPr>
              <p:cNvPr id="39" name="Oval 10"/>
              <p:cNvSpPr>
                <a:spLocks noRot="1" noChangeAspect="1" noMove="1" noResize="1" noEditPoints="1" noAdjustHandles="1" noChangeArrowheads="1" noChangeShapeType="1" noTextEdit="1"/>
              </p:cNvSpPr>
              <p:nvPr/>
            </p:nvSpPr>
            <p:spPr bwMode="auto">
              <a:xfrm>
                <a:off x="7309934" y="4201058"/>
                <a:ext cx="504824" cy="504825"/>
              </a:xfrm>
              <a:prstGeom prst="ellipse">
                <a:avLst/>
              </a:prstGeom>
              <a:blipFill rotWithShape="1">
                <a:blip r:embed="rId3"/>
                <a:stretch>
                  <a:fillRect l="-1347" t="-1363" r="-1169" b="-11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Oval 11"/>
              <p:cNvSpPr>
                <a:spLocks noChangeArrowheads="1"/>
              </p:cNvSpPr>
              <p:nvPr/>
            </p:nvSpPr>
            <p:spPr bwMode="auto">
              <a:xfrm>
                <a:off x="6605534" y="4977628"/>
                <a:ext cx="504825" cy="504825"/>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 </m:t>
                      </m:r>
                      <m:r>
                        <a:rPr lang="en-US" altLang="zh-CN" i="1" smtClean="0">
                          <a:latin typeface="Cambria Math" panose="02040503050406030204" pitchFamily="18" charset="0"/>
                        </a:rPr>
                        <m:t>↔</m:t>
                      </m:r>
                    </m:oMath>
                  </m:oMathPara>
                </a14:m>
                <a:endParaRPr lang="zh-CN" altLang="en-US" dirty="0">
                  <a:latin typeface="Times New Roman" panose="02020603050405020304" charset="0"/>
                </a:endParaRPr>
              </a:p>
            </p:txBody>
          </p:sp>
        </mc:Choice>
        <mc:Fallback>
          <p:sp>
            <p:nvSpPr>
              <p:cNvPr id="40" name="Oval 11"/>
              <p:cNvSpPr>
                <a:spLocks noRot="1" noChangeAspect="1" noMove="1" noResize="1" noEditPoints="1" noAdjustHandles="1" noChangeArrowheads="1" noChangeShapeType="1" noTextEdit="1"/>
              </p:cNvSpPr>
              <p:nvPr/>
            </p:nvSpPr>
            <p:spPr bwMode="auto">
              <a:xfrm>
                <a:off x="6605534" y="4977628"/>
                <a:ext cx="504825" cy="504825"/>
              </a:xfrm>
              <a:prstGeom prst="ellipse">
                <a:avLst/>
              </a:prstGeom>
              <a:blipFill rotWithShape="1">
                <a:blip r:embed="rId6"/>
                <a:stretch>
                  <a:fillRect l="-1310" t="-1357" r="-9507" b="-1159"/>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Rectangle 23"/>
              <p:cNvSpPr>
                <a:spLocks noChangeArrowheads="1"/>
              </p:cNvSpPr>
              <p:nvPr/>
            </p:nvSpPr>
            <p:spPr bwMode="auto">
              <a:xfrm>
                <a:off x="6018507" y="2888270"/>
                <a:ext cx="453329"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3</m:t>
                          </m:r>
                        </m:sub>
                      </m:sSub>
                    </m:oMath>
                  </m:oMathPara>
                </a14:m>
                <a:endParaRPr lang="zh-CN" altLang="en-US" baseline="-25000" dirty="0">
                  <a:latin typeface="Times New Roman" panose="02020603050405020304" charset="0"/>
                </a:endParaRPr>
              </a:p>
            </p:txBody>
          </p:sp>
        </mc:Choice>
        <mc:Fallback>
          <p:sp>
            <p:nvSpPr>
              <p:cNvPr id="51" name="Rectangle 23"/>
              <p:cNvSpPr>
                <a:spLocks noRot="1" noChangeAspect="1" noMove="1" noResize="1" noEditPoints="1" noAdjustHandles="1" noChangeArrowheads="1" noChangeShapeType="1" noTextEdit="1"/>
              </p:cNvSpPr>
              <p:nvPr/>
            </p:nvSpPr>
            <p:spPr bwMode="auto">
              <a:xfrm>
                <a:off x="6018507" y="2888270"/>
                <a:ext cx="453329" cy="362984"/>
              </a:xfrm>
              <a:prstGeom prst="rect">
                <a:avLst/>
              </a:prstGeom>
              <a:blipFill rotWithShape="1">
                <a:blip r:embed="rId7"/>
                <a:stretch>
                  <a:fillRect l="-135" t="-80" r="122" b="-6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Rectangle 24"/>
              <p:cNvSpPr>
                <a:spLocks noChangeArrowheads="1"/>
              </p:cNvSpPr>
              <p:nvPr/>
            </p:nvSpPr>
            <p:spPr bwMode="auto">
              <a:xfrm>
                <a:off x="5249682" y="3988333"/>
                <a:ext cx="446341"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oMath>
                  </m:oMathPara>
                </a14:m>
                <a:endParaRPr lang="zh-CN" altLang="en-US" baseline="-25000" dirty="0">
                  <a:latin typeface="Times New Roman" panose="02020603050405020304" charset="0"/>
                </a:endParaRPr>
              </a:p>
            </p:txBody>
          </p:sp>
        </mc:Choice>
        <mc:Fallback>
          <p:sp>
            <p:nvSpPr>
              <p:cNvPr id="52" name="Rectangle 24"/>
              <p:cNvSpPr>
                <a:spLocks noRot="1" noChangeAspect="1" noMove="1" noResize="1" noEditPoints="1" noAdjustHandles="1" noChangeArrowheads="1" noChangeShapeType="1" noTextEdit="1"/>
              </p:cNvSpPr>
              <p:nvPr/>
            </p:nvSpPr>
            <p:spPr bwMode="auto">
              <a:xfrm>
                <a:off x="5249682" y="3988333"/>
                <a:ext cx="446341" cy="362984"/>
              </a:xfrm>
              <a:prstGeom prst="rect">
                <a:avLst/>
              </a:prstGeom>
              <a:blipFill rotWithShape="1">
                <a:blip r:embed="rId8"/>
                <a:stretch>
                  <a:fillRect l="-31" t="-147" r="16" b="-6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Rectangle 25"/>
              <p:cNvSpPr>
                <a:spLocks noChangeArrowheads="1"/>
              </p:cNvSpPr>
              <p:nvPr/>
            </p:nvSpPr>
            <p:spPr bwMode="auto">
              <a:xfrm>
                <a:off x="6536099" y="3992494"/>
                <a:ext cx="451662"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oMath>
                  </m:oMathPara>
                </a14:m>
                <a:endParaRPr lang="zh-CN" altLang="en-US" baseline="-25000" dirty="0">
                  <a:latin typeface="Times New Roman" panose="02020603050405020304" charset="0"/>
                </a:endParaRPr>
              </a:p>
            </p:txBody>
          </p:sp>
        </mc:Choice>
        <mc:Fallback>
          <p:sp>
            <p:nvSpPr>
              <p:cNvPr id="53" name="Rectangle 25"/>
              <p:cNvSpPr>
                <a:spLocks noRot="1" noChangeAspect="1" noMove="1" noResize="1" noEditPoints="1" noAdjustHandles="1" noChangeArrowheads="1" noChangeShapeType="1" noTextEdit="1"/>
              </p:cNvSpPr>
              <p:nvPr/>
            </p:nvSpPr>
            <p:spPr bwMode="auto">
              <a:xfrm>
                <a:off x="6536099" y="3992494"/>
                <a:ext cx="451662" cy="362984"/>
              </a:xfrm>
              <a:prstGeom prst="rect">
                <a:avLst/>
              </a:prstGeom>
              <a:blipFill rotWithShape="1">
                <a:blip r:embed="rId9"/>
                <a:stretch>
                  <a:fillRect l="-10" t="-69" r="49" b="-69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Rectangle 26"/>
              <p:cNvSpPr>
                <a:spLocks noChangeArrowheads="1"/>
              </p:cNvSpPr>
              <p:nvPr/>
            </p:nvSpPr>
            <p:spPr bwMode="auto">
              <a:xfrm>
                <a:off x="8115929" y="2496530"/>
                <a:ext cx="624786"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baseline="-25000" dirty="0">
                  <a:latin typeface="Times New Roman" panose="02020603050405020304" charset="0"/>
                </a:endParaRPr>
              </a:p>
            </p:txBody>
          </p:sp>
        </mc:Choice>
        <mc:Fallback>
          <p:sp>
            <p:nvSpPr>
              <p:cNvPr id="54" name="Rectangle 26"/>
              <p:cNvSpPr>
                <a:spLocks noRot="1" noChangeAspect="1" noMove="1" noResize="1" noEditPoints="1" noAdjustHandles="1" noChangeArrowheads="1" noChangeShapeType="1" noTextEdit="1"/>
              </p:cNvSpPr>
              <p:nvPr/>
            </p:nvSpPr>
            <p:spPr bwMode="auto">
              <a:xfrm>
                <a:off x="8115929" y="2496530"/>
                <a:ext cx="624786" cy="362984"/>
              </a:xfrm>
              <a:prstGeom prst="rect">
                <a:avLst/>
              </a:prstGeom>
              <a:blipFill rotWithShape="1">
                <a:blip r:embed="rId10"/>
                <a:stretch>
                  <a:fillRect l="-101" t="-95" r="92" b="-6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Rectangle 27"/>
              <p:cNvSpPr>
                <a:spLocks noChangeArrowheads="1"/>
              </p:cNvSpPr>
              <p:nvPr/>
            </p:nvSpPr>
            <p:spPr bwMode="auto">
              <a:xfrm>
                <a:off x="8025534" y="4961988"/>
                <a:ext cx="451662"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zh-CN" altLang="en-US" baseline="-25000" dirty="0">
                  <a:latin typeface="Times New Roman" panose="02020603050405020304" charset="0"/>
                </a:endParaRPr>
              </a:p>
            </p:txBody>
          </p:sp>
        </mc:Choice>
        <mc:Fallback>
          <p:sp>
            <p:nvSpPr>
              <p:cNvPr id="55" name="Rectangle 27"/>
              <p:cNvSpPr>
                <a:spLocks noRot="1" noChangeAspect="1" noMove="1" noResize="1" noEditPoints="1" noAdjustHandles="1" noChangeArrowheads="1" noChangeShapeType="1" noTextEdit="1"/>
              </p:cNvSpPr>
              <p:nvPr/>
            </p:nvSpPr>
            <p:spPr bwMode="auto">
              <a:xfrm>
                <a:off x="8025534" y="4961988"/>
                <a:ext cx="451662" cy="362984"/>
              </a:xfrm>
              <a:prstGeom prst="rect">
                <a:avLst/>
              </a:prstGeom>
              <a:blipFill rotWithShape="1">
                <a:blip r:embed="rId11"/>
                <a:stretch>
                  <a:fillRect l="-89" t="-27" r="129" b="-7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Rectangle 28"/>
              <p:cNvSpPr>
                <a:spLocks noChangeArrowheads="1"/>
              </p:cNvSpPr>
              <p:nvPr/>
            </p:nvSpPr>
            <p:spPr bwMode="auto">
              <a:xfrm>
                <a:off x="7171865" y="5644042"/>
                <a:ext cx="451662"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3</m:t>
                          </m:r>
                        </m:sub>
                      </m:sSub>
                    </m:oMath>
                  </m:oMathPara>
                </a14:m>
                <a:endParaRPr lang="zh-CN" altLang="en-US" baseline="-25000" dirty="0">
                  <a:latin typeface="Times New Roman" panose="02020603050405020304" charset="0"/>
                </a:endParaRPr>
              </a:p>
            </p:txBody>
          </p:sp>
        </mc:Choice>
        <mc:Fallback>
          <p:sp>
            <p:nvSpPr>
              <p:cNvPr id="56" name="Rectangle 28"/>
              <p:cNvSpPr>
                <a:spLocks noRot="1" noChangeAspect="1" noMove="1" noResize="1" noEditPoints="1" noAdjustHandles="1" noChangeArrowheads="1" noChangeShapeType="1" noTextEdit="1"/>
              </p:cNvSpPr>
              <p:nvPr/>
            </p:nvSpPr>
            <p:spPr bwMode="auto">
              <a:xfrm>
                <a:off x="7171865" y="5644042"/>
                <a:ext cx="451662" cy="362984"/>
              </a:xfrm>
              <a:prstGeom prst="rect">
                <a:avLst/>
              </a:prstGeom>
              <a:blipFill rotWithShape="1">
                <a:blip r:embed="rId12"/>
                <a:stretch>
                  <a:fillRect l="-39" t="-45" r="78" b="-7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Rectangle 29"/>
              <p:cNvSpPr>
                <a:spLocks noChangeArrowheads="1"/>
              </p:cNvSpPr>
              <p:nvPr/>
            </p:nvSpPr>
            <p:spPr bwMode="auto">
              <a:xfrm>
                <a:off x="6051018" y="5639864"/>
                <a:ext cx="619465"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baseline="-25000" dirty="0">
                  <a:latin typeface="Times New Roman" panose="02020603050405020304" charset="0"/>
                </a:endParaRPr>
              </a:p>
            </p:txBody>
          </p:sp>
        </mc:Choice>
        <mc:Fallback>
          <p:sp>
            <p:nvSpPr>
              <p:cNvPr id="57" name="Rectangle 29"/>
              <p:cNvSpPr>
                <a:spLocks noRot="1" noChangeAspect="1" noMove="1" noResize="1" noEditPoints="1" noAdjustHandles="1" noChangeArrowheads="1" noChangeShapeType="1" noTextEdit="1"/>
              </p:cNvSpPr>
              <p:nvPr/>
            </p:nvSpPr>
            <p:spPr bwMode="auto">
              <a:xfrm>
                <a:off x="6051018" y="5639864"/>
                <a:ext cx="619465" cy="362984"/>
              </a:xfrm>
              <a:prstGeom prst="rect">
                <a:avLst/>
              </a:prstGeom>
              <a:blipFill rotWithShape="1">
                <a:blip r:embed="rId13"/>
                <a:stretch>
                  <a:fillRect l="-17" t="-118" r="72" b="-6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Rectangle 30"/>
              <p:cNvSpPr>
                <a:spLocks noChangeArrowheads="1"/>
              </p:cNvSpPr>
              <p:nvPr/>
            </p:nvSpPr>
            <p:spPr bwMode="auto">
              <a:xfrm>
                <a:off x="6657030" y="2079365"/>
                <a:ext cx="453329"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oMath>
                  </m:oMathPara>
                </a14:m>
                <a:endParaRPr lang="zh-CN" altLang="en-US" baseline="-25000" dirty="0">
                  <a:latin typeface="Times New Roman" panose="02020603050405020304" charset="0"/>
                </a:endParaRPr>
              </a:p>
            </p:txBody>
          </p:sp>
        </mc:Choice>
        <mc:Fallback>
          <p:sp>
            <p:nvSpPr>
              <p:cNvPr id="58" name="Rectangle 30"/>
              <p:cNvSpPr>
                <a:spLocks noRot="1" noChangeAspect="1" noMove="1" noResize="1" noEditPoints="1" noAdjustHandles="1" noChangeArrowheads="1" noChangeShapeType="1" noTextEdit="1"/>
              </p:cNvSpPr>
              <p:nvPr/>
            </p:nvSpPr>
            <p:spPr bwMode="auto">
              <a:xfrm>
                <a:off x="6657030" y="2079365"/>
                <a:ext cx="453329" cy="362984"/>
              </a:xfrm>
              <a:prstGeom prst="rect">
                <a:avLst/>
              </a:prstGeom>
              <a:blipFill rotWithShape="1">
                <a:blip r:embed="rId14"/>
                <a:stretch>
                  <a:fillRect l="-72" t="-103" r="58" b="-6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Rectangle 31"/>
              <p:cNvSpPr>
                <a:spLocks noChangeArrowheads="1"/>
              </p:cNvSpPr>
              <p:nvPr/>
            </p:nvSpPr>
            <p:spPr bwMode="auto">
              <a:xfrm>
                <a:off x="7401926" y="2905607"/>
                <a:ext cx="443455"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𝑦</m:t>
                          </m:r>
                        </m:e>
                        <m:sub>
                          <m:r>
                            <a:rPr lang="en-US" altLang="zh-CN" b="0" i="1" smtClean="0">
                              <a:latin typeface="Cambria Math" panose="02040503050406030204" pitchFamily="18" charset="0"/>
                            </a:rPr>
                            <m:t>4</m:t>
                          </m:r>
                        </m:sub>
                      </m:sSub>
                    </m:oMath>
                  </m:oMathPara>
                </a14:m>
                <a:endParaRPr lang="zh-CN" altLang="en-US" baseline="-25000" dirty="0">
                  <a:latin typeface="Times New Roman" panose="02020603050405020304" charset="0"/>
                </a:endParaRPr>
              </a:p>
            </p:txBody>
          </p:sp>
        </mc:Choice>
        <mc:Fallback>
          <p:sp>
            <p:nvSpPr>
              <p:cNvPr id="59" name="Rectangle 31"/>
              <p:cNvSpPr>
                <a:spLocks noRot="1" noChangeAspect="1" noMove="1" noResize="1" noEditPoints="1" noAdjustHandles="1" noChangeArrowheads="1" noChangeShapeType="1" noTextEdit="1"/>
              </p:cNvSpPr>
              <p:nvPr/>
            </p:nvSpPr>
            <p:spPr bwMode="auto">
              <a:xfrm>
                <a:off x="7401926" y="2905607"/>
                <a:ext cx="443455" cy="362984"/>
              </a:xfrm>
              <a:prstGeom prst="rect">
                <a:avLst/>
              </a:prstGeom>
              <a:blipFill rotWithShape="1">
                <a:blip r:embed="rId15"/>
                <a:stretch>
                  <a:fillRect l="-83" t="-133" r="133" b="-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Rectangle 32"/>
              <p:cNvSpPr>
                <a:spLocks noChangeArrowheads="1"/>
              </p:cNvSpPr>
              <p:nvPr/>
            </p:nvSpPr>
            <p:spPr bwMode="auto">
              <a:xfrm>
                <a:off x="7662600" y="3908135"/>
                <a:ext cx="453329"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5</m:t>
                          </m:r>
                        </m:sub>
                      </m:sSub>
                    </m:oMath>
                  </m:oMathPara>
                </a14:m>
                <a:endParaRPr lang="zh-CN" altLang="en-US" baseline="-25000" dirty="0">
                  <a:latin typeface="Times New Roman" panose="02020603050405020304" charset="0"/>
                </a:endParaRPr>
              </a:p>
            </p:txBody>
          </p:sp>
        </mc:Choice>
        <mc:Fallback>
          <p:sp>
            <p:nvSpPr>
              <p:cNvPr id="60" name="Rectangle 32"/>
              <p:cNvSpPr>
                <a:spLocks noRot="1" noChangeAspect="1" noMove="1" noResize="1" noEditPoints="1" noAdjustHandles="1" noChangeArrowheads="1" noChangeShapeType="1" noTextEdit="1"/>
              </p:cNvSpPr>
              <p:nvPr/>
            </p:nvSpPr>
            <p:spPr bwMode="auto">
              <a:xfrm>
                <a:off x="7662600" y="3908135"/>
                <a:ext cx="453329" cy="362984"/>
              </a:xfrm>
              <a:prstGeom prst="rect">
                <a:avLst/>
              </a:prstGeom>
              <a:blipFill rotWithShape="1">
                <a:blip r:embed="rId16"/>
                <a:stretch>
                  <a:fillRect l="-12" t="-95" r="139" b="-6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Rectangle 33"/>
              <p:cNvSpPr>
                <a:spLocks noChangeArrowheads="1"/>
              </p:cNvSpPr>
              <p:nvPr/>
            </p:nvSpPr>
            <p:spPr bwMode="auto">
              <a:xfrm>
                <a:off x="6657029" y="4623299"/>
                <a:ext cx="453329"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6</m:t>
                          </m:r>
                        </m:sub>
                      </m:sSub>
                    </m:oMath>
                  </m:oMathPara>
                </a14:m>
                <a:endParaRPr lang="zh-CN" altLang="en-US" baseline="-25000" dirty="0">
                  <a:latin typeface="Times New Roman" panose="02020603050405020304" charset="0"/>
                </a:endParaRPr>
              </a:p>
            </p:txBody>
          </p:sp>
        </mc:Choice>
        <mc:Fallback>
          <p:sp>
            <p:nvSpPr>
              <p:cNvPr id="61" name="Rectangle 33"/>
              <p:cNvSpPr>
                <a:spLocks noRot="1" noChangeAspect="1" noMove="1" noResize="1" noEditPoints="1" noAdjustHandles="1" noChangeArrowheads="1" noChangeShapeType="1" noTextEdit="1"/>
              </p:cNvSpPr>
              <p:nvPr/>
            </p:nvSpPr>
            <p:spPr bwMode="auto">
              <a:xfrm>
                <a:off x="6657029" y="4623299"/>
                <a:ext cx="453329" cy="362984"/>
              </a:xfrm>
              <a:prstGeom prst="rect">
                <a:avLst/>
              </a:prstGeom>
              <a:blipFill rotWithShape="1">
                <a:blip r:embed="rId17"/>
                <a:stretch>
                  <a:fillRect l="-71" t="-137" r="58" b="-6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Rectangle 37"/>
              <p:cNvSpPr>
                <a:spLocks noChangeArrowheads="1"/>
              </p:cNvSpPr>
              <p:nvPr/>
            </p:nvSpPr>
            <p:spPr bwMode="auto">
              <a:xfrm>
                <a:off x="7500905" y="1462878"/>
                <a:ext cx="448008" cy="3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oMath>
                  </m:oMathPara>
                </a14:m>
                <a:endParaRPr lang="zh-CN" altLang="en-US" baseline="-25000" dirty="0">
                  <a:latin typeface="Times New Roman" panose="02020603050405020304" charset="0"/>
                </a:endParaRPr>
              </a:p>
            </p:txBody>
          </p:sp>
        </mc:Choice>
        <mc:Fallback>
          <p:sp>
            <p:nvSpPr>
              <p:cNvPr id="64" name="Rectangle 37"/>
              <p:cNvSpPr>
                <a:spLocks noRot="1" noChangeAspect="1" noMove="1" noResize="1" noEditPoints="1" noAdjustHandles="1" noChangeArrowheads="1" noChangeShapeType="1" noTextEdit="1"/>
              </p:cNvSpPr>
              <p:nvPr/>
            </p:nvSpPr>
            <p:spPr bwMode="auto">
              <a:xfrm>
                <a:off x="7500905" y="1462878"/>
                <a:ext cx="448008" cy="362984"/>
              </a:xfrm>
              <a:prstGeom prst="rect">
                <a:avLst/>
              </a:prstGeom>
              <a:blipFill rotWithShape="1">
                <a:blip r:embed="rId18"/>
                <a:stretch>
                  <a:fillRect l="-64" t="-130" r="138" b="-6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cxnSp>
        <p:nvCxnSpPr>
          <p:cNvPr id="66" name="Straight Connector 65"/>
          <p:cNvCxnSpPr>
            <a:stCxn id="35" idx="3"/>
            <a:endCxn id="36" idx="7"/>
          </p:cNvCxnSpPr>
          <p:nvPr/>
        </p:nvCxnSpPr>
        <p:spPr>
          <a:xfrm flipH="1">
            <a:off x="7036429" y="2328491"/>
            <a:ext cx="469869" cy="219297"/>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5" idx="5"/>
          </p:cNvCxnSpPr>
          <p:nvPr/>
        </p:nvCxnSpPr>
        <p:spPr>
          <a:xfrm>
            <a:off x="7863263" y="2328491"/>
            <a:ext cx="388102" cy="257347"/>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36" idx="5"/>
            <a:endCxn id="38" idx="1"/>
          </p:cNvCxnSpPr>
          <p:nvPr/>
        </p:nvCxnSpPr>
        <p:spPr>
          <a:xfrm>
            <a:off x="7036429" y="2904753"/>
            <a:ext cx="347434" cy="435198"/>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6" idx="3"/>
            <a:endCxn id="37" idx="7"/>
          </p:cNvCxnSpPr>
          <p:nvPr/>
        </p:nvCxnSpPr>
        <p:spPr>
          <a:xfrm flipH="1">
            <a:off x="6315704" y="2904753"/>
            <a:ext cx="363760" cy="435198"/>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37" idx="3"/>
          </p:cNvCxnSpPr>
          <p:nvPr/>
        </p:nvCxnSpPr>
        <p:spPr>
          <a:xfrm flipH="1">
            <a:off x="5580383" y="3696916"/>
            <a:ext cx="378356" cy="388671"/>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5"/>
          </p:cNvCxnSpPr>
          <p:nvPr/>
        </p:nvCxnSpPr>
        <p:spPr>
          <a:xfrm>
            <a:off x="6315704" y="3696916"/>
            <a:ext cx="331360" cy="388671"/>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38" idx="4"/>
            <a:endCxn id="39" idx="0"/>
          </p:cNvCxnSpPr>
          <p:nvPr/>
        </p:nvCxnSpPr>
        <p:spPr>
          <a:xfrm>
            <a:off x="7562346" y="3770846"/>
            <a:ext cx="0" cy="430212"/>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39" idx="3"/>
            <a:endCxn id="40" idx="7"/>
          </p:cNvCxnSpPr>
          <p:nvPr/>
        </p:nvCxnSpPr>
        <p:spPr>
          <a:xfrm flipH="1">
            <a:off x="7036429" y="4631953"/>
            <a:ext cx="347435" cy="419605"/>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39" idx="5"/>
          </p:cNvCxnSpPr>
          <p:nvPr/>
        </p:nvCxnSpPr>
        <p:spPr>
          <a:xfrm>
            <a:off x="7740828" y="4631953"/>
            <a:ext cx="346344" cy="43588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40" idx="3"/>
          </p:cNvCxnSpPr>
          <p:nvPr/>
        </p:nvCxnSpPr>
        <p:spPr>
          <a:xfrm flipH="1">
            <a:off x="6458259" y="5408523"/>
            <a:ext cx="221205" cy="297385"/>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40" idx="5"/>
          </p:cNvCxnSpPr>
          <p:nvPr/>
        </p:nvCxnSpPr>
        <p:spPr>
          <a:xfrm>
            <a:off x="7036429" y="5408523"/>
            <a:ext cx="221205" cy="297385"/>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4" name="TextBox 103"/>
              <p:cNvSpPr txBox="1"/>
              <p:nvPr/>
            </p:nvSpPr>
            <p:spPr>
              <a:xfrm>
                <a:off x="288497" y="2473858"/>
                <a:ext cx="4239429" cy="254589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altLang="zh-CN" sz="2400" b="0" i="1" dirty="0" smtClean="0">
                              <a:solidFill>
                                <a:schemeClr val="tx2"/>
                              </a:solidFill>
                              <a:latin typeface="Cambria Math" panose="02040503050406030204" pitchFamily="18" charset="0"/>
                            </a:rPr>
                          </m:ctrlPr>
                        </m:sSupPr>
                        <m:e>
                          <m:r>
                            <a:rPr lang="el-GR" sz="2400" i="1" dirty="0" smtClean="0">
                              <a:solidFill>
                                <a:schemeClr val="tx2"/>
                              </a:solidFill>
                              <a:latin typeface="Cambria Math" panose="02040503050406030204" pitchFamily="18" charset="0"/>
                            </a:rPr>
                            <m:t>𝜑</m:t>
                          </m:r>
                        </m:e>
                        <m:sup>
                          <m:r>
                            <a:rPr lang="en-US" altLang="zh-CN" sz="2400" b="0" i="1" dirty="0" smtClean="0">
                              <a:solidFill>
                                <a:schemeClr val="tx2"/>
                              </a:solidFill>
                              <a:latin typeface="Cambria Math" panose="02040503050406030204" pitchFamily="18" charset="0"/>
                            </a:rPr>
                            <m:t>′</m:t>
                          </m:r>
                        </m:sup>
                      </m:sSup>
                      <m:r>
                        <a:rPr lang="en-US" altLang="zh-CN" sz="2400" i="1" dirty="0">
                          <a:solidFill>
                            <a:schemeClr val="tx2"/>
                          </a:solidFill>
                          <a:latin typeface="Cambria Math" panose="02040503050406030204" pitchFamily="18" charset="0"/>
                        </a:rPr>
                        <m:t>=</m:t>
                      </m:r>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1</m:t>
                          </m:r>
                        </m:sub>
                      </m:sSub>
                      <m:r>
                        <m:rPr>
                          <m:aln/>
                        </m:rPr>
                        <a:rPr lang="zh-CN" altLang="en-US" sz="2400" b="0" i="1" dirty="0" smtClean="0">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1</m:t>
                              </m:r>
                            </m:sub>
                          </m:sSub>
                          <m:r>
                            <a:rPr lang="zh-CN" altLang="en-US" sz="2400" b="0" i="1" dirty="0" smtClean="0">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2</m:t>
                                  </m:r>
                                </m:sub>
                              </m:sSub>
                              <m:r>
                                <a:rPr lang="zh-CN" altLang="en-US" sz="2400" b="0" i="1" dirty="0" smtClean="0">
                                  <a:solidFill>
                                    <a:schemeClr val="tx2"/>
                                  </a:solidFill>
                                  <a:latin typeface="Cambria Math" panose="02040503050406030204" pitchFamily="18" charset="0"/>
                                </a:rPr>
                                <m:t>∧</m:t>
                              </m:r>
                              <m:r>
                                <a:rPr lang="en-US" altLang="zh-CN" sz="2400" b="0" i="1" dirty="0" smtClean="0">
                                  <a:solidFill>
                                    <a:schemeClr val="tx2"/>
                                  </a:solidFill>
                                  <a:latin typeface="Cambria Math" panose="02040503050406030204" pitchFamily="18" charset="0"/>
                                </a:rPr>
                                <m:t>¬</m:t>
                              </m:r>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𝑥</m:t>
                                  </m:r>
                                </m:e>
                                <m:sub>
                                  <m:r>
                                    <a:rPr lang="en-US" altLang="zh-CN" sz="2400" b="0" i="1" dirty="0" smtClean="0">
                                      <a:solidFill>
                                        <a:schemeClr val="tx2"/>
                                      </a:solidFill>
                                      <a:latin typeface="Cambria Math" panose="02040503050406030204" pitchFamily="18" charset="0"/>
                                    </a:rPr>
                                    <m:t>2</m:t>
                                  </m:r>
                                </m:sub>
                              </m:sSub>
                            </m:e>
                          </m:d>
                        </m:e>
                      </m:d>
                      <m:r>
                        <a:rPr lang="zh-CN" altLang="en-US" sz="2400" b="0" i="1" dirty="0" smtClean="0">
                          <a:solidFill>
                            <a:schemeClr val="tx2"/>
                          </a:solidFill>
                          <a:latin typeface="Cambria Math" panose="02040503050406030204" pitchFamily="18" charset="0"/>
                        </a:rPr>
                        <m:t> </m:t>
                      </m:r>
                    </m:oMath>
                    <m:oMath xmlns:m="http://schemas.openxmlformats.org/officeDocument/2006/math">
                      <m:r>
                        <m:rPr>
                          <m:aln/>
                        </m:rPr>
                        <a:rPr lang="zh-CN" altLang="en-US" sz="2400" b="0" i="1" smtClean="0">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2</m:t>
                              </m:r>
                            </m:sub>
                          </m:sSub>
                          <m:r>
                            <a:rPr lang="zh-CN" altLang="en-US" sz="2400" b="0" i="1" dirty="0" smtClean="0">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3</m:t>
                                  </m:r>
                                </m:sub>
                              </m:sSub>
                              <m:r>
                                <a:rPr lang="zh-CN" altLang="en-US" sz="2400" b="0" i="1" dirty="0" smtClean="0">
                                  <a:solidFill>
                                    <a:schemeClr val="tx2"/>
                                  </a:solidFill>
                                  <a:latin typeface="Cambria Math" panose="02040503050406030204" pitchFamily="18" charset="0"/>
                                </a:rPr>
                                <m:t>∨</m:t>
                              </m:r>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4</m:t>
                                  </m:r>
                                </m:sub>
                              </m:sSub>
                            </m:e>
                          </m:d>
                        </m:e>
                      </m:d>
                    </m:oMath>
                    <m:oMath xmlns:m="http://schemas.openxmlformats.org/officeDocument/2006/math">
                      <m:r>
                        <m:rPr>
                          <m:aln/>
                        </m:rPr>
                        <a:rPr lang="zh-CN" altLang="en-US" sz="2400" i="1">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3</m:t>
                              </m:r>
                            </m:sub>
                          </m:sSub>
                          <m:r>
                            <a:rPr lang="zh-CN" altLang="en-US" sz="2400" b="0" i="1" dirty="0" smtClean="0">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𝑥</m:t>
                                  </m:r>
                                </m:e>
                                <m:sub>
                                  <m:r>
                                    <a:rPr lang="en-US" altLang="zh-CN" sz="2400" b="0" i="1" dirty="0" smtClean="0">
                                      <a:solidFill>
                                        <a:schemeClr val="tx2"/>
                                      </a:solidFill>
                                      <a:latin typeface="Cambria Math" panose="02040503050406030204" pitchFamily="18" charset="0"/>
                                    </a:rPr>
                                    <m:t>1</m:t>
                                  </m:r>
                                </m:sub>
                              </m:sSub>
                              <m:r>
                                <a:rPr lang="zh-CN" altLang="en-US" sz="2400" b="0" i="1" dirty="0" smtClean="0">
                                  <a:solidFill>
                                    <a:schemeClr val="tx2"/>
                                  </a:solidFill>
                                  <a:latin typeface="Cambria Math" panose="02040503050406030204" pitchFamily="18" charset="0"/>
                                </a:rPr>
                                <m:t>→</m:t>
                              </m:r>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𝑥</m:t>
                                  </m:r>
                                </m:e>
                                <m:sub>
                                  <m:r>
                                    <a:rPr lang="en-US" altLang="zh-CN" sz="2400" b="0" i="1" dirty="0" smtClean="0">
                                      <a:solidFill>
                                        <a:schemeClr val="tx2"/>
                                      </a:solidFill>
                                      <a:latin typeface="Cambria Math" panose="02040503050406030204" pitchFamily="18" charset="0"/>
                                    </a:rPr>
                                    <m:t>2</m:t>
                                  </m:r>
                                </m:sub>
                              </m:sSub>
                            </m:e>
                          </m:d>
                        </m:e>
                      </m:d>
                    </m:oMath>
                    <m:oMath xmlns:m="http://schemas.openxmlformats.org/officeDocument/2006/math">
                      <m:r>
                        <m:rPr>
                          <m:aln/>
                        </m:rPr>
                        <a:rPr lang="zh-CN" altLang="en-US" sz="2400" i="1">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4</m:t>
                              </m:r>
                            </m:sub>
                          </m:sSub>
                          <m:r>
                            <a:rPr lang="zh-CN" altLang="en-US" sz="2400" b="0" i="1" dirty="0" smtClean="0">
                              <a:solidFill>
                                <a:schemeClr val="tx2"/>
                              </a:solidFill>
                              <a:latin typeface="Cambria Math" panose="02040503050406030204" pitchFamily="18" charset="0"/>
                            </a:rPr>
                            <m:t>↔</m:t>
                          </m:r>
                          <m:r>
                            <a:rPr lang="en-US" altLang="zh-CN" sz="2400" b="0" i="1" dirty="0" smtClean="0">
                              <a:solidFill>
                                <a:schemeClr val="tx2"/>
                              </a:solidFill>
                              <a:latin typeface="Cambria Math" panose="02040503050406030204" pitchFamily="18" charset="0"/>
                            </a:rPr>
                            <m:t>¬</m:t>
                          </m:r>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5</m:t>
                              </m:r>
                            </m:sub>
                          </m:sSub>
                        </m:e>
                      </m:d>
                    </m:oMath>
                    <m:oMath xmlns:m="http://schemas.openxmlformats.org/officeDocument/2006/math">
                      <m:r>
                        <m:rPr>
                          <m:aln/>
                        </m:rPr>
                        <a:rPr lang="zh-CN" altLang="en-US" sz="2400" i="1">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5</m:t>
                              </m:r>
                            </m:sub>
                          </m:sSub>
                          <m:r>
                            <a:rPr lang="zh-CN" altLang="en-US" sz="2400" b="0" i="1" dirty="0" smtClean="0">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6</m:t>
                                  </m:r>
                                </m:sub>
                              </m:sSub>
                              <m:r>
                                <a:rPr lang="zh-CN" altLang="en-US" sz="2400" b="0" i="1" dirty="0" smtClean="0">
                                  <a:solidFill>
                                    <a:schemeClr val="tx2"/>
                                  </a:solidFill>
                                  <a:latin typeface="Cambria Math" panose="02040503050406030204" pitchFamily="18" charset="0"/>
                                </a:rPr>
                                <m:t>∨</m:t>
                              </m:r>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𝑥</m:t>
                                  </m:r>
                                </m:e>
                                <m:sub>
                                  <m:r>
                                    <a:rPr lang="en-US" altLang="zh-CN" sz="2400" b="0" i="1" dirty="0" smtClean="0">
                                      <a:solidFill>
                                        <a:schemeClr val="tx2"/>
                                      </a:solidFill>
                                      <a:latin typeface="Cambria Math" panose="02040503050406030204" pitchFamily="18" charset="0"/>
                                    </a:rPr>
                                    <m:t>4</m:t>
                                  </m:r>
                                </m:sub>
                              </m:sSub>
                            </m:e>
                          </m:d>
                        </m:e>
                      </m:d>
                    </m:oMath>
                    <m:oMath xmlns:m="http://schemas.openxmlformats.org/officeDocument/2006/math">
                      <m:r>
                        <m:rPr>
                          <m:aln/>
                        </m:rPr>
                        <a:rPr lang="zh-CN" altLang="en-US" sz="2400" i="1">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𝑦</m:t>
                              </m:r>
                            </m:e>
                            <m:sub>
                              <m:r>
                                <a:rPr lang="en-US" altLang="zh-CN" sz="2400" b="0" i="1" dirty="0" smtClean="0">
                                  <a:solidFill>
                                    <a:schemeClr val="tx2"/>
                                  </a:solidFill>
                                  <a:latin typeface="Cambria Math" panose="02040503050406030204" pitchFamily="18" charset="0"/>
                                </a:rPr>
                                <m:t>6</m:t>
                              </m:r>
                            </m:sub>
                          </m:sSub>
                          <m:r>
                            <a:rPr lang="zh-CN" altLang="en-US" sz="2400" b="0" i="1" dirty="0" smtClean="0">
                              <a:solidFill>
                                <a:schemeClr val="tx2"/>
                              </a:solidFill>
                              <a:latin typeface="Cambria Math" panose="02040503050406030204" pitchFamily="18" charset="0"/>
                            </a:rPr>
                            <m:t>↔</m:t>
                          </m:r>
                          <m:d>
                            <m:dPr>
                              <m:ctrlPr>
                                <a:rPr lang="en-US" altLang="zh-CN" sz="2400" b="0" i="1" dirty="0" smtClean="0">
                                  <a:solidFill>
                                    <a:schemeClr val="tx2"/>
                                  </a:solidFill>
                                  <a:latin typeface="Cambria Math" panose="02040503050406030204" pitchFamily="18" charset="0"/>
                                </a:rPr>
                              </m:ctrlPr>
                            </m:dPr>
                            <m:e>
                              <m:r>
                                <a:rPr lang="en-US" altLang="zh-CN" sz="2400" b="0" i="1" dirty="0" smtClean="0">
                                  <a:solidFill>
                                    <a:schemeClr val="tx2"/>
                                  </a:solidFill>
                                  <a:latin typeface="Cambria Math" panose="02040503050406030204" pitchFamily="18" charset="0"/>
                                </a:rPr>
                                <m:t>¬</m:t>
                              </m:r>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𝑥</m:t>
                                  </m:r>
                                </m:e>
                                <m:sub>
                                  <m:r>
                                    <a:rPr lang="en-US" altLang="zh-CN" sz="2400" b="0" i="1" dirty="0" smtClean="0">
                                      <a:solidFill>
                                        <a:schemeClr val="tx2"/>
                                      </a:solidFill>
                                      <a:latin typeface="Cambria Math" panose="02040503050406030204" pitchFamily="18" charset="0"/>
                                    </a:rPr>
                                    <m:t>1</m:t>
                                  </m:r>
                                </m:sub>
                              </m:sSub>
                              <m:r>
                                <a:rPr lang="zh-CN" altLang="en-US" sz="2400" b="0" i="1" dirty="0" smtClean="0">
                                  <a:solidFill>
                                    <a:schemeClr val="tx2"/>
                                  </a:solidFill>
                                  <a:latin typeface="Cambria Math" panose="02040503050406030204" pitchFamily="18" charset="0"/>
                                </a:rPr>
                                <m:t>↔</m:t>
                              </m:r>
                              <m:sSub>
                                <m:sSubPr>
                                  <m:ctrlPr>
                                    <a:rPr lang="en-US" altLang="zh-CN" sz="2400" b="0" i="1" dirty="0" smtClean="0">
                                      <a:solidFill>
                                        <a:schemeClr val="tx2"/>
                                      </a:solidFill>
                                      <a:latin typeface="Cambria Math" panose="02040503050406030204" pitchFamily="18" charset="0"/>
                                    </a:rPr>
                                  </m:ctrlPr>
                                </m:sSubPr>
                                <m:e>
                                  <m:r>
                                    <a:rPr lang="en-US" altLang="zh-CN" sz="2400" b="0" i="1" dirty="0" smtClean="0">
                                      <a:solidFill>
                                        <a:schemeClr val="tx2"/>
                                      </a:solidFill>
                                      <a:latin typeface="Cambria Math" panose="02040503050406030204" pitchFamily="18" charset="0"/>
                                    </a:rPr>
                                    <m:t>𝑥</m:t>
                                  </m:r>
                                </m:e>
                                <m:sub>
                                  <m:r>
                                    <a:rPr lang="en-US" altLang="zh-CN" sz="2400" b="0" i="1" dirty="0" smtClean="0">
                                      <a:solidFill>
                                        <a:schemeClr val="tx2"/>
                                      </a:solidFill>
                                      <a:latin typeface="Cambria Math" panose="02040503050406030204" pitchFamily="18" charset="0"/>
                                    </a:rPr>
                                    <m:t>3</m:t>
                                  </m:r>
                                </m:sub>
                              </m:sSub>
                            </m:e>
                          </m:d>
                        </m:e>
                      </m:d>
                    </m:oMath>
                  </m:oMathPara>
                </a14:m>
                <a:endParaRPr lang="en-US" altLang="zh-CN" sz="2400" b="0" dirty="0">
                  <a:solidFill>
                    <a:schemeClr val="tx2"/>
                  </a:solidFill>
                  <a:latin typeface="Calibri" panose="020F0502020204030204" pitchFamily="34" charset="0"/>
                </a:endParaRPr>
              </a:p>
            </p:txBody>
          </p:sp>
        </mc:Choice>
        <mc:Fallback>
          <p:sp>
            <p:nvSpPr>
              <p:cNvPr id="104" name="TextBox 103"/>
              <p:cNvSpPr txBox="1">
                <a:spLocks noRot="1" noChangeAspect="1" noMove="1" noResize="1" noEditPoints="1" noAdjustHandles="1" noChangeArrowheads="1" noChangeShapeType="1" noTextEdit="1"/>
              </p:cNvSpPr>
              <p:nvPr/>
            </p:nvSpPr>
            <p:spPr>
              <a:xfrm>
                <a:off x="288497" y="2473858"/>
                <a:ext cx="4239429" cy="2545890"/>
              </a:xfrm>
              <a:prstGeom prst="rect">
                <a:avLst/>
              </a:prstGeom>
              <a:blipFill rotWithShape="1">
                <a:blip r:embed="rId19"/>
                <a:stretch>
                  <a:fillRect l="-5" t="-21" r="9" b="3"/>
                </a:stretch>
              </a:blipFill>
            </p:spPr>
            <p:txBody>
              <a:bodyPr/>
              <a:lstStyle/>
              <a:p>
                <a:r>
                  <a:rPr lang="zh-CN" altLang="en-US">
                    <a:noFill/>
                  </a:rPr>
                  <a:t> </a:t>
                </a:r>
              </a:p>
            </p:txBody>
          </p:sp>
        </mc:Fallback>
      </mc:AlternateContent>
      <p:sp>
        <p:nvSpPr>
          <p:cNvPr id="105" name="Down Arrow 104"/>
          <p:cNvSpPr/>
          <p:nvPr/>
        </p:nvSpPr>
        <p:spPr>
          <a:xfrm rot="18816825">
            <a:off x="5011182" y="2254562"/>
            <a:ext cx="449082" cy="748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Down Arrow 105"/>
          <p:cNvSpPr/>
          <p:nvPr/>
        </p:nvSpPr>
        <p:spPr>
          <a:xfrm rot="5400000">
            <a:off x="4737748" y="4363235"/>
            <a:ext cx="449082" cy="748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7" name="TextBox 106"/>
              <p:cNvSpPr txBox="1"/>
              <p:nvPr/>
            </p:nvSpPr>
            <p:spPr>
              <a:xfrm>
                <a:off x="391592" y="5154602"/>
                <a:ext cx="4618676" cy="831510"/>
              </a:xfrm>
              <a:prstGeom prst="rect">
                <a:avLst/>
              </a:prstGeom>
              <a:noFill/>
              <a:ln w="19050">
                <a:solidFill>
                  <a:srgbClr val="FF0000"/>
                </a:solidFill>
              </a:ln>
            </p:spPr>
            <p:txBody>
              <a:bodyPr wrap="square" rtlCol="0">
                <a:spAutoFit/>
              </a:bodyPr>
              <a:lstStyle/>
              <a:p>
                <a14:m>
                  <m:oMath xmlns:m="http://schemas.openxmlformats.org/officeDocument/2006/math">
                    <m:sSup>
                      <m:sSupPr>
                        <m:ctrlPr>
                          <a:rPr lang="en-US" altLang="zh-CN" sz="2400" i="1" dirty="0" smtClean="0">
                            <a:solidFill>
                              <a:srgbClr val="FF0000"/>
                            </a:solidFill>
                            <a:latin typeface="Cambria Math" panose="02040503050406030204" pitchFamily="18" charset="0"/>
                          </a:rPr>
                        </m:ctrlPr>
                      </m:sSupPr>
                      <m:e>
                        <m:r>
                          <a:rPr lang="el-GR" sz="2400" i="1" dirty="0">
                            <a:solidFill>
                              <a:srgbClr val="FF0000"/>
                            </a:solidFill>
                            <a:latin typeface="Cambria Math" panose="02040503050406030204" pitchFamily="18" charset="0"/>
                          </a:rPr>
                          <m:t>𝜑</m:t>
                        </m:r>
                      </m:e>
                      <m:sup>
                        <m:r>
                          <a:rPr lang="en-US" altLang="zh-CN" sz="2400" i="1" dirty="0">
                            <a:solidFill>
                              <a:srgbClr val="FF0000"/>
                            </a:solidFill>
                            <a:latin typeface="Cambria Math" panose="02040503050406030204" pitchFamily="18" charset="0"/>
                          </a:rPr>
                          <m:t>′</m:t>
                        </m:r>
                      </m:sup>
                    </m:sSup>
                  </m:oMath>
                </a14:m>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is</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conjunction</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of</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clause</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14:m>
                  <m:oMath xmlns:m="http://schemas.openxmlformats.org/officeDocument/2006/math">
                    <m:sSubSup>
                      <m:sSubSupPr>
                        <m:ctrlPr>
                          <a:rPr lang="en-US" altLang="zh-CN" sz="2400" b="0" i="1" dirty="0" smtClean="0">
                            <a:solidFill>
                              <a:srgbClr val="FF0000"/>
                            </a:solidFill>
                            <a:latin typeface="Cambria Math" panose="02040503050406030204" pitchFamily="18" charset="0"/>
                          </a:rPr>
                        </m:ctrlPr>
                      </m:sSubSupPr>
                      <m:e>
                        <m:r>
                          <a:rPr lang="el-GR" sz="2400" i="1" dirty="0">
                            <a:solidFill>
                              <a:srgbClr val="FF0000"/>
                            </a:solidFill>
                            <a:latin typeface="Cambria Math" panose="02040503050406030204" pitchFamily="18" charset="0"/>
                          </a:rPr>
                          <m:t>𝜑</m:t>
                        </m:r>
                      </m:e>
                      <m:sub>
                        <m:r>
                          <a:rPr lang="en-US" altLang="zh-CN" sz="2400" b="0" i="1" dirty="0" smtClean="0">
                            <a:solidFill>
                              <a:srgbClr val="FF0000"/>
                            </a:solidFill>
                            <a:latin typeface="Cambria Math" panose="02040503050406030204" pitchFamily="18" charset="0"/>
                          </a:rPr>
                          <m:t>𝑖</m:t>
                        </m:r>
                      </m:sub>
                      <m:sup>
                        <m:r>
                          <a:rPr lang="en-US" altLang="zh-CN" sz="2400" i="1" dirty="0">
                            <a:solidFill>
                              <a:srgbClr val="FF0000"/>
                            </a:solidFill>
                            <a:latin typeface="Cambria Math" panose="02040503050406030204" pitchFamily="18" charset="0"/>
                          </a:rPr>
                          <m:t>′</m:t>
                        </m:r>
                      </m:sup>
                    </m:sSubSup>
                  </m:oMath>
                </a14:m>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Each</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clause</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14:m>
                  <m:oMath xmlns:m="http://schemas.openxmlformats.org/officeDocument/2006/math">
                    <m:sSubSup>
                      <m:sSubSupPr>
                        <m:ctrlPr>
                          <a:rPr lang="en-US" altLang="zh-CN" sz="2400" i="1" dirty="0">
                            <a:solidFill>
                              <a:srgbClr val="FF0000"/>
                            </a:solidFill>
                            <a:latin typeface="Cambria Math" panose="02040503050406030204" pitchFamily="18" charset="0"/>
                          </a:rPr>
                        </m:ctrlPr>
                      </m:sSubSupPr>
                      <m:e>
                        <m:r>
                          <a:rPr lang="el-GR" sz="2400" i="1" dirty="0">
                            <a:solidFill>
                              <a:srgbClr val="FF0000"/>
                            </a:solidFill>
                            <a:latin typeface="Cambria Math" panose="02040503050406030204" pitchFamily="18" charset="0"/>
                          </a:rPr>
                          <m:t>𝜑</m:t>
                        </m:r>
                      </m:e>
                      <m:sub>
                        <m:r>
                          <a:rPr lang="en-US" altLang="zh-CN" sz="2400" i="1" dirty="0">
                            <a:solidFill>
                              <a:srgbClr val="FF0000"/>
                            </a:solidFill>
                            <a:latin typeface="Cambria Math" panose="02040503050406030204" pitchFamily="18" charset="0"/>
                          </a:rPr>
                          <m:t>𝑖</m:t>
                        </m:r>
                      </m:sub>
                      <m:sup>
                        <m:r>
                          <a:rPr lang="en-US" altLang="zh-CN" sz="2400" i="1" dirty="0">
                            <a:solidFill>
                              <a:srgbClr val="FF0000"/>
                            </a:solidFill>
                            <a:latin typeface="Cambria Math" panose="02040503050406030204" pitchFamily="18" charset="0"/>
                          </a:rPr>
                          <m:t>′</m:t>
                        </m:r>
                      </m:sup>
                    </m:sSubSup>
                  </m:oMath>
                </a14:m>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has</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at</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most</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3</a:t>
                </a:r>
                <a:r>
                  <a:rPr lang="zh-CN" altLang="en-US"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literals.</a:t>
                </a:r>
                <a:endParaRPr lang="en-US" sz="2400" dirty="0" err="1">
                  <a:solidFill>
                    <a:srgbClr val="FF0000"/>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107" name="TextBox 106"/>
              <p:cNvSpPr txBox="1">
                <a:spLocks noRot="1" noChangeAspect="1" noMove="1" noResize="1" noEditPoints="1" noAdjustHandles="1" noChangeArrowheads="1" noChangeShapeType="1" noTextEdit="1"/>
              </p:cNvSpPr>
              <p:nvPr/>
            </p:nvSpPr>
            <p:spPr>
              <a:xfrm>
                <a:off x="391592" y="5154602"/>
                <a:ext cx="4618676" cy="831510"/>
              </a:xfrm>
              <a:prstGeom prst="rect">
                <a:avLst/>
              </a:prstGeom>
              <a:blipFill rotWithShape="1">
                <a:blip r:embed="rId20"/>
                <a:stretch>
                  <a:fillRect l="-216" t="-1182" r="-204" b="-1073"/>
                </a:stretch>
              </a:blipFill>
              <a:ln w="19050">
                <a:solidFill>
                  <a:srgbClr val="FF0000"/>
                </a:solidFill>
              </a:ln>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Complexity</a:t>
            </a:r>
            <a:endParaRPr lang="en-US" dirty="0"/>
          </a:p>
        </p:txBody>
      </p:sp>
      <p:sp>
        <p:nvSpPr>
          <p:cNvPr id="3" name="Content Placeholder 2"/>
          <p:cNvSpPr>
            <a:spLocks noGrp="1"/>
          </p:cNvSpPr>
          <p:nvPr>
            <p:ph idx="1"/>
          </p:nvPr>
        </p:nvSpPr>
        <p:spPr/>
        <p:txBody>
          <a:bodyPr>
            <a:normAutofit lnSpcReduction="10000"/>
          </a:bodyPr>
          <a:lstStyle/>
          <a:p>
            <a:r>
              <a:rPr lang="en-US" dirty="0"/>
              <a:t>What we have just described is exactly what computer scientists have successfully done for the last </a:t>
            </a:r>
            <a:r>
              <a:rPr lang="en-US" altLang="zh-CN" dirty="0"/>
              <a:t>30</a:t>
            </a:r>
            <a:r>
              <a:rPr lang="en-US" dirty="0"/>
              <a:t> years. </a:t>
            </a:r>
            <a:endParaRPr lang="en-US" dirty="0"/>
          </a:p>
          <a:p>
            <a:r>
              <a:rPr lang="en-US" altLang="zh-CN" dirty="0"/>
              <a:t>Given</a:t>
            </a:r>
            <a:r>
              <a:rPr lang="zh-CN" altLang="en-US" dirty="0"/>
              <a:t> </a:t>
            </a:r>
            <a:r>
              <a:rPr lang="en-US" altLang="zh-CN" dirty="0"/>
              <a:t>a</a:t>
            </a:r>
            <a:r>
              <a:rPr lang="zh-CN" altLang="en-US" dirty="0"/>
              <a:t> </a:t>
            </a:r>
            <a:r>
              <a:rPr lang="en-US" altLang="zh-CN" dirty="0"/>
              <a:t>problem,</a:t>
            </a:r>
            <a:r>
              <a:rPr lang="zh-CN" altLang="en-US" dirty="0"/>
              <a:t> </a:t>
            </a:r>
            <a:r>
              <a:rPr lang="en-US" altLang="zh-CN" dirty="0"/>
              <a:t>w</a:t>
            </a:r>
            <a:r>
              <a:rPr lang="en-US" dirty="0"/>
              <a:t>e can’t solve it, and we can’t prove it is impossible</a:t>
            </a:r>
            <a:r>
              <a:rPr lang="zh-CN" altLang="en-US" dirty="0"/>
              <a:t> </a:t>
            </a:r>
            <a:r>
              <a:rPr lang="en-US" altLang="zh-CN" dirty="0"/>
              <a:t>either</a:t>
            </a:r>
            <a:r>
              <a:rPr lang="en-US" dirty="0"/>
              <a:t>, </a:t>
            </a:r>
            <a:r>
              <a:rPr lang="en-US" dirty="0">
                <a:solidFill>
                  <a:srgbClr val="FF0000"/>
                </a:solidFill>
              </a:rPr>
              <a:t>so we show that are equally hard</a:t>
            </a:r>
            <a:r>
              <a:rPr lang="zh-CN" altLang="en-US" dirty="0">
                <a:solidFill>
                  <a:srgbClr val="FF0000"/>
                </a:solidFill>
              </a:rPr>
              <a:t> </a:t>
            </a:r>
            <a:r>
              <a:rPr lang="en-US" altLang="zh-CN" dirty="0">
                <a:solidFill>
                  <a:srgbClr val="FF0000"/>
                </a:solidFill>
              </a:rPr>
              <a:t>as</a:t>
            </a:r>
            <a:r>
              <a:rPr lang="zh-CN" altLang="en-US" dirty="0">
                <a:solidFill>
                  <a:srgbClr val="FF0000"/>
                </a:solidFill>
              </a:rPr>
              <a:t> </a:t>
            </a:r>
            <a:r>
              <a:rPr lang="en-US" altLang="zh-CN" dirty="0">
                <a:solidFill>
                  <a:srgbClr val="FF0000"/>
                </a:solidFill>
              </a:rPr>
              <a:t>other</a:t>
            </a:r>
            <a:r>
              <a:rPr lang="zh-CN" altLang="en-US" dirty="0">
                <a:solidFill>
                  <a:srgbClr val="FF0000"/>
                </a:solidFill>
              </a:rPr>
              <a:t> </a:t>
            </a:r>
            <a:r>
              <a:rPr lang="en-US" altLang="zh-CN" dirty="0">
                <a:solidFill>
                  <a:srgbClr val="FF0000"/>
                </a:solidFill>
              </a:rPr>
              <a:t>similar</a:t>
            </a:r>
            <a:r>
              <a:rPr lang="zh-CN" altLang="en-US" dirty="0">
                <a:solidFill>
                  <a:srgbClr val="FF0000"/>
                </a:solidFill>
              </a:rPr>
              <a:t> </a:t>
            </a:r>
            <a:r>
              <a:rPr lang="en-US" altLang="zh-CN" dirty="0">
                <a:solidFill>
                  <a:srgbClr val="FF0000"/>
                </a:solidFill>
              </a:rPr>
              <a:t>problems</a:t>
            </a:r>
            <a:r>
              <a:rPr lang="en-US" dirty="0">
                <a:solidFill>
                  <a:srgbClr val="FF0000"/>
                </a:solidFill>
              </a:rPr>
              <a:t>.</a:t>
            </a:r>
            <a:endParaRPr lang="en-US" dirty="0">
              <a:solidFill>
                <a:srgbClr val="FF0000"/>
              </a:solidFill>
            </a:endParaRPr>
          </a:p>
          <a:p>
            <a:pPr lvl="1"/>
            <a:r>
              <a:rPr lang="en-US" dirty="0"/>
              <a:t>If we </a:t>
            </a:r>
            <a:r>
              <a:rPr lang="en-US" dirty="0">
                <a:solidFill>
                  <a:srgbClr val="FF0000"/>
                </a:solidFill>
              </a:rPr>
              <a:t>had an efficient algorithm</a:t>
            </a:r>
            <a:r>
              <a:rPr lang="en-US" dirty="0"/>
              <a:t> for any one of them, we would have efficient algorithms for all of them. </a:t>
            </a:r>
            <a:endParaRPr lang="en-US" dirty="0"/>
          </a:p>
          <a:p>
            <a:pPr lvl="1"/>
            <a:r>
              <a:rPr lang="en-US" dirty="0"/>
              <a:t>Such an algorithm has never been found, but it’s never been proven that one is not possible. </a:t>
            </a:r>
            <a:endParaRPr lang="en-US" dirty="0"/>
          </a:p>
          <a:p>
            <a:r>
              <a:rPr lang="en-US" dirty="0"/>
              <a:t>These interesting problems are called </a:t>
            </a:r>
            <a:r>
              <a:rPr lang="en-US" dirty="0">
                <a:solidFill>
                  <a:srgbClr val="4590B8"/>
                </a:solidFill>
              </a:rPr>
              <a:t>NP-complete</a:t>
            </a:r>
            <a:r>
              <a:rPr lang="zh-CN" altLang="en-US" dirty="0">
                <a:solidFill>
                  <a:srgbClr val="4590B8"/>
                </a:solidFill>
              </a:rPr>
              <a:t> </a:t>
            </a:r>
            <a:r>
              <a:rPr lang="en-US" altLang="zh-CN" dirty="0">
                <a:solidFill>
                  <a:srgbClr val="4590B8"/>
                </a:solidFill>
              </a:rPr>
              <a:t>(NP</a:t>
            </a:r>
            <a:r>
              <a:rPr lang="zh-CN" altLang="en-US" dirty="0">
                <a:solidFill>
                  <a:srgbClr val="4590B8"/>
                </a:solidFill>
              </a:rPr>
              <a:t>完全</a:t>
            </a:r>
            <a:r>
              <a:rPr lang="en-US" altLang="zh-CN" dirty="0">
                <a:solidFill>
                  <a:srgbClr val="4590B8"/>
                </a:solidFill>
              </a:rPr>
              <a:t>)</a:t>
            </a:r>
            <a:r>
              <a:rPr lang="en-US" b="1" i="1" dirty="0"/>
              <a:t> </a:t>
            </a:r>
            <a:r>
              <a:rPr lang="en-US" dirty="0"/>
              <a:t>and are the focus of this lecture. </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NP-Completeness</a:t>
            </a:r>
            <a:r>
              <a:rPr lang="zh-CN" altLang="en-US" dirty="0"/>
              <a:t> </a:t>
            </a:r>
            <a:r>
              <a:rPr lang="en-US" altLang="zh-CN" dirty="0"/>
              <a:t>of</a:t>
            </a:r>
            <a:r>
              <a:rPr lang="zh-CN" altLang="en-US" dirty="0"/>
              <a:t> </a:t>
            </a:r>
            <a:r>
              <a:rPr lang="en-US" dirty="0"/>
              <a:t>3-CNF </a:t>
            </a:r>
            <a:r>
              <a:rPr lang="en-US" altLang="zh-CN" dirty="0"/>
              <a:t>S</a:t>
            </a:r>
            <a:r>
              <a:rPr lang="en-US" dirty="0"/>
              <a:t>atisfiability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4640" y="1014095"/>
                <a:ext cx="8413115" cy="4684395"/>
              </a:xfrm>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altLang="zh-CN" dirty="0"/>
              </a:p>
              <a:p>
                <a:r>
                  <a:rPr lang="en-US" dirty="0">
                    <a:solidFill>
                      <a:srgbClr val="FF0000"/>
                    </a:solidFill>
                  </a:rPr>
                  <a:t>The second step</a:t>
                </a:r>
                <a:r>
                  <a:rPr lang="en-US" dirty="0"/>
                  <a:t> converts each clause </a:t>
                </a:r>
                <a14:m>
                  <m:oMath xmlns:m="http://schemas.openxmlformats.org/officeDocument/2006/math">
                    <m:sSub>
                      <m:sSubPr>
                        <m:ctrlPr>
                          <a:rPr lang="en-US" altLang="zh-CN" b="0" i="1" dirty="0" smtClean="0">
                            <a:latin typeface="Cambria Math" panose="02040503050406030204" pitchFamily="18" charset="0"/>
                          </a:rPr>
                        </m:ctrlPr>
                      </m:sSubPr>
                      <m:e>
                        <m:r>
                          <a:rPr lang="el-GR" i="1" dirty="0" smtClean="0">
                            <a:latin typeface="Cambria Math" panose="02040503050406030204" pitchFamily="18" charset="0"/>
                          </a:rPr>
                          <m:t>𝜑</m:t>
                        </m:r>
                      </m:e>
                      <m:sub>
                        <m:r>
                          <a:rPr lang="en-US" i="1" dirty="0" err="1">
                            <a:latin typeface="Cambria Math" panose="02040503050406030204" pitchFamily="18" charset="0"/>
                          </a:rPr>
                          <m:t>𝑖</m:t>
                        </m:r>
                      </m:sub>
                    </m:sSub>
                  </m:oMath>
                </a14:m>
                <a:r>
                  <a:rPr lang="en-US" dirty="0"/>
                  <a:t> into</a:t>
                </a:r>
                <a:r>
                  <a:rPr lang="zh-CN" altLang="en-US" dirty="0"/>
                  <a:t> </a:t>
                </a:r>
                <a:r>
                  <a:rPr lang="en-US" altLang="zh-CN" dirty="0"/>
                  <a:t>CNF</a:t>
                </a:r>
                <a:r>
                  <a:rPr lang="en-US" dirty="0"/>
                  <a:t>.  </a:t>
                </a:r>
                <a:r>
                  <a:rPr lang="zh-CN" altLang="en-US" dirty="0"/>
                  <a:t>第二步将每个子句都变成合取范式</a:t>
                </a:r>
                <a:r>
                  <a:rPr lang="en-US" altLang="zh-CN" dirty="0"/>
                  <a:t>CNF</a:t>
                </a:r>
                <a:endParaRPr lang="en-US" dirty="0"/>
              </a:p>
              <a:p>
                <a:r>
                  <a:rPr lang="en-US" dirty="0"/>
                  <a:t>Construct a truth table for </a:t>
                </a:r>
                <a14:m>
                  <m:oMath xmlns:m="http://schemas.openxmlformats.org/officeDocument/2006/math">
                    <m:sSub>
                      <m:sSubPr>
                        <m:ctrlPr>
                          <a:rPr lang="en-US" altLang="zh-CN" i="1" dirty="0">
                            <a:latin typeface="Cambria Math" panose="02040503050406030204" pitchFamily="18" charset="0"/>
                          </a:rPr>
                        </m:ctrlPr>
                      </m:sSubPr>
                      <m:e>
                        <m:r>
                          <a:rPr lang="el-GR" i="1" dirty="0">
                            <a:latin typeface="Cambria Math" panose="02040503050406030204" pitchFamily="18" charset="0"/>
                          </a:rPr>
                          <m:t>𝜑</m:t>
                        </m:r>
                      </m:e>
                      <m:sub>
                        <m:r>
                          <a:rPr lang="en-US" i="1" dirty="0" err="1">
                            <a:latin typeface="Cambria Math" panose="02040503050406030204" pitchFamily="18" charset="0"/>
                          </a:rPr>
                          <m:t>𝑖</m:t>
                        </m:r>
                      </m:sub>
                    </m:sSub>
                  </m:oMath>
                </a14:m>
                <a:r>
                  <a:rPr lang="zh-CN" altLang="en-US" dirty="0"/>
                  <a:t> </a:t>
                </a:r>
                <a:r>
                  <a:rPr lang="en-US" dirty="0"/>
                  <a:t>by evaluating all possible assignments to its variables. </a:t>
                </a:r>
                <a:r>
                  <a:rPr lang="zh-CN" altLang="en-US" dirty="0"/>
                  <a:t>首先对每个子句</a:t>
                </a:r>
                <a14:m>
                  <m:oMath xmlns:m="http://schemas.openxmlformats.org/officeDocument/2006/math">
                    <m:sSub>
                      <m:sSubPr>
                        <m:ctrlPr>
                          <a:rPr lang="en-US" altLang="zh-CN" i="1" dirty="0">
                            <a:latin typeface="Cambria Math" panose="02040503050406030204" pitchFamily="18" charset="0"/>
                          </a:rPr>
                        </m:ctrlPr>
                      </m:sSubPr>
                      <m:e>
                        <m:r>
                          <a:rPr lang="el-GR" altLang="zh-CN" i="1" dirty="0">
                            <a:latin typeface="Cambria Math" panose="02040503050406030204" pitchFamily="18" charset="0"/>
                          </a:rPr>
                          <m:t>𝜑</m:t>
                        </m:r>
                      </m:e>
                      <m:sub>
                        <m:r>
                          <a:rPr lang="en-US" altLang="zh-CN" i="1" dirty="0" err="1">
                            <a:latin typeface="Cambria Math" panose="02040503050406030204" pitchFamily="18" charset="0"/>
                          </a:rPr>
                          <m:t>𝑖</m:t>
                        </m:r>
                      </m:sub>
                    </m:sSub>
                  </m:oMath>
                </a14:m>
                <a:r>
                  <a:rPr lang="zh-CN" altLang="en-US" dirty="0"/>
                  <a:t>构建真值表</a:t>
                </a:r>
                <a:endParaRPr lang="en-US" dirty="0"/>
              </a:p>
              <a:p>
                <a:r>
                  <a:rPr lang="en-US" dirty="0"/>
                  <a:t>Build a formula in disjunctive normal form (DNF</a:t>
                </a:r>
                <a:r>
                  <a:rPr lang="en-US" altLang="zh-CN" dirty="0"/>
                  <a:t>,</a:t>
                </a:r>
                <a:r>
                  <a:rPr lang="zh-CN" altLang="en-US" dirty="0"/>
                  <a:t> 析取范式</a:t>
                </a:r>
                <a:r>
                  <a:rPr lang="en-US" dirty="0"/>
                  <a:t>) </a:t>
                </a:r>
                <a:r>
                  <a:rPr lang="zh-CN" altLang="en-US" dirty="0"/>
                  <a:t> </a:t>
                </a:r>
                <a:r>
                  <a:rPr lang="en-US" dirty="0"/>
                  <a:t>that is equivalent to </a:t>
                </a:r>
                <a14:m>
                  <m:oMath xmlns:m="http://schemas.openxmlformats.org/officeDocument/2006/math">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l-GR" i="1" dirty="0">
                            <a:latin typeface="Cambria Math" panose="02040503050406030204" pitchFamily="18" charset="0"/>
                          </a:rPr>
                          <m:t>𝜑</m:t>
                        </m:r>
                      </m:e>
                      <m:sub>
                        <m:r>
                          <a:rPr lang="en-US" i="1" dirty="0" err="1" smtClean="0">
                            <a:latin typeface="Cambria Math" panose="02040503050406030204" pitchFamily="18" charset="0"/>
                          </a:rPr>
                          <m:t>𝑖</m:t>
                        </m:r>
                      </m:sub>
                    </m:sSub>
                  </m:oMath>
                </a14:m>
                <a:r>
                  <a:rPr lang="en-US" altLang="zh-CN" dirty="0"/>
                  <a:t>. </a:t>
                </a:r>
                <a:r>
                  <a:rPr lang="zh-CN" altLang="en-US" dirty="0"/>
                  <a:t>之后基于真值表构建析取范式</a:t>
                </a:r>
                <a:endParaRPr lang="en-US" dirty="0"/>
              </a:p>
              <a:p>
                <a:r>
                  <a:rPr lang="en-US" dirty="0"/>
                  <a:t>Convert </a:t>
                </a:r>
                <a14:m>
                  <m:oMath xmlns:m="http://schemas.openxmlformats.org/officeDocument/2006/math">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l-GR" i="1" dirty="0">
                            <a:latin typeface="Cambria Math" panose="02040503050406030204" pitchFamily="18" charset="0"/>
                          </a:rPr>
                          <m:t>𝜑</m:t>
                        </m:r>
                      </m:e>
                      <m:sub>
                        <m:r>
                          <a:rPr lang="en-US" i="1" dirty="0" err="1">
                            <a:latin typeface="Cambria Math" panose="02040503050406030204" pitchFamily="18" charset="0"/>
                          </a:rPr>
                          <m:t>𝑖</m:t>
                        </m:r>
                      </m:sub>
                    </m:sSub>
                  </m:oMath>
                </a14:m>
                <a:r>
                  <a:rPr lang="en-US" dirty="0"/>
                  <a:t> into CNF </a:t>
                </a:r>
                <a14:m>
                  <m:oMath xmlns:m="http://schemas.openxmlformats.org/officeDocument/2006/math">
                    <m:sSub>
                      <m:sSubPr>
                        <m:ctrlPr>
                          <a:rPr lang="en-US" altLang="zh-CN" i="1" dirty="0">
                            <a:latin typeface="Cambria Math" panose="02040503050406030204" pitchFamily="18" charset="0"/>
                          </a:rPr>
                        </m:ctrlPr>
                      </m:sSubPr>
                      <m:e>
                        <m:r>
                          <a:rPr lang="el-GR" i="1" dirty="0">
                            <a:latin typeface="Cambria Math" panose="02040503050406030204" pitchFamily="18" charset="0"/>
                          </a:rPr>
                          <m:t>𝜑</m:t>
                        </m:r>
                      </m:e>
                      <m:sub>
                        <m:r>
                          <a:rPr lang="en-US" i="1" dirty="0" err="1">
                            <a:latin typeface="Cambria Math" panose="02040503050406030204" pitchFamily="18" charset="0"/>
                          </a:rPr>
                          <m:t>𝑖</m:t>
                        </m:r>
                      </m:sub>
                    </m:sSub>
                  </m:oMath>
                </a14:m>
                <a:r>
                  <a:rPr lang="en-US" dirty="0"/>
                  <a:t> by using </a:t>
                </a:r>
                <a:r>
                  <a:rPr lang="en-US" dirty="0" err="1"/>
                  <a:t>DeMorgan</a:t>
                </a:r>
                <a:r>
                  <a:rPr lang="en-US" altLang="zh-CN" dirty="0" err="1"/>
                  <a:t>’</a:t>
                </a:r>
                <a:r>
                  <a:rPr lang="en-US" dirty="0" err="1"/>
                  <a:t>s</a:t>
                </a:r>
                <a:r>
                  <a:rPr lang="en-US" dirty="0"/>
                  <a:t> laws</a:t>
                </a:r>
                <a:r>
                  <a:rPr lang="zh-CN" altLang="en-US" dirty="0"/>
                  <a:t> </a:t>
                </a:r>
                <a:r>
                  <a:rPr lang="en-US" altLang="zh-CN" dirty="0"/>
                  <a:t>(</a:t>
                </a:r>
                <a:r>
                  <a:rPr lang="zh-CN" altLang="en-US" dirty="0"/>
                  <a:t>德・摩根法则</a:t>
                </a:r>
                <a:r>
                  <a:rPr lang="en-US" altLang="zh-CN" dirty="0"/>
                  <a:t>)</a:t>
                </a:r>
                <a:r>
                  <a:rPr lang="en-US" dirty="0"/>
                  <a:t> to complement all literals and </a:t>
                </a:r>
                <a:r>
                  <a:rPr lang="en-US" altLang="zh-CN" dirty="0"/>
                  <a:t>switch</a:t>
                </a:r>
                <a:r>
                  <a:rPr lang="en-US" dirty="0"/>
                  <a:t> OR</a:t>
                </a:r>
                <a:r>
                  <a:rPr lang="zh-CN" altLang="en-US" dirty="0"/>
                  <a:t> </a:t>
                </a:r>
                <a:r>
                  <a:rPr lang="en-US" altLang="zh-CN" dirty="0"/>
                  <a:t>and</a:t>
                </a:r>
                <a:r>
                  <a:rPr lang="zh-CN" altLang="en-US" dirty="0"/>
                  <a:t> </a:t>
                </a:r>
                <a:r>
                  <a:rPr lang="en-US" dirty="0"/>
                  <a:t>AND.</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294640" y="1014095"/>
                <a:ext cx="8413115" cy="4684395"/>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NP-Completeness</a:t>
            </a:r>
            <a:r>
              <a:rPr lang="zh-CN" altLang="en-US" dirty="0"/>
              <a:t> </a:t>
            </a:r>
            <a:r>
              <a:rPr lang="en-US" altLang="zh-CN" dirty="0"/>
              <a:t>of</a:t>
            </a:r>
            <a:r>
              <a:rPr lang="zh-CN" altLang="en-US" dirty="0"/>
              <a:t> </a:t>
            </a:r>
            <a:r>
              <a:rPr lang="en-US" dirty="0"/>
              <a:t>3-CNF </a:t>
            </a:r>
            <a:r>
              <a:rPr lang="en-US" altLang="zh-CN" dirty="0"/>
              <a:t>S</a:t>
            </a:r>
            <a:r>
              <a:rPr lang="en-US" dirty="0"/>
              <a:t>atisfiability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7" y="1550020"/>
                <a:ext cx="4821903" cy="4308780"/>
              </a:xfrm>
            </p:spPr>
            <p:txBody>
              <a:bodyPr>
                <a:normAutofit fontScale="92500"/>
              </a:bodyPr>
              <a:lstStyle/>
              <a:p>
                <a:r>
                  <a:rPr lang="en-US" altLang="zh-CN" dirty="0"/>
                  <a:t>For</a:t>
                </a:r>
                <a:r>
                  <a:rPr lang="zh-CN" altLang="en-US" dirty="0"/>
                  <a:t> </a:t>
                </a:r>
                <a:r>
                  <a:rPr lang="en-US" altLang="zh-CN" dirty="0"/>
                  <a:t>example:</a:t>
                </a:r>
                <a:r>
                  <a:rPr lang="zh-CN" altLang="en-US" dirty="0"/>
                  <a:t> </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dirty="0" smtClean="0">
                              <a:latin typeface="Cambria Math" panose="02040503050406030204" pitchFamily="18" charset="0"/>
                            </a:rPr>
                          </m:ctrlPr>
                        </m:sSubSupPr>
                        <m:e>
                          <m:r>
                            <a:rPr lang="el-GR" i="1" dirty="0">
                              <a:latin typeface="Cambria Math" panose="02040503050406030204" pitchFamily="18" charset="0"/>
                            </a:rPr>
                            <m:t>𝜑</m:t>
                          </m:r>
                        </m:e>
                        <m:sub>
                          <m:r>
                            <a:rPr lang="en-US" altLang="zh-CN" b="0" i="1" dirty="0" smtClean="0">
                              <a:latin typeface="Cambria Math" panose="02040503050406030204" pitchFamily="18" charset="0"/>
                            </a:rPr>
                            <m:t>2</m:t>
                          </m:r>
                        </m:sub>
                        <m:sup>
                          <m:r>
                            <a:rPr lang="en-US" altLang="zh-CN" i="1" dirty="0">
                              <a:latin typeface="Cambria Math" panose="02040503050406030204" pitchFamily="18" charset="0"/>
                            </a:rPr>
                            <m:t>′</m:t>
                          </m:r>
                        </m:sup>
                      </m:sSubSup>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2</m:t>
                              </m:r>
                            </m:sub>
                          </m:sSub>
                          <m:r>
                            <a:rPr lang="zh-CN" altLang="en-US" i="1" dirty="0">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e>
                      </m:d>
                    </m:oMath>
                  </m:oMathPara>
                </a14:m>
                <a:endParaRPr lang="en-US" dirty="0"/>
              </a:p>
              <a:p>
                <a:r>
                  <a:rPr lang="en-US" dirty="0"/>
                  <a:t>The DNF formula equivalent to </a:t>
                </a:r>
                <a14:m>
                  <m:oMath xmlns:m="http://schemas.openxmlformats.org/officeDocument/2006/math">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l-GR" i="1" dirty="0">
                            <a:latin typeface="Cambria Math" panose="02040503050406030204" pitchFamily="18" charset="0"/>
                          </a:rPr>
                          <m:t>𝜑</m:t>
                        </m:r>
                      </m:e>
                      <m:sub>
                        <m:r>
                          <a:rPr lang="el-GR" i="1" dirty="0">
                            <a:latin typeface="Cambria Math" panose="02040503050406030204" pitchFamily="18" charset="0"/>
                          </a:rPr>
                          <m:t>2</m:t>
                        </m:r>
                      </m:sub>
                    </m:sSub>
                    <m:r>
                      <a:rPr lang="en-US" altLang="zh-CN" b="0" i="1" dirty="0" smtClean="0">
                        <a:latin typeface="Cambria Math" panose="02040503050406030204" pitchFamily="18" charset="0"/>
                      </a:rPr>
                      <m:t>′</m:t>
                    </m:r>
                  </m:oMath>
                </a14:m>
                <a:r>
                  <a:rPr lang="el-GR" dirty="0"/>
                  <a:t> </a:t>
                </a:r>
                <a:r>
                  <a:rPr lang="en-US" dirty="0"/>
                  <a:t>is</a:t>
                </a:r>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1</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2</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e>
                      </m:d>
                      <m:r>
                        <a:rPr lang="zh-CN" altLang="en-US" b="0" i="1" dirty="0" smtClean="0">
                          <a:latin typeface="Cambria Math" panose="02040503050406030204" pitchFamily="18" charset="0"/>
                        </a:rPr>
                        <m:t>∨</m:t>
                      </m:r>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1</m:t>
                          </m:r>
                        </m:sub>
                      </m:sSub>
                      <m:r>
                        <a:rPr lang="zh-CN" altLang="en-US" i="1" dirty="0">
                          <a:latin typeface="Cambria Math" panose="02040503050406030204" pitchFamily="18" charset="0"/>
                        </a:rPr>
                        <m:t>∧</m:t>
                      </m:r>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2</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zh-CN" altLang="en-US" i="1" dirty="0">
                          <a:latin typeface="Cambria Math" panose="02040503050406030204" pitchFamily="18" charset="0"/>
                        </a:rPr>
                        <m:t>∨</m:t>
                      </m:r>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altLang="zh-CN" b="0" i="1" dirty="0" smtClean="0">
                              <a:latin typeface="Cambria Math" panose="02040503050406030204" pitchFamily="18" charset="0"/>
                            </a:rPr>
                            <m:t>1</m:t>
                          </m:r>
                        </m:sub>
                      </m:sSub>
                      <m:r>
                        <a:rPr lang="zh-CN" altLang="en-US" i="1" dirty="0">
                          <a:latin typeface="Cambria Math" panose="02040503050406030204" pitchFamily="18" charset="0"/>
                        </a:rPr>
                        <m:t>∧</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2</m:t>
                          </m:r>
                        </m:sub>
                      </m:sSub>
                      <m:r>
                        <a:rPr lang="zh-CN" altLang="en-US" i="1" dirty="0">
                          <a:latin typeface="Cambria Math" panose="02040503050406030204" pitchFamily="18" charset="0"/>
                        </a:rPr>
                        <m:t>∧</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r>
                        <a:rPr lang="zh-CN" altLang="en-US" i="1" dirty="0">
                          <a:latin typeface="Cambria Math" panose="02040503050406030204" pitchFamily="18" charset="0"/>
                        </a:rPr>
                        <m:t>∨</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1</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2</m:t>
                          </m:r>
                        </m:sub>
                      </m:sSub>
                      <m:r>
                        <a:rPr lang="zh-CN" altLang="en-US" i="1" dirty="0">
                          <a:latin typeface="Cambria Math" panose="02040503050406030204" pitchFamily="18" charset="0"/>
                        </a:rPr>
                        <m:t>∧</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oMath>
                  </m:oMathPara>
                </a14:m>
                <a:endParaRPr lang="en-US" dirty="0"/>
              </a:p>
              <a:p>
                <a:r>
                  <a:rPr lang="en-US" dirty="0"/>
                  <a:t>Applying </a:t>
                </a:r>
                <a:r>
                  <a:rPr lang="en-US" dirty="0" err="1"/>
                  <a:t>DeMorgan</a:t>
                </a:r>
                <a:r>
                  <a:rPr lang="en-US" altLang="zh-CN" dirty="0" err="1"/>
                  <a:t>’</a:t>
                </a:r>
                <a:r>
                  <a:rPr lang="en-US" dirty="0" err="1"/>
                  <a:t>s</a:t>
                </a:r>
                <a:r>
                  <a:rPr lang="en-US" dirty="0"/>
                  <a:t> laws, we get</a:t>
                </a:r>
                <a:r>
                  <a:rPr lang="zh-CN" altLang="en-US" dirty="0"/>
                  <a:t> </a:t>
                </a:r>
                <a14:m>
                  <m:oMath xmlns:m="http://schemas.openxmlformats.org/officeDocument/2006/math">
                    <m:sSubSup>
                      <m:sSubSupPr>
                        <m:ctrlPr>
                          <a:rPr lang="en-US" altLang="zh-CN" i="1" dirty="0">
                            <a:latin typeface="Cambria Math" panose="02040503050406030204" pitchFamily="18" charset="0"/>
                          </a:rPr>
                        </m:ctrlPr>
                      </m:sSubSupPr>
                      <m:e>
                        <m:r>
                          <a:rPr lang="el-GR" i="1" dirty="0">
                            <a:latin typeface="Cambria Math" panose="02040503050406030204" pitchFamily="18" charset="0"/>
                          </a:rPr>
                          <m:t>𝜑</m:t>
                        </m:r>
                      </m:e>
                      <m:sub>
                        <m:r>
                          <a:rPr lang="en-US" altLang="zh-CN" i="1" dirty="0">
                            <a:latin typeface="Cambria Math" panose="02040503050406030204" pitchFamily="18" charset="0"/>
                          </a:rPr>
                          <m:t>2</m:t>
                        </m:r>
                      </m:sub>
                      <m:sup>
                        <m:r>
                          <a:rPr lang="en-US" altLang="zh-CN" i="1" dirty="0">
                            <a:latin typeface="Cambria Math" panose="02040503050406030204" pitchFamily="18" charset="0"/>
                          </a:rPr>
                          <m:t>′</m:t>
                        </m:r>
                        <m:r>
                          <a:rPr lang="en-US" altLang="zh-CN" b="0" i="1" dirty="0" smtClean="0">
                            <a:latin typeface="Cambria Math" panose="02040503050406030204" pitchFamily="18" charset="0"/>
                          </a:rPr>
                          <m:t>′</m:t>
                        </m:r>
                      </m:sup>
                    </m:sSubSup>
                  </m:oMath>
                </a14:m>
                <a:r>
                  <a:rPr lang="en-US" altLang="zh-CN" dirty="0"/>
                  <a:t>:</a:t>
                </a:r>
                <a:r>
                  <a:rPr lang="en-US" dirty="0"/>
                  <a:t> </a:t>
                </a:r>
                <a:endParaRPr lang="en-US" dirty="0"/>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1</m:t>
                          </m:r>
                        </m:sub>
                      </m:sSub>
                      <m:r>
                        <a:rPr lang="zh-CN" altLang="en-US" i="1" dirty="0">
                          <a:latin typeface="Cambria Math" panose="02040503050406030204" pitchFamily="18" charset="0"/>
                        </a:rPr>
                        <m:t>∨</m:t>
                      </m:r>
                      <m:r>
                        <a:rPr lang="en-US"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2</m:t>
                          </m:r>
                        </m:sub>
                      </m:sSub>
                      <m:r>
                        <a:rPr lang="zh-CN" altLang="en-US" i="1" dirty="0">
                          <a:latin typeface="Cambria Math" panose="02040503050406030204" pitchFamily="18" charset="0"/>
                        </a:rPr>
                        <m:t>∨</m:t>
                      </m:r>
                      <m:r>
                        <a:rPr lang="en-US"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r>
                        <a:rPr lang="zh-CN" altLang="en-US" i="1" dirty="0">
                          <a:latin typeface="Cambria Math" panose="02040503050406030204" pitchFamily="18" charset="0"/>
                        </a:rPr>
                        <m:t>∧</m:t>
                      </m:r>
                      <m:r>
                        <a:rPr lang="en-US"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1</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2</m:t>
                          </m:r>
                        </m:sub>
                      </m:sSub>
                      <m:r>
                        <a:rPr lang="zh-CN" altLang="en-US" i="1" dirty="0">
                          <a:latin typeface="Cambria Math" panose="02040503050406030204" pitchFamily="18" charset="0"/>
                        </a:rPr>
                        <m:t>∨</m:t>
                      </m:r>
                      <m:r>
                        <a:rPr lang="en-US"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r>
                        <a:rPr lang="zh-CN" altLang="en-US" i="1" dirty="0">
                          <a:latin typeface="Cambria Math" panose="02040503050406030204" pitchFamily="18" charset="0"/>
                        </a:rPr>
                        <m:t>∧</m:t>
                      </m:r>
                      <m:r>
                        <a:rPr lang="en-US"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1</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2</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r>
                        <a:rPr lang="zh-CN" altLang="en-US" i="1" dirty="0">
                          <a:latin typeface="Cambria Math" panose="02040503050406030204" pitchFamily="18" charset="0"/>
                        </a:rPr>
                        <m:t>∧</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altLang="zh-CN" b="0" i="1" dirty="0" smtClean="0">
                              <a:latin typeface="Cambria Math" panose="02040503050406030204" pitchFamily="18" charset="0"/>
                            </a:rPr>
                            <m:t>1</m:t>
                          </m:r>
                        </m:sub>
                      </m:sSub>
                      <m:r>
                        <a:rPr lang="zh-CN" altLang="en-US" i="1" dirty="0">
                          <a:latin typeface="Cambria Math" panose="02040503050406030204" pitchFamily="18" charset="0"/>
                        </a:rPr>
                        <m:t>∨</m:t>
                      </m:r>
                      <m:r>
                        <a:rPr lang="en-US"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2</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smtClean="0">
                          <a:latin typeface="Cambria Math" panose="02040503050406030204" pitchFamily="18" charset="0"/>
                        </a:rPr>
                        <m:t>)</m:t>
                      </m:r>
                    </m:oMath>
                  </m:oMathPara>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7" y="1550020"/>
                <a:ext cx="4821903" cy="4308780"/>
              </a:xfrm>
              <a:blipFill rotWithShape="1">
                <a:blip r:embed="rId1"/>
                <a:stretch>
                  <a:fillRect l="-6" t="-1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xmlns:a14="http://schemas.microsoft.com/office/drawing/2010/main">
        <mc:Choice Requires="a14">
          <p:graphicFrame>
            <p:nvGraphicFramePr>
              <p:cNvPr id="5" name="Table 5"/>
              <p:cNvGraphicFramePr>
                <a:graphicFrameLocks noGrp="1"/>
              </p:cNvGraphicFramePr>
              <p:nvPr/>
            </p:nvGraphicFramePr>
            <p:xfrm>
              <a:off x="5438275" y="2035630"/>
              <a:ext cx="3269828" cy="3337560"/>
            </p:xfrm>
            <a:graphic>
              <a:graphicData uri="http://schemas.openxmlformats.org/drawingml/2006/table">
                <a:tbl>
                  <a:tblPr firstRow="1" bandRow="1">
                    <a:tableStyleId>{5C22544A-7EE6-4342-B048-85BDC9FD1C3A}</a:tableStyleId>
                  </a:tblPr>
                  <a:tblGrid>
                    <a:gridCol w="360946"/>
                    <a:gridCol w="372979"/>
                    <a:gridCol w="360947"/>
                    <a:gridCol w="2174956"/>
                  </a:tblGrid>
                  <a:tr h="370840">
                    <a:tc>
                      <a:txBody>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Sub>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zh-CN" altLang="en-US" sz="1800" b="1" i="1" smtClean="0">
                                    <a:latin typeface="Cambria Math" panose="02040503050406030204" pitchFamily="18" charset="0"/>
                                  </a:rPr>
                                  <m:t>↔</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r>
                                  <a:rPr lang="zh-CN" altLang="en-US" sz="1800" b="1" i="1" smtClean="0">
                                    <a:latin typeface="Cambria Math" panose="02040503050406030204" pitchFamily="18" charset="0"/>
                                  </a:rPr>
                                  <m:t>∧</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oMath>
                            </m:oMathPara>
                          </a14:m>
                          <a:endParaRPr lang="en-US" sz="1800"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0</m:t>
                                </m:r>
                              </m:oMath>
                            </m:oMathPara>
                          </a14:m>
                          <a:endParaRPr lang="en-US" sz="1800" dirty="0"/>
                        </a:p>
                      </a:txBody>
                      <a:tcPr/>
                    </a:tc>
                    <a:tc>
                      <a:txBody>
                        <a:bodyPr/>
                        <a:lstStyle/>
                        <a:p>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1</m:t>
                                </m:r>
                              </m:oMath>
                            </m:oMathPara>
                          </a14:m>
                          <a:endParaRPr lang="en-US" sz="1800" dirty="0"/>
                        </a:p>
                      </a:txBody>
                      <a:tcPr/>
                    </a:tc>
                  </a:tr>
                </a:tbl>
              </a:graphicData>
            </a:graphic>
          </p:graphicFrame>
        </mc:Choice>
        <mc:Fallback xmlns="">
          <p:graphicFrame>
            <p:nvGraphicFramePr>
              <p:cNvPr id="5" name="Table 5"/>
              <p:cNvGraphicFramePr>
                <a:graphicFrameLocks noGrp="1"/>
              </p:cNvGraphicFramePr>
              <p:nvPr/>
            </p:nvGraphicFramePr>
            <p:xfrm>
              <a:off x="5438275" y="2035630"/>
              <a:ext cx="3269828" cy="3337560"/>
            </p:xfrm>
            <a:graphic>
              <a:graphicData uri="http://schemas.openxmlformats.org/drawingml/2006/table">
                <a:tbl>
                  <a:tblPr firstRow="1" bandRow="1">
                    <a:tableStyleId>{5C22544A-7EE6-4342-B048-85BDC9FD1C3A}</a:tableStyleId>
                  </a:tblPr>
                  <a:tblGrid>
                    <a:gridCol w="360946"/>
                    <a:gridCol w="372979"/>
                    <a:gridCol w="360947"/>
                    <a:gridCol w="2174956"/>
                  </a:tblGrid>
                  <a:tr h="37084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7084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7084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7084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7084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7084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7084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7084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70840">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bl>
              </a:graphicData>
            </a:graphic>
          </p:graphicFrame>
        </mc:Fallback>
      </mc:AlternateContent>
      <p:sp>
        <p:nvSpPr>
          <p:cNvPr id="6" name="Rectangle 5"/>
          <p:cNvSpPr/>
          <p:nvPr/>
        </p:nvSpPr>
        <p:spPr>
          <a:xfrm>
            <a:off x="5438275" y="2430379"/>
            <a:ext cx="3269828" cy="312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38275" y="3176337"/>
            <a:ext cx="3269828" cy="312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38275" y="3552826"/>
            <a:ext cx="3269828" cy="312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38275" y="4285503"/>
            <a:ext cx="3269828" cy="312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NP-Completeness</a:t>
            </a:r>
            <a:r>
              <a:rPr lang="zh-CN" altLang="en-US" dirty="0"/>
              <a:t> </a:t>
            </a:r>
            <a:r>
              <a:rPr lang="en-US" altLang="zh-CN" dirty="0"/>
              <a:t>of</a:t>
            </a:r>
            <a:r>
              <a:rPr lang="zh-CN" altLang="en-US" dirty="0"/>
              <a:t> </a:t>
            </a:r>
            <a:r>
              <a:rPr lang="en-US" dirty="0"/>
              <a:t>3-CNF </a:t>
            </a:r>
            <a:r>
              <a:rPr lang="en-US" altLang="zh-CN" dirty="0"/>
              <a:t>S</a:t>
            </a:r>
            <a:r>
              <a:rPr lang="en-US" dirty="0"/>
              <a:t>atisfiability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4" y="1423206"/>
                <a:ext cx="8272211" cy="4308780"/>
              </a:xfrm>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dirty="0">
                    <a:solidFill>
                      <a:srgbClr val="FF0000"/>
                    </a:solidFill>
                  </a:rPr>
                  <a:t>The final step</a:t>
                </a:r>
                <a:r>
                  <a:rPr lang="en-US" dirty="0"/>
                  <a:t> further transforms the formula so that </a:t>
                </a:r>
                <a:r>
                  <a:rPr lang="en-US" dirty="0">
                    <a:solidFill>
                      <a:srgbClr val="FF0000"/>
                    </a:solidFill>
                  </a:rPr>
                  <a:t>each clause has exactly 3 distinct literals</a:t>
                </a:r>
                <a:r>
                  <a:rPr lang="en-US" dirty="0"/>
                  <a:t>. </a:t>
                </a:r>
                <a:r>
                  <a:rPr lang="zh-CN" altLang="en-US" dirty="0"/>
                  <a:t>最后一步让每个子句都有</a:t>
                </a:r>
                <a:r>
                  <a:rPr lang="en-US" altLang="zh-CN" dirty="0"/>
                  <a:t>3</a:t>
                </a:r>
                <a:r>
                  <a:rPr lang="zh-CN" altLang="en-US" dirty="0"/>
                  <a:t>个文字</a:t>
                </a:r>
                <a:endParaRPr lang="en-US" dirty="0"/>
              </a:p>
              <a:p>
                <a:pPr lvl="1"/>
                <a:r>
                  <a:rPr lang="en-US" dirty="0"/>
                  <a:t>If </a:t>
                </a:r>
                <a14:m>
                  <m:oMath xmlns:m="http://schemas.openxmlformats.org/officeDocument/2006/math">
                    <m:sSub>
                      <m:sSubPr>
                        <m:ctrlPr>
                          <a:rPr lang="en-US" altLang="zh-CN" b="0" i="1" dirty="0" smtClean="0">
                            <a:latin typeface="Cambria Math" panose="02040503050406030204" pitchFamily="18" charset="0"/>
                          </a:rPr>
                        </m:ctrlPr>
                      </m:sSubPr>
                      <m:e>
                        <m:r>
                          <a:rPr lang="el-GR" i="1" dirty="0">
                            <a:latin typeface="Cambria Math" panose="02040503050406030204" pitchFamily="18" charset="0"/>
                          </a:rPr>
                          <m:t>𝜑</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oMath>
                </a14:m>
                <a:r>
                  <a:rPr lang="en-US" dirty="0"/>
                  <a:t> has 3 distinct literals, then simply include </a:t>
                </a:r>
                <a14:m>
                  <m:oMath xmlns:m="http://schemas.openxmlformats.org/officeDocument/2006/math">
                    <m:sSub>
                      <m:sSubPr>
                        <m:ctrlPr>
                          <a:rPr lang="en-US" altLang="zh-CN" b="0" i="1" dirty="0" smtClean="0">
                            <a:latin typeface="Cambria Math" panose="02040503050406030204" pitchFamily="18" charset="0"/>
                          </a:rPr>
                        </m:ctrlPr>
                      </m:sSubPr>
                      <m:e>
                        <m:r>
                          <a:rPr lang="el-GR" i="1" dirty="0" smtClean="0">
                            <a:latin typeface="Cambria Math" panose="02040503050406030204" pitchFamily="18" charset="0"/>
                          </a:rPr>
                          <m:t>𝜑</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oMath>
                </a14:m>
                <a:r>
                  <a:rPr lang="zh-CN" altLang="en-US" dirty="0"/>
                  <a:t> </a:t>
                </a:r>
                <a:r>
                  <a:rPr lang="en-US" altLang="zh-CN" dirty="0"/>
                  <a:t>as</a:t>
                </a:r>
                <a:r>
                  <a:rPr lang="zh-CN" altLang="en-US" dirty="0"/>
                  <a:t> </a:t>
                </a:r>
                <a:r>
                  <a:rPr lang="en-US" altLang="zh-CN" dirty="0"/>
                  <a:t>clauses</a:t>
                </a:r>
                <a:r>
                  <a:rPr lang="zh-CN" altLang="en-US" dirty="0"/>
                  <a:t> </a:t>
                </a:r>
                <a:r>
                  <a:rPr lang="en-US" altLang="zh-CN" dirty="0"/>
                  <a:t>of</a:t>
                </a:r>
                <a:r>
                  <a:rPr lang="zh-CN" altLang="en-US" dirty="0"/>
                  <a:t> </a:t>
                </a:r>
                <a14:m>
                  <m:oMath xmlns:m="http://schemas.openxmlformats.org/officeDocument/2006/math">
                    <m:r>
                      <a:rPr lang="el-GR" i="1" dirty="0">
                        <a:latin typeface="Cambria Math" panose="02040503050406030204" pitchFamily="18" charset="0"/>
                      </a:rPr>
                      <m:t>𝜑</m:t>
                    </m:r>
                    <m:r>
                      <a:rPr lang="en-US" altLang="zh-CN" i="1" dirty="0">
                        <a:latin typeface="Cambria Math" panose="02040503050406030204" pitchFamily="18" charset="0"/>
                      </a:rPr>
                      <m:t>′</m:t>
                    </m:r>
                    <m:r>
                      <a:rPr lang="en-US" altLang="zh-CN" b="0" i="1" dirty="0" smtClean="0">
                        <a:latin typeface="Cambria Math" panose="02040503050406030204" pitchFamily="18" charset="0"/>
                      </a:rPr>
                      <m:t>′</m:t>
                    </m:r>
                    <m:r>
                      <a:rPr lang="en-US" altLang="zh-CN" i="1" dirty="0">
                        <a:latin typeface="Cambria Math" panose="02040503050406030204" pitchFamily="18" charset="0"/>
                      </a:rPr>
                      <m:t>′</m:t>
                    </m:r>
                  </m:oMath>
                </a14:m>
                <a:r>
                  <a:rPr lang="el-GR" dirty="0"/>
                  <a:t>.</a:t>
                </a:r>
                <a:endParaRPr lang="el-GR" dirty="0"/>
              </a:p>
              <a:p>
                <a:pPr lvl="1"/>
                <a:r>
                  <a:rPr lang="en-US" dirty="0"/>
                  <a:t>If </a:t>
                </a:r>
                <a14:m>
                  <m:oMath xmlns:m="http://schemas.openxmlformats.org/officeDocument/2006/math">
                    <m:sSub>
                      <m:sSubPr>
                        <m:ctrlPr>
                          <a:rPr lang="en-US" altLang="zh-CN" b="0" i="1" dirty="0" smtClean="0">
                            <a:latin typeface="Cambria Math" panose="02040503050406030204" pitchFamily="18" charset="0"/>
                          </a:rPr>
                        </m:ctrlPr>
                      </m:sSubPr>
                      <m:e>
                        <m:r>
                          <a:rPr lang="el-GR" i="1" dirty="0">
                            <a:latin typeface="Cambria Math" panose="02040503050406030204" pitchFamily="18" charset="0"/>
                          </a:rPr>
                          <m:t>𝜑</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oMath>
                </a14:m>
                <a:r>
                  <a:rPr lang="en-US" dirty="0"/>
                  <a:t> has 2 distinct literals</a:t>
                </a:r>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1</m:t>
                        </m:r>
                      </m:sub>
                    </m:sSub>
                  </m:oMath>
                </a14:m>
                <a:r>
                  <a:rPr lang="zh-CN" altLang="en-US" dirty="0"/>
                  <a:t> </a:t>
                </a:r>
                <a:r>
                  <a:rPr lang="en-US" altLang="zh-CN" dirty="0"/>
                  <a:t>and</a:t>
                </a:r>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that is, if</a:t>
                </a:r>
                <a:r>
                  <a:rPr lang="zh-CN" altLang="en-US" dirty="0"/>
                  <a:t> </a:t>
                </a:r>
                <a14:m>
                  <m:oMath xmlns:m="http://schemas.openxmlformats.org/officeDocument/2006/math">
                    <m:sSub>
                      <m:sSubPr>
                        <m:ctrlPr>
                          <a:rPr lang="en-US" altLang="zh-CN" b="0" i="1" dirty="0" smtClean="0">
                            <a:latin typeface="Cambria Math" panose="02040503050406030204" pitchFamily="18" charset="0"/>
                          </a:rPr>
                        </m:ctrlPr>
                      </m:sSubPr>
                      <m:e>
                        <m:r>
                          <a:rPr lang="el-GR" i="1" dirty="0">
                            <a:latin typeface="Cambria Math" panose="02040503050406030204" pitchFamily="18" charset="0"/>
                          </a:rPr>
                          <m:t>𝜑</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1</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r>
                      <a:rPr lang="en-US" i="1" dirty="0">
                        <a:latin typeface="Cambria Math" panose="02040503050406030204" pitchFamily="18" charset="0"/>
                      </a:rPr>
                      <m:t>)</m:t>
                    </m:r>
                  </m:oMath>
                </a14:m>
                <a:r>
                  <a:rPr lang="en-US" dirty="0"/>
                  <a:t>, then include </a:t>
                </a:r>
                <a14:m>
                  <m:oMath xmlns:m="http://schemas.openxmlformats.org/officeDocument/2006/math">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1</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r>
                          <a:rPr lang="zh-CN" altLang="en-US" b="0" i="1" dirty="0" smtClean="0">
                            <a:latin typeface="Cambria Math" panose="02040503050406030204" pitchFamily="18" charset="0"/>
                          </a:rPr>
                          <m:t>∨</m:t>
                        </m:r>
                        <m:r>
                          <a:rPr lang="en-US" i="1" dirty="0" smtClean="0">
                            <a:latin typeface="Cambria Math" panose="02040503050406030204" pitchFamily="18" charset="0"/>
                          </a:rPr>
                          <m:t>𝑝</m:t>
                        </m:r>
                      </m:e>
                    </m:d>
                    <m:r>
                      <a:rPr lang="zh-CN" altLang="en-US" b="0" i="1" dirty="0" smtClean="0">
                        <a:latin typeface="Cambria Math" panose="02040503050406030204" pitchFamily="18" charset="0"/>
                      </a:rPr>
                      <m:t>∧</m:t>
                    </m:r>
                    <m:r>
                      <a:rPr 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1</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r>
                      <a:rPr lang="zh-CN" altLang="en-US" b="0" i="1" dirty="0" smtClean="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m:t>
                    </m:r>
                  </m:oMath>
                </a14:m>
                <a:r>
                  <a:rPr lang="en-US" dirty="0"/>
                  <a:t> as clauses of</a:t>
                </a:r>
                <a:r>
                  <a:rPr lang="el-GR" dirty="0"/>
                  <a:t> </a:t>
                </a:r>
                <a14:m>
                  <m:oMath xmlns:m="http://schemas.openxmlformats.org/officeDocument/2006/math">
                    <m:r>
                      <a:rPr lang="el-GR" i="1" dirty="0">
                        <a:latin typeface="Cambria Math" panose="02040503050406030204" pitchFamily="18" charset="0"/>
                      </a:rPr>
                      <m:t>𝜑</m:t>
                    </m:r>
                    <m:r>
                      <a:rPr lang="en-US" altLang="zh-CN" i="1" dirty="0">
                        <a:latin typeface="Cambria Math" panose="02040503050406030204" pitchFamily="18" charset="0"/>
                      </a:rPr>
                      <m:t>′′</m:t>
                    </m:r>
                    <m:r>
                      <a:rPr lang="en-US" altLang="zh-CN" b="0" i="1" dirty="0" smtClean="0">
                        <a:latin typeface="Cambria Math" panose="02040503050406030204" pitchFamily="18" charset="0"/>
                      </a:rPr>
                      <m:t>′</m:t>
                    </m:r>
                  </m:oMath>
                </a14:m>
                <a:r>
                  <a:rPr lang="el-GR" dirty="0"/>
                  <a:t>. </a:t>
                </a:r>
                <a:endParaRPr lang="el-GR" dirty="0"/>
              </a:p>
              <a:p>
                <a:pPr lvl="1"/>
                <a:r>
                  <a:rPr lang="en-US" dirty="0"/>
                  <a:t>If </a:t>
                </a:r>
                <a14:m>
                  <m:oMath xmlns:m="http://schemas.openxmlformats.org/officeDocument/2006/math">
                    <m:sSub>
                      <m:sSubPr>
                        <m:ctrlPr>
                          <a:rPr lang="en-US" altLang="zh-CN" i="1" dirty="0">
                            <a:latin typeface="Cambria Math" panose="02040503050406030204" pitchFamily="18" charset="0"/>
                          </a:rPr>
                        </m:ctrlPr>
                      </m:sSubPr>
                      <m:e>
                        <m:r>
                          <a:rPr lang="el-GR" i="1" dirty="0">
                            <a:latin typeface="Cambria Math" panose="02040503050406030204" pitchFamily="18" charset="0"/>
                          </a:rPr>
                          <m:t>𝜑</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oMath>
                </a14:m>
                <a:r>
                  <a:rPr lang="en-US" dirty="0"/>
                  <a:t> has just 1 distinct literal </a:t>
                </a:r>
                <a14:m>
                  <m:oMath xmlns:m="http://schemas.openxmlformats.org/officeDocument/2006/math">
                    <m:r>
                      <a:rPr lang="en-US" i="1" dirty="0" smtClean="0">
                        <a:latin typeface="Cambria Math" panose="02040503050406030204" pitchFamily="18" charset="0"/>
                      </a:rPr>
                      <m:t>𝑙</m:t>
                    </m:r>
                  </m:oMath>
                </a14:m>
                <a:r>
                  <a:rPr lang="en-US" dirty="0"/>
                  <a:t>, then include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𝑙</m:t>
                        </m:r>
                        <m:r>
                          <a:rPr lang="zh-CN" altLang="en-US" b="0" i="1" dirty="0" smtClean="0">
                            <a:latin typeface="Cambria Math" panose="02040503050406030204" pitchFamily="18" charset="0"/>
                          </a:rPr>
                          <m:t>∨</m:t>
                        </m:r>
                        <m:r>
                          <a:rPr lang="en-US" i="1" dirty="0" smtClean="0">
                            <a:latin typeface="Cambria Math" panose="02040503050406030204" pitchFamily="18" charset="0"/>
                          </a:rPr>
                          <m:t>𝑝</m:t>
                        </m:r>
                        <m:r>
                          <a:rPr lang="zh-CN" altLang="en-US" i="1" dirty="0">
                            <a:latin typeface="Cambria Math" panose="02040503050406030204" pitchFamily="18" charset="0"/>
                          </a:rPr>
                          <m:t>∨</m:t>
                        </m:r>
                        <m:r>
                          <a:rPr lang="en-US" i="1" dirty="0" smtClean="0">
                            <a:latin typeface="Cambria Math" panose="02040503050406030204" pitchFamily="18" charset="0"/>
                          </a:rPr>
                          <m:t>𝑞</m:t>
                        </m:r>
                      </m:e>
                    </m:d>
                    <m:r>
                      <a:rPr lang="zh-CN" altLang="en-US" b="0" i="1" dirty="0" smtClean="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𝑙</m:t>
                    </m:r>
                    <m:r>
                      <a:rPr lang="zh-CN" altLang="en-US" i="1" dirty="0">
                        <a:latin typeface="Cambria Math" panose="02040503050406030204" pitchFamily="18" charset="0"/>
                      </a:rPr>
                      <m:t>∨</m:t>
                    </m:r>
                    <m:r>
                      <a:rPr lang="en-US" i="1" dirty="0" smtClean="0">
                        <a:latin typeface="Cambria Math" panose="02040503050406030204" pitchFamily="18" charset="0"/>
                      </a:rPr>
                      <m:t>𝑝</m:t>
                    </m:r>
                    <m:r>
                      <a:rPr lang="zh-CN" altLang="en-US" i="1" dirty="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smtClean="0">
                        <a:latin typeface="Cambria Math" panose="02040503050406030204" pitchFamily="18" charset="0"/>
                      </a:rPr>
                      <m:t>𝑙</m:t>
                    </m:r>
                    <m:r>
                      <a:rPr lang="zh-CN" altLang="en-US" i="1" dirty="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𝑝</m:t>
                    </m:r>
                    <m:r>
                      <a:rPr lang="zh-CN" altLang="en-US" i="1" dirty="0">
                        <a:latin typeface="Cambria Math" panose="02040503050406030204" pitchFamily="18" charset="0"/>
                      </a:rPr>
                      <m:t>∨</m:t>
                    </m:r>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smtClean="0">
                        <a:latin typeface="Cambria Math" panose="02040503050406030204" pitchFamily="18" charset="0"/>
                      </a:rPr>
                      <m:t>𝑙</m:t>
                    </m:r>
                    <m:r>
                      <a:rPr lang="zh-CN" altLang="en-US" i="1" dirty="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𝑝</m:t>
                    </m:r>
                    <m:r>
                      <a:rPr lang="zh-CN" altLang="en-US" i="1" dirty="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𝑞</m:t>
                    </m:r>
                    <m:r>
                      <a:rPr lang="en-US" i="1" dirty="0" smtClean="0">
                        <a:latin typeface="Cambria Math" panose="02040503050406030204" pitchFamily="18" charset="0"/>
                      </a:rPr>
                      <m:t>)</m:t>
                    </m:r>
                  </m:oMath>
                </a14:m>
                <a:r>
                  <a:rPr lang="en-US" dirty="0"/>
                  <a:t> as clauses of </a:t>
                </a:r>
                <a14:m>
                  <m:oMath xmlns:m="http://schemas.openxmlformats.org/officeDocument/2006/math">
                    <m:r>
                      <a:rPr lang="el-GR" i="1" dirty="0">
                        <a:latin typeface="Cambria Math" panose="02040503050406030204" pitchFamily="18" charset="0"/>
                      </a:rPr>
                      <m:t>𝜑</m:t>
                    </m:r>
                    <m:r>
                      <a:rPr lang="en-US" altLang="zh-CN" i="1" dirty="0">
                        <a:latin typeface="Cambria Math" panose="02040503050406030204" pitchFamily="18" charset="0"/>
                      </a:rPr>
                      <m:t>′′′</m:t>
                    </m:r>
                  </m:oMath>
                </a14:m>
                <a:r>
                  <a:rPr lang="el-GR" dirty="0"/>
                  <a:t>. </a:t>
                </a:r>
                <a:endParaRPr lang="en-US" dirty="0"/>
              </a:p>
              <a:p>
                <a14:m>
                  <m:oMath xmlns:m="http://schemas.openxmlformats.org/officeDocument/2006/math">
                    <m:r>
                      <a:rPr lang="en-US" altLang="zh-CN" i="1" dirty="0" smtClean="0">
                        <a:latin typeface="Cambria Math" panose="02040503050406030204" pitchFamily="18" charset="0"/>
                      </a:rPr>
                      <m:t>𝑝</m:t>
                    </m:r>
                  </m:oMath>
                </a14:m>
                <a:r>
                  <a:rPr lang="zh-CN" altLang="en-US" dirty="0"/>
                  <a:t> </a:t>
                </a:r>
                <a:r>
                  <a:rPr lang="en-US" altLang="zh-CN" dirty="0"/>
                  <a:t>and</a:t>
                </a:r>
                <a:r>
                  <a:rPr lang="zh-CN" altLang="en-US" dirty="0"/>
                  <a:t> </a:t>
                </a:r>
                <a14:m>
                  <m:oMath xmlns:m="http://schemas.openxmlformats.org/officeDocument/2006/math">
                    <m:r>
                      <a:rPr lang="en-US" altLang="zh-CN" i="1" dirty="0" smtClean="0">
                        <a:latin typeface="Cambria Math" panose="02040503050406030204" pitchFamily="18" charset="0"/>
                      </a:rPr>
                      <m:t>𝑞</m:t>
                    </m:r>
                  </m:oMath>
                </a14:m>
                <a:r>
                  <a:rPr lang="zh-CN" altLang="en-US" dirty="0"/>
                  <a:t> </a:t>
                </a:r>
                <a:r>
                  <a:rPr lang="en-US" altLang="zh-CN" dirty="0"/>
                  <a:t>can</a:t>
                </a:r>
                <a:r>
                  <a:rPr lang="zh-CN" altLang="en-US" dirty="0"/>
                  <a:t> </a:t>
                </a:r>
                <a:r>
                  <a:rPr lang="en-US" altLang="zh-CN" dirty="0"/>
                  <a:t>be</a:t>
                </a:r>
                <a:r>
                  <a:rPr lang="zh-CN" altLang="en-US" dirty="0"/>
                  <a:t> </a:t>
                </a:r>
                <a:r>
                  <a:rPr lang="en-US" altLang="zh-CN" dirty="0"/>
                  <a:t>arbitrary</a:t>
                </a:r>
                <a:r>
                  <a:rPr lang="zh-CN" altLang="en-US" dirty="0"/>
                  <a:t> </a:t>
                </a:r>
                <a:r>
                  <a:rPr lang="en-US" altLang="zh-CN" dirty="0"/>
                  <a:t>literal.</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4" y="1423206"/>
                <a:ext cx="8272211" cy="4308780"/>
              </a:xfrm>
              <a:blipFill rotWithShape="1">
                <a:blip r:embed="rId1"/>
                <a:stretch>
                  <a:fillRect l="-3" t="-4" r="4" b="1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NP-Completeness</a:t>
            </a:r>
            <a:r>
              <a:rPr lang="zh-CN" altLang="en-US" dirty="0"/>
              <a:t> </a:t>
            </a:r>
            <a:r>
              <a:rPr lang="en-US" altLang="zh-CN" dirty="0"/>
              <a:t>of</a:t>
            </a:r>
            <a:r>
              <a:rPr lang="zh-CN" altLang="en-US" dirty="0"/>
              <a:t> </a:t>
            </a:r>
            <a:r>
              <a:rPr lang="en-US" dirty="0"/>
              <a:t>3-CNF </a:t>
            </a:r>
            <a:r>
              <a:rPr lang="en-US" altLang="zh-CN" dirty="0"/>
              <a:t>S</a:t>
            </a:r>
            <a:r>
              <a:rPr lang="en-US" dirty="0"/>
              <a:t>atisfiability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altLang="zh-CN" dirty="0"/>
                  <a:t>Thus,</a:t>
                </a:r>
                <a:r>
                  <a:rPr lang="zh-CN" altLang="en-US" dirty="0"/>
                  <a:t> </a:t>
                </a:r>
                <a:r>
                  <a:rPr lang="en-US" altLang="zh-CN" dirty="0"/>
                  <a:t>every</a:t>
                </a:r>
                <a:r>
                  <a:rPr lang="zh-CN" altLang="en-US" dirty="0"/>
                  <a:t> </a:t>
                </a:r>
                <a:r>
                  <a:rPr lang="en-US" altLang="zh-CN" dirty="0"/>
                  <a:t>formular</a:t>
                </a:r>
                <a:r>
                  <a:rPr lang="zh-CN" altLang="en-US" dirty="0"/>
                  <a:t> </a:t>
                </a:r>
                <a:r>
                  <a:rPr lang="en-US" altLang="zh-CN" dirty="0"/>
                  <a:t>can</a:t>
                </a:r>
                <a:r>
                  <a:rPr lang="zh-CN" altLang="en-US" dirty="0"/>
                  <a:t> </a:t>
                </a:r>
                <a:r>
                  <a:rPr lang="en-US" altLang="zh-CN" dirty="0"/>
                  <a:t>be</a:t>
                </a:r>
                <a:r>
                  <a:rPr lang="zh-CN" altLang="en-US" dirty="0"/>
                  <a:t> </a:t>
                </a:r>
                <a:r>
                  <a:rPr lang="en-US" altLang="zh-CN" dirty="0"/>
                  <a:t>transformed</a:t>
                </a:r>
                <a:r>
                  <a:rPr lang="zh-CN" altLang="en-US" dirty="0"/>
                  <a:t> </a:t>
                </a:r>
                <a:r>
                  <a:rPr lang="en-US" altLang="zh-CN" dirty="0"/>
                  <a:t>into</a:t>
                </a:r>
                <a:r>
                  <a:rPr lang="zh-CN" altLang="en-US" dirty="0"/>
                  <a:t> </a:t>
                </a:r>
                <a:r>
                  <a:rPr lang="en-US" altLang="zh-CN" dirty="0"/>
                  <a:t>3-CNF</a:t>
                </a:r>
                <a:r>
                  <a:rPr lang="zh-CN" altLang="en-US" dirty="0"/>
                  <a:t> </a:t>
                </a:r>
                <a14:m>
                  <m:oMath xmlns:m="http://schemas.openxmlformats.org/officeDocument/2006/math">
                    <m:r>
                      <a:rPr lang="el-GR" i="1" dirty="0">
                        <a:latin typeface="Cambria Math" panose="02040503050406030204" pitchFamily="18" charset="0"/>
                      </a:rPr>
                      <m:t>𝜑</m:t>
                    </m:r>
                    <m:r>
                      <a:rPr lang="en-US" altLang="zh-CN" i="1" dirty="0">
                        <a:latin typeface="Cambria Math" panose="02040503050406030204" pitchFamily="18" charset="0"/>
                      </a:rPr>
                      <m:t>′′′</m:t>
                    </m:r>
                  </m:oMath>
                </a14:m>
                <a:r>
                  <a:rPr lang="en-US" altLang="zh-CN" dirty="0"/>
                  <a:t>,</a:t>
                </a:r>
                <a:r>
                  <a:rPr lang="zh-CN" altLang="en-US" dirty="0"/>
                  <a:t> </a:t>
                </a:r>
                <a:r>
                  <a:rPr lang="en-US" altLang="zh-CN" dirty="0"/>
                  <a:t>and</a:t>
                </a:r>
                <a:r>
                  <a:rPr lang="zh-CN" altLang="en-US" dirty="0"/>
                  <a:t> </a:t>
                </a:r>
                <a14:m>
                  <m:oMath xmlns:m="http://schemas.openxmlformats.org/officeDocument/2006/math">
                    <m:r>
                      <a:rPr lang="el-GR" i="1" dirty="0">
                        <a:latin typeface="Cambria Math" panose="02040503050406030204" pitchFamily="18" charset="0"/>
                      </a:rPr>
                      <m:t>𝜑</m:t>
                    </m:r>
                    <m:r>
                      <a:rPr lang="en-US" altLang="zh-CN" i="1" dirty="0">
                        <a:latin typeface="Cambria Math" panose="02040503050406030204" pitchFamily="18" charset="0"/>
                      </a:rPr>
                      <m:t>′′′</m:t>
                    </m:r>
                  </m:oMath>
                </a14:m>
                <a:r>
                  <a:rPr lang="zh-CN" altLang="en-US" dirty="0"/>
                  <a:t> </a:t>
                </a:r>
                <a:r>
                  <a:rPr lang="en-US" altLang="zh-CN" dirty="0"/>
                  <a:t>is</a:t>
                </a:r>
                <a:r>
                  <a:rPr lang="zh-CN" altLang="en-US" dirty="0"/>
                  <a:t> </a:t>
                </a:r>
                <a:r>
                  <a:rPr lang="en-US" altLang="zh-CN" dirty="0"/>
                  <a:t>satisfiable</a:t>
                </a:r>
                <a:r>
                  <a:rPr lang="zh-CN" altLang="en-US" dirty="0"/>
                  <a:t> </a:t>
                </a:r>
                <a:r>
                  <a:rPr lang="en-US" altLang="zh-CN" dirty="0"/>
                  <a:t>if</a:t>
                </a:r>
                <a:r>
                  <a:rPr lang="zh-CN" altLang="en-US" dirty="0"/>
                  <a:t> </a:t>
                </a:r>
                <a:r>
                  <a:rPr lang="en-US" altLang="zh-CN" dirty="0"/>
                  <a:t>and</a:t>
                </a:r>
                <a:r>
                  <a:rPr lang="zh-CN" altLang="en-US" dirty="0"/>
                  <a:t> </a:t>
                </a:r>
                <a:r>
                  <a:rPr lang="en-US" altLang="zh-CN" dirty="0"/>
                  <a:t>only</a:t>
                </a:r>
                <a:r>
                  <a:rPr lang="zh-CN" altLang="en-US" dirty="0"/>
                  <a:t> </a:t>
                </a:r>
                <a:r>
                  <a:rPr lang="en-US" altLang="zh-CN" dirty="0"/>
                  <a:t>if</a:t>
                </a:r>
                <a:r>
                  <a:rPr lang="zh-CN" altLang="en-US" dirty="0"/>
                  <a:t> </a:t>
                </a:r>
                <a14:m>
                  <m:oMath xmlns:m="http://schemas.openxmlformats.org/officeDocument/2006/math">
                    <m:r>
                      <a:rPr lang="el-GR" i="1" dirty="0">
                        <a:latin typeface="Cambria Math" panose="02040503050406030204" pitchFamily="18" charset="0"/>
                      </a:rPr>
                      <m:t>𝜑</m:t>
                    </m:r>
                  </m:oMath>
                </a14:m>
                <a:r>
                  <a:rPr lang="zh-CN" altLang="en-US" dirty="0"/>
                  <a:t> </a:t>
                </a:r>
                <a:r>
                  <a:rPr lang="en-US" altLang="zh-CN" dirty="0"/>
                  <a:t>is</a:t>
                </a:r>
                <a:r>
                  <a:rPr lang="zh-CN" altLang="en-US" dirty="0"/>
                  <a:t> </a:t>
                </a:r>
                <a:r>
                  <a:rPr lang="en-US" altLang="zh-CN" dirty="0"/>
                  <a:t>satisfiable.</a:t>
                </a:r>
                <a:endParaRPr lang="en-US" altLang="zh-CN" dirty="0"/>
              </a:p>
              <a:p>
                <a:r>
                  <a:rPr lang="en-US" altLang="zh-CN" dirty="0"/>
                  <a:t>This</a:t>
                </a:r>
                <a:r>
                  <a:rPr lang="zh-CN" altLang="en-US" dirty="0"/>
                  <a:t> </a:t>
                </a:r>
                <a:r>
                  <a:rPr lang="en-US" altLang="zh-CN" dirty="0"/>
                  <a:t>reduction</a:t>
                </a:r>
                <a:r>
                  <a:rPr lang="zh-CN" altLang="en-US" dirty="0"/>
                  <a:t> </a:t>
                </a:r>
                <a:r>
                  <a:rPr lang="en-US" altLang="zh-CN" dirty="0"/>
                  <a:t>algorithm</a:t>
                </a:r>
                <a:r>
                  <a:rPr lang="zh-CN" altLang="en-US" dirty="0"/>
                  <a:t> </a:t>
                </a:r>
                <a:r>
                  <a:rPr lang="en-US" altLang="zh-CN" dirty="0"/>
                  <a:t>is</a:t>
                </a:r>
                <a:r>
                  <a:rPr lang="zh-CN" altLang="en-US" dirty="0"/>
                  <a:t> </a:t>
                </a:r>
                <a:r>
                  <a:rPr lang="en-US" altLang="zh-CN" dirty="0"/>
                  <a:t>polynomial</a:t>
                </a:r>
                <a:r>
                  <a:rPr lang="zh-CN" altLang="en-US" dirty="0"/>
                  <a:t> </a:t>
                </a:r>
                <a:r>
                  <a:rPr lang="en-US" altLang="zh-CN" dirty="0"/>
                  <a:t>time.</a:t>
                </a:r>
                <a:endParaRPr lang="en-US" altLang="zh-CN" dirty="0"/>
              </a:p>
              <a:p>
                <a:r>
                  <a:rPr lang="en-US" altLang="zh-CN" dirty="0"/>
                  <a:t>Therefore,</a:t>
                </a:r>
                <a:r>
                  <a:rPr lang="zh-CN" altLang="en-US" dirty="0"/>
                  <a:t> </a:t>
                </a:r>
                <a:r>
                  <a:rPr lang="en-US" altLang="zh-CN" dirty="0"/>
                  <a:t>3-CNF</a:t>
                </a:r>
                <a:r>
                  <a:rPr lang="zh-CN" altLang="en-US" dirty="0"/>
                  <a:t> </a:t>
                </a:r>
                <a:r>
                  <a:rPr lang="en-US" altLang="zh-CN" dirty="0"/>
                  <a:t>is</a:t>
                </a:r>
                <a:r>
                  <a:rPr lang="zh-CN" altLang="en-US" dirty="0"/>
                  <a:t> </a:t>
                </a:r>
                <a:r>
                  <a:rPr lang="en-US" altLang="zh-CN" dirty="0"/>
                  <a:t>NPC.</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 </a:t>
            </a:r>
            <a:r>
              <a:rPr lang="zh-CN" altLang="en-US" dirty="0"/>
              <a:t>团问题</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4" y="1188052"/>
                <a:ext cx="8272211" cy="4737492"/>
              </a:xfrm>
            </p:spPr>
            <p:txBody>
              <a:bodyPr>
                <a:normAutofit fontScale="92500" lnSpcReduction="20000"/>
              </a:bodyPr>
              <a:lstStyle/>
              <a:p>
                <a:r>
                  <a:rPr lang="en-US" altLang="zh-CN" dirty="0"/>
                  <a:t>Now,</a:t>
                </a:r>
                <a:r>
                  <a:rPr lang="zh-CN" altLang="en-US" dirty="0"/>
                  <a:t> </a:t>
                </a:r>
                <a:r>
                  <a:rPr lang="en-US" altLang="zh-CN" dirty="0"/>
                  <a:t>we</a:t>
                </a:r>
                <a:r>
                  <a:rPr lang="zh-CN" altLang="en-US" dirty="0"/>
                  <a:t> </a:t>
                </a:r>
                <a:r>
                  <a:rPr lang="en-US" altLang="zh-CN" dirty="0"/>
                  <a:t>have</a:t>
                </a:r>
                <a:r>
                  <a:rPr lang="zh-CN" altLang="en-US" dirty="0"/>
                  <a:t> </a:t>
                </a:r>
                <a:r>
                  <a:rPr lang="en-US" altLang="zh-CN" dirty="0"/>
                  <a:t>known</a:t>
                </a:r>
                <a:r>
                  <a:rPr lang="zh-CN" altLang="en-US" dirty="0"/>
                  <a:t> </a:t>
                </a:r>
                <a:r>
                  <a:rPr lang="en-US" altLang="zh-CN" dirty="0"/>
                  <a:t>two</a:t>
                </a:r>
                <a:r>
                  <a:rPr lang="zh-CN" altLang="en-US" dirty="0"/>
                  <a:t> </a:t>
                </a:r>
                <a:r>
                  <a:rPr lang="en-US" altLang="zh-CN" dirty="0"/>
                  <a:t>NPC</a:t>
                </a:r>
                <a:r>
                  <a:rPr lang="zh-CN" altLang="en-US" dirty="0"/>
                  <a:t> </a:t>
                </a:r>
                <a:r>
                  <a:rPr lang="en-US" altLang="zh-CN" dirty="0"/>
                  <a:t>problem:</a:t>
                </a:r>
                <a:r>
                  <a:rPr lang="zh-CN" altLang="en-US" dirty="0"/>
                  <a:t> </a:t>
                </a:r>
                <a:r>
                  <a:rPr lang="en-US" altLang="zh-CN" dirty="0"/>
                  <a:t>SAT</a:t>
                </a:r>
                <a:r>
                  <a:rPr lang="zh-CN" altLang="en-US" dirty="0"/>
                  <a:t> </a:t>
                </a:r>
                <a:r>
                  <a:rPr lang="en-US" altLang="zh-CN" dirty="0"/>
                  <a:t>and</a:t>
                </a:r>
                <a:r>
                  <a:rPr lang="zh-CN" altLang="en-US" dirty="0"/>
                  <a:t> </a:t>
                </a:r>
                <a:r>
                  <a:rPr lang="en-US" altLang="zh-CN" dirty="0"/>
                  <a:t>3-CNF-SAT.</a:t>
                </a:r>
                <a:r>
                  <a:rPr lang="zh-CN" altLang="en-US" dirty="0"/>
                  <a:t> </a:t>
                </a:r>
                <a:r>
                  <a:rPr lang="en-US" altLang="zh-CN" dirty="0"/>
                  <a:t>We</a:t>
                </a:r>
                <a:r>
                  <a:rPr lang="zh-CN" altLang="en-US" dirty="0"/>
                  <a:t> </a:t>
                </a:r>
                <a:r>
                  <a:rPr lang="en-US" altLang="zh-CN" dirty="0"/>
                  <a:t>can</a:t>
                </a:r>
                <a:r>
                  <a:rPr lang="zh-CN" altLang="en-US" dirty="0"/>
                  <a:t> </a:t>
                </a:r>
                <a:r>
                  <a:rPr lang="en-US" altLang="zh-CN" dirty="0"/>
                  <a:t>use</a:t>
                </a:r>
                <a:r>
                  <a:rPr lang="zh-CN" altLang="en-US" dirty="0"/>
                  <a:t> </a:t>
                </a:r>
                <a:r>
                  <a:rPr lang="en-US" altLang="zh-CN" dirty="0"/>
                  <a:t>them</a:t>
                </a:r>
                <a:r>
                  <a:rPr lang="zh-CN" altLang="en-US" dirty="0"/>
                  <a:t> </a:t>
                </a:r>
                <a:r>
                  <a:rPr lang="en-US" altLang="zh-CN" dirty="0"/>
                  <a:t>to</a:t>
                </a:r>
                <a:r>
                  <a:rPr lang="zh-CN" altLang="en-US" dirty="0"/>
                  <a:t> </a:t>
                </a:r>
                <a:r>
                  <a:rPr lang="en-US" altLang="zh-CN" dirty="0"/>
                  <a:t>prove</a:t>
                </a:r>
                <a:r>
                  <a:rPr lang="zh-CN" altLang="en-US" dirty="0"/>
                  <a:t> </a:t>
                </a:r>
                <a:r>
                  <a:rPr lang="en-US" altLang="zh-CN" dirty="0"/>
                  <a:t>more</a:t>
                </a:r>
                <a:r>
                  <a:rPr lang="zh-CN" altLang="en-US" dirty="0"/>
                  <a:t> </a:t>
                </a:r>
                <a:r>
                  <a:rPr lang="en-US" altLang="zh-CN" dirty="0"/>
                  <a:t>NPC</a:t>
                </a:r>
                <a:r>
                  <a:rPr lang="zh-CN" altLang="en-US" dirty="0"/>
                  <a:t> </a:t>
                </a:r>
                <a:r>
                  <a:rPr lang="en-US" altLang="zh-CN" dirty="0"/>
                  <a:t>problems.</a:t>
                </a:r>
                <a:endParaRPr lang="en-US" altLang="zh-CN" dirty="0"/>
              </a:p>
              <a:p>
                <a:r>
                  <a:rPr lang="en-US" altLang="zh-CN" dirty="0"/>
                  <a:t>A </a:t>
                </a:r>
                <a:r>
                  <a:rPr lang="en-US" altLang="zh-CN" dirty="0">
                    <a:solidFill>
                      <a:srgbClr val="4590B8"/>
                    </a:solidFill>
                  </a:rPr>
                  <a:t>clique</a:t>
                </a:r>
                <a:r>
                  <a:rPr lang="zh-CN" altLang="en-US" dirty="0">
                    <a:solidFill>
                      <a:srgbClr val="4590B8"/>
                    </a:solidFill>
                  </a:rPr>
                  <a:t> </a:t>
                </a:r>
                <a:r>
                  <a:rPr lang="en-US" altLang="zh-CN" dirty="0">
                    <a:solidFill>
                      <a:srgbClr val="4590B8"/>
                    </a:solidFill>
                  </a:rPr>
                  <a:t>(</a:t>
                </a:r>
                <a:r>
                  <a:rPr lang="zh-CN" altLang="en-US" dirty="0">
                    <a:solidFill>
                      <a:srgbClr val="4590B8"/>
                    </a:solidFill>
                  </a:rPr>
                  <a:t>团</a:t>
                </a:r>
                <a:r>
                  <a:rPr lang="en-US" altLang="zh-CN" dirty="0">
                    <a:solidFill>
                      <a:srgbClr val="4590B8"/>
                    </a:solidFill>
                  </a:rPr>
                  <a:t>)</a:t>
                </a:r>
                <a:r>
                  <a:rPr lang="en-US" altLang="zh-CN" dirty="0"/>
                  <a:t> is</a:t>
                </a:r>
                <a:r>
                  <a:rPr lang="zh-CN" altLang="en-US" dirty="0"/>
                  <a:t> </a:t>
                </a:r>
                <a:r>
                  <a:rPr lang="en-US" altLang="zh-CN" dirty="0"/>
                  <a:t>a</a:t>
                </a:r>
                <a:r>
                  <a:rPr lang="zh-CN" altLang="en-US" dirty="0"/>
                  <a:t> </a:t>
                </a:r>
                <a:r>
                  <a:rPr lang="en-US" altLang="zh-CN" dirty="0"/>
                  <a:t>complete</a:t>
                </a:r>
                <a:r>
                  <a:rPr lang="zh-CN" altLang="en-US" dirty="0"/>
                  <a:t> </a:t>
                </a:r>
                <a:r>
                  <a:rPr lang="en-US" altLang="zh-CN" dirty="0"/>
                  <a:t>subgraph</a:t>
                </a:r>
                <a:r>
                  <a:rPr lang="zh-CN" altLang="en-US" dirty="0"/>
                  <a:t> </a:t>
                </a:r>
                <a:r>
                  <a:rPr lang="en-US" altLang="zh-CN" dirty="0"/>
                  <a:t>of</a:t>
                </a:r>
                <a:r>
                  <a:rPr lang="zh-CN" altLang="en-US" dirty="0"/>
                  <a:t> </a:t>
                </a:r>
                <a:r>
                  <a:rPr lang="en-US" altLang="zh-CN" dirty="0"/>
                  <a:t>an</a:t>
                </a:r>
                <a:r>
                  <a:rPr lang="zh-CN" altLang="en-US" dirty="0"/>
                  <a:t> </a:t>
                </a:r>
                <a:r>
                  <a:rPr lang="en-US" altLang="zh-CN" dirty="0"/>
                  <a:t>undirected graph </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i="1" dirty="0">
                        <a:latin typeface="Cambria Math" panose="02040503050406030204" pitchFamily="18" charset="0"/>
                      </a:rPr>
                      <m:t>𝑉</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oMath>
                </a14:m>
                <a:r>
                  <a:rPr lang="en-US" altLang="zh-CN" dirty="0"/>
                  <a:t>.</a:t>
                </a:r>
                <a:endParaRPr lang="en-US" altLang="zh-CN" dirty="0"/>
              </a:p>
              <a:p>
                <a:pPr lvl="1"/>
                <a:r>
                  <a:rPr lang="en-US" altLang="zh-CN" dirty="0"/>
                  <a:t>Each pair of vertex</a:t>
                </a:r>
                <a:r>
                  <a:rPr lang="zh-CN" altLang="en-US" dirty="0"/>
                  <a:t> </a:t>
                </a:r>
                <a:r>
                  <a:rPr lang="en-US" altLang="zh-CN" dirty="0"/>
                  <a:t>in</a:t>
                </a:r>
                <a:r>
                  <a:rPr lang="zh-CN" altLang="en-US" dirty="0"/>
                  <a:t>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𝑉</m:t>
                        </m:r>
                      </m:e>
                      <m:sup>
                        <m:r>
                          <a:rPr lang="en-US" altLang="zh-CN" i="1" dirty="0">
                            <a:latin typeface="Cambria Math" panose="02040503050406030204" pitchFamily="18" charset="0"/>
                          </a:rPr>
                          <m:t>′</m:t>
                        </m:r>
                      </m:sup>
                    </m:sSup>
                    <m:r>
                      <a:rPr lang="zh-CN" altLang="en-US"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 </m:t>
                    </m:r>
                  </m:oMath>
                </a14:m>
                <a:r>
                  <a:rPr lang="en-US" altLang="zh-CN" dirty="0"/>
                  <a:t>is connected by an edge in </a:t>
                </a:r>
                <a14:m>
                  <m:oMath xmlns:m="http://schemas.openxmlformats.org/officeDocument/2006/math">
                    <m:r>
                      <a:rPr lang="en-US" altLang="zh-CN" i="1" dirty="0" smtClean="0">
                        <a:latin typeface="Cambria Math" panose="02040503050406030204" pitchFamily="18" charset="0"/>
                      </a:rPr>
                      <m:t>𝐸</m:t>
                    </m:r>
                  </m:oMath>
                </a14:m>
                <a:r>
                  <a:rPr lang="en-US" altLang="zh-CN" dirty="0"/>
                  <a:t>.  </a:t>
                </a:r>
                <a:r>
                  <a:rPr lang="zh-CN" altLang="en-US" dirty="0"/>
                  <a:t>任意一对顶点之间都有边直接相连</a:t>
                </a:r>
                <a:endParaRPr lang="en-US" altLang="zh-CN" dirty="0"/>
              </a:p>
              <a:p>
                <a:pPr lvl="1"/>
                <a:r>
                  <a:rPr lang="en-US" altLang="zh-CN" dirty="0"/>
                  <a:t>The size of a clique is the number of vertices it contains. </a:t>
                </a:r>
                <a:r>
                  <a:rPr lang="zh-CN" altLang="en-US" dirty="0"/>
                  <a:t>一个团的大小指的是这个团里面的节点数量</a:t>
                </a:r>
                <a:endParaRPr lang="en-US" altLang="zh-CN" dirty="0"/>
              </a:p>
              <a:p>
                <a:r>
                  <a:rPr lang="en-US" altLang="zh-CN" dirty="0"/>
                  <a:t>The clique problem is the optimization problem of finding a clique of maximum size in a graph. </a:t>
                </a:r>
                <a:r>
                  <a:rPr lang="zh-CN" altLang="en-US" dirty="0"/>
                  <a:t>团问题的优化问题指给定一个图，找一个团，使得其节点数量最多。</a:t>
                </a:r>
                <a:r>
                  <a:rPr lang="en-US" altLang="zh-CN" dirty="0"/>
                  <a:t> </a:t>
                </a:r>
                <a:endParaRPr lang="en-US" altLang="zh-CN" dirty="0"/>
              </a:p>
              <a:p>
                <a:r>
                  <a:rPr lang="en-US" altLang="zh-CN" dirty="0"/>
                  <a:t>As a decision problem, we ask simply whether a clique of a given size </a:t>
                </a:r>
                <a14:m>
                  <m:oMath xmlns:m="http://schemas.openxmlformats.org/officeDocument/2006/math">
                    <m:r>
                      <a:rPr lang="en-US" altLang="zh-CN" i="1" dirty="0" smtClean="0">
                        <a:latin typeface="Cambria Math" panose="02040503050406030204" pitchFamily="18" charset="0"/>
                      </a:rPr>
                      <m:t>𝑘</m:t>
                    </m:r>
                  </m:oMath>
                </a14:m>
                <a:r>
                  <a:rPr lang="en-US" altLang="zh-CN" dirty="0"/>
                  <a:t> exists in the graph.  </a:t>
                </a:r>
                <a:r>
                  <a:rPr lang="zh-CN" altLang="en-US" dirty="0"/>
                  <a:t>团问题的判定问题是问到底指定大小的团是不是在图中存在</a:t>
                </a:r>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4" y="1188052"/>
                <a:ext cx="8272211" cy="4737492"/>
              </a:xfrm>
              <a:blipFill rotWithShape="1">
                <a:blip r:embed="rId1"/>
                <a:stretch>
                  <a:fillRect l="-3" t="-13" r="4" b="8"/>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TextBox 4"/>
          <p:cNvSpPr txBox="1"/>
          <p:nvPr/>
        </p:nvSpPr>
        <p:spPr>
          <a:xfrm>
            <a:off x="2896701" y="6611779"/>
            <a:ext cx="3350597" cy="246221"/>
          </a:xfrm>
          <a:prstGeom prst="rect">
            <a:avLst/>
          </a:prstGeom>
          <a:noFill/>
        </p:spPr>
        <p:txBody>
          <a:bodyPr wrap="none" rtlCol="0">
            <a:spAutoFit/>
          </a:bodyPr>
          <a:lstStyle/>
          <a:p>
            <a:r>
              <a:rPr lang="en-US" sz="1000" dirty="0">
                <a:solidFill>
                  <a:schemeClr val="tx2"/>
                </a:solidFill>
                <a:latin typeface="Calibri" panose="020F0502020204030204" pitchFamily="34" charset="0"/>
                <a:ea typeface="华文中宋" panose="02010600040101010101" pitchFamily="2" charset="-122"/>
                <a:cs typeface="Calibri" panose="020F0502020204030204" pitchFamily="34" charset="0"/>
              </a:rPr>
              <a:t>Image</a:t>
            </a:r>
            <a:r>
              <a:rPr lang="zh-CN" altLang="en-US" sz="1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1000" dirty="0">
                <a:solidFill>
                  <a:schemeClr val="tx2"/>
                </a:solidFill>
                <a:latin typeface="Calibri" panose="020F0502020204030204" pitchFamily="34" charset="0"/>
                <a:ea typeface="华文中宋" panose="02010600040101010101" pitchFamily="2" charset="-122"/>
                <a:cs typeface="Calibri" panose="020F0502020204030204" pitchFamily="34" charset="0"/>
              </a:rPr>
              <a:t>source:</a:t>
            </a:r>
            <a:r>
              <a:rPr lang="zh-CN" altLang="en-US" sz="1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1000" dirty="0">
                <a:solidFill>
                  <a:schemeClr val="tx2"/>
                </a:solidFill>
                <a:latin typeface="Calibri" panose="020F0502020204030204" pitchFamily="34" charset="0"/>
                <a:ea typeface="华文中宋" panose="02010600040101010101" pitchFamily="2" charset="-122"/>
                <a:cs typeface="Calibri" panose="020F0502020204030204" pitchFamily="34" charset="0"/>
                <a:hlinkClick r:id="rId1"/>
              </a:rPr>
              <a:t>https://en.wikipedia.org/wiki/Clique_problem</a:t>
            </a:r>
            <a:endParaRPr lang="en-US" altLang="zh-CN" sz="1000" dirty="0">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840" y="1744578"/>
            <a:ext cx="4111265" cy="40701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Content Placeholder 2"/>
              <p:cNvSpPr>
                <a:spLocks noGrp="1"/>
              </p:cNvSpPr>
              <p:nvPr>
                <p:ph idx="1"/>
              </p:nvPr>
            </p:nvSpPr>
            <p:spPr>
              <a:xfrm>
                <a:off x="435897" y="1550020"/>
                <a:ext cx="4015788" cy="4308780"/>
              </a:xfrm>
            </p:spPr>
            <p:txBody>
              <a:bodyPr/>
              <a:lstStyle/>
              <a:p>
                <a:r>
                  <a:rPr lang="en-US" dirty="0"/>
                  <a:t>The brute force algorithm finds a 4-clique in this 7-vertex graph</a:t>
                </a:r>
                <a:r>
                  <a:rPr lang="en-US" altLang="zh-CN" dirty="0"/>
                  <a:t>.</a:t>
                </a:r>
                <a:endParaRPr lang="en-US" altLang="zh-CN" dirty="0"/>
              </a:p>
              <a:p>
                <a:r>
                  <a:rPr lang="en-US" altLang="zh-CN" dirty="0"/>
                  <a:t>S</a:t>
                </a:r>
                <a:r>
                  <a:rPr lang="en-US" dirty="0"/>
                  <a:t>ystematically check all </a:t>
                </a:r>
                <a14:m>
                  <m:oMath xmlns:m="http://schemas.openxmlformats.org/officeDocument/2006/math">
                    <m:r>
                      <a:rPr lang="en-US" i="1" dirty="0">
                        <a:latin typeface="Cambria Math" panose="02040503050406030204" pitchFamily="18" charset="0"/>
                      </a:rPr>
                      <m:t>𝐶</m:t>
                    </m:r>
                    <m:r>
                      <a:rPr lang="en-US" i="1" dirty="0">
                        <a:latin typeface="Cambria Math" panose="02040503050406030204" pitchFamily="18" charset="0"/>
                      </a:rPr>
                      <m:t>(</m:t>
                    </m:r>
                    <m:r>
                      <a:rPr lang="en-US" i="1" dirty="0">
                        <a:latin typeface="Cambria Math" panose="02040503050406030204" pitchFamily="18" charset="0"/>
                      </a:rPr>
                      <m:t>7</m:t>
                    </m:r>
                    <m:r>
                      <a:rPr lang="en-US" i="1" dirty="0">
                        <a:latin typeface="Cambria Math" panose="02040503050406030204" pitchFamily="18" charset="0"/>
                      </a:rPr>
                      <m:t>,</m:t>
                    </m:r>
                    <m:r>
                      <a:rPr lang="en-US" i="1" dirty="0">
                        <a:latin typeface="Cambria Math" panose="02040503050406030204" pitchFamily="18" charset="0"/>
                      </a:rPr>
                      <m:t>4</m:t>
                    </m:r>
                    <m:r>
                      <a:rPr lang="en-US" i="1" dirty="0">
                        <a:latin typeface="Cambria Math" panose="02040503050406030204" pitchFamily="18" charset="0"/>
                      </a:rPr>
                      <m:t>)=</m:t>
                    </m:r>
                    <m:r>
                      <a:rPr lang="en-US" i="1" dirty="0">
                        <a:latin typeface="Cambria Math" panose="02040503050406030204" pitchFamily="18" charset="0"/>
                      </a:rPr>
                      <m:t>35</m:t>
                    </m:r>
                  </m:oMath>
                </a14:m>
                <a:r>
                  <a:rPr lang="en-US" dirty="0"/>
                  <a:t> subgraphs </a:t>
                </a:r>
                <a:r>
                  <a:rPr lang="en-US" altLang="zh-CN" dirty="0"/>
                  <a:t>with</a:t>
                </a:r>
                <a:r>
                  <a:rPr lang="zh-CN" altLang="en-US" dirty="0"/>
                  <a:t> </a:t>
                </a:r>
                <a:r>
                  <a:rPr lang="en-US" dirty="0"/>
                  <a:t>4</a:t>
                </a:r>
                <a:r>
                  <a:rPr lang="zh-CN" altLang="en-US" dirty="0"/>
                  <a:t> </a:t>
                </a:r>
                <a:r>
                  <a:rPr lang="en-US" dirty="0"/>
                  <a:t>vert</a:t>
                </a:r>
                <a:r>
                  <a:rPr lang="en-US" altLang="zh-CN" dirty="0"/>
                  <a:t>ices</a:t>
                </a:r>
                <a:r>
                  <a:rPr lang="en-US" dirty="0"/>
                  <a:t> for completeness.</a:t>
                </a:r>
                <a:endParaRPr lang="en-US" dirty="0" err="1"/>
              </a:p>
            </p:txBody>
          </p:sp>
        </mc:Choice>
        <mc:Fallback>
          <p:sp>
            <p:nvSpPr>
              <p:cNvPr id="8" name="Content Placeholder 2"/>
              <p:cNvSpPr>
                <a:spLocks noRot="1" noChangeAspect="1" noMove="1" noResize="1" noEditPoints="1" noAdjustHandles="1" noChangeArrowheads="1" noChangeShapeType="1" noTextEdit="1"/>
              </p:cNvSpPr>
              <p:nvPr>
                <p:ph idx="1"/>
              </p:nvPr>
            </p:nvSpPr>
            <p:spPr>
              <a:xfrm>
                <a:off x="435897" y="1550020"/>
                <a:ext cx="4015788" cy="4308780"/>
              </a:xfrm>
              <a:blipFill rotWithShape="1">
                <a:blip r:embed="rId3"/>
                <a:stretch>
                  <a:fillRect l="-7" t="-14" r="8" b="7"/>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r>
                  <a:rPr lang="en-US" altLang="zh-CN" b="1" dirty="0">
                    <a:solidFill>
                      <a:srgbClr val="FF0000"/>
                    </a:solidFill>
                  </a:rPr>
                  <a:t>Theorem</a:t>
                </a:r>
                <a:r>
                  <a:rPr lang="zh-CN" altLang="en-US" b="1" dirty="0">
                    <a:solidFill>
                      <a:srgbClr val="FF0000"/>
                    </a:solidFill>
                  </a:rPr>
                  <a:t> </a:t>
                </a:r>
                <a:r>
                  <a:rPr lang="en-US" altLang="zh-CN" b="1" dirty="0">
                    <a:solidFill>
                      <a:srgbClr val="FF0000"/>
                    </a:solidFill>
                  </a:rPr>
                  <a:t>11.6</a:t>
                </a:r>
                <a:endParaRPr lang="en-US" altLang="zh-CN" b="1" dirty="0">
                  <a:solidFill>
                    <a:srgbClr val="FF0000"/>
                  </a:solidFill>
                </a:endParaRPr>
              </a:p>
              <a:p>
                <a:pPr marL="0" indent="0">
                  <a:buNone/>
                </a:pPr>
                <a:r>
                  <a:rPr lang="en-US" altLang="zh-CN" dirty="0"/>
                  <a:t>Clique</a:t>
                </a:r>
                <a:r>
                  <a:rPr lang="zh-CN" altLang="en-US" dirty="0"/>
                  <a:t> </a:t>
                </a:r>
                <a:r>
                  <a:rPr lang="en-US" altLang="zh-CN" dirty="0"/>
                  <a:t>is</a:t>
                </a:r>
                <a:r>
                  <a:rPr lang="zh-CN" altLang="en-US" dirty="0"/>
                  <a:t> </a:t>
                </a:r>
                <a:r>
                  <a:rPr lang="en-US" altLang="zh-CN" dirty="0"/>
                  <a:t>NP-complete.</a:t>
                </a:r>
                <a:endParaRPr lang="en-US" altLang="zh-CN" dirty="0"/>
              </a:p>
              <a:p>
                <a:pPr marL="0" indent="0">
                  <a:buNone/>
                </a:pPr>
                <a:r>
                  <a:rPr lang="en-US" altLang="zh-CN" dirty="0">
                    <a:solidFill>
                      <a:srgbClr val="7030A0"/>
                    </a:solidFill>
                  </a:rPr>
                  <a:t>Proof</a:t>
                </a:r>
                <a:r>
                  <a:rPr lang="en-US" altLang="zh-CN" dirty="0"/>
                  <a:t>:</a:t>
                </a:r>
                <a:endParaRPr lang="en-US" altLang="zh-CN" dirty="0"/>
              </a:p>
              <a:p>
                <a:r>
                  <a:rPr lang="en-US" altLang="zh-CN" b="1" dirty="0"/>
                  <a:t>Step</a:t>
                </a:r>
                <a:r>
                  <a:rPr lang="zh-CN" altLang="en-US" b="1" dirty="0"/>
                  <a:t> </a:t>
                </a:r>
                <a:r>
                  <a:rPr lang="en-US" altLang="zh-CN" b="1" dirty="0"/>
                  <a:t>1</a:t>
                </a:r>
                <a:r>
                  <a:rPr lang="en-US" altLang="zh-CN" dirty="0"/>
                  <a:t>:</a:t>
                </a:r>
                <a:r>
                  <a:rPr lang="zh-CN" altLang="en-US" dirty="0"/>
                  <a:t> </a:t>
                </a:r>
                <a:r>
                  <a:rPr lang="en-US" altLang="zh-CN" dirty="0"/>
                  <a:t>We</a:t>
                </a:r>
                <a:r>
                  <a:rPr lang="zh-CN" altLang="en-US" dirty="0"/>
                  <a:t> </a:t>
                </a:r>
                <a:r>
                  <a:rPr lang="en-US" altLang="zh-CN" dirty="0"/>
                  <a:t>first</a:t>
                </a:r>
                <a:r>
                  <a:rPr lang="zh-CN" altLang="en-US" dirty="0"/>
                  <a:t> </a:t>
                </a:r>
                <a:r>
                  <a:rPr lang="en-US" altLang="zh-CN" dirty="0"/>
                  <a:t>prove</a:t>
                </a:r>
                <a:r>
                  <a:rPr lang="zh-CN" altLang="en-US" dirty="0"/>
                  <a:t> </a:t>
                </a:r>
                <a:r>
                  <a:rPr lang="en-US" altLang="zh-CN" dirty="0"/>
                  <a:t>clique</a:t>
                </a:r>
                <a:r>
                  <a:rPr lang="zh-CN" altLang="en-US" dirty="0"/>
                  <a:t> </a:t>
                </a:r>
                <a:r>
                  <a:rPr lang="en-US" altLang="zh-CN" dirty="0"/>
                  <a:t>is</a:t>
                </a:r>
                <a:r>
                  <a:rPr lang="zh-CN" altLang="en-US" dirty="0"/>
                  <a:t> </a:t>
                </a:r>
                <a:r>
                  <a:rPr lang="en-US" altLang="zh-CN" dirty="0"/>
                  <a:t>in</a:t>
                </a:r>
                <a:r>
                  <a:rPr lang="zh-CN" altLang="en-US" dirty="0"/>
                  <a:t> </a:t>
                </a:r>
                <a:r>
                  <a:rPr lang="en-US" altLang="zh-CN" dirty="0"/>
                  <a:t>NP.</a:t>
                </a:r>
                <a:r>
                  <a:rPr lang="zh-CN" altLang="en-US" dirty="0"/>
                  <a:t> </a:t>
                </a:r>
                <a:endParaRPr lang="en-US" altLang="zh-CN" dirty="0"/>
              </a:p>
              <a:p>
                <a:r>
                  <a:rPr lang="en-US" altLang="zh-CN" dirty="0"/>
                  <a:t>For a given graph </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i="1" dirty="0">
                        <a:latin typeface="Cambria Math" panose="02040503050406030204" pitchFamily="18" charset="0"/>
                      </a:rPr>
                      <m:t>𝑉</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𝐸</m:t>
                    </m:r>
                    <m:r>
                      <a:rPr lang="en-US" altLang="zh-CN" i="1" dirty="0">
                        <a:latin typeface="Cambria Math" panose="02040503050406030204" pitchFamily="18" charset="0"/>
                      </a:rPr>
                      <m:t>)</m:t>
                    </m:r>
                  </m:oMath>
                </a14:m>
                <a:r>
                  <a:rPr lang="en-US" altLang="zh-CN" dirty="0"/>
                  <a:t>, we use the set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𝑉</m:t>
                        </m:r>
                      </m:e>
                      <m:sup>
                        <m:r>
                          <a:rPr lang="en-US" altLang="zh-CN" i="1" dirty="0" smtClean="0">
                            <a:latin typeface="Cambria Math" panose="02040503050406030204" pitchFamily="18" charset="0"/>
                          </a:rPr>
                          <m:t>′</m:t>
                        </m:r>
                      </m:sup>
                    </m:sSup>
                    <m:r>
                      <a:rPr lang="zh-CN" altLang="en-US" b="0"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a:t> of vertices in the clique </a:t>
                </a:r>
                <a:r>
                  <a:rPr lang="en-US" altLang="zh-CN" dirty="0"/>
                  <a:t>and</a:t>
                </a:r>
                <a:r>
                  <a:rPr lang="zh-CN" altLang="en-US" dirty="0"/>
                  <a:t> </a:t>
                </a:r>
                <a:r>
                  <a:rPr lang="en-US" altLang="zh-CN" dirty="0"/>
                  <a:t>a</a:t>
                </a:r>
                <a:r>
                  <a:rPr lang="zh-CN" altLang="en-US" dirty="0"/>
                  <a:t> </a:t>
                </a:r>
                <a:r>
                  <a:rPr lang="en-US" altLang="zh-CN" dirty="0"/>
                  <a:t>integer</a:t>
                </a:r>
                <a:r>
                  <a:rPr lang="zh-CN" altLang="en-US" dirty="0"/>
                  <a:t> </a:t>
                </a:r>
                <a14:m>
                  <m:oMath xmlns:m="http://schemas.openxmlformats.org/officeDocument/2006/math">
                    <m:r>
                      <a:rPr lang="en-US" altLang="zh-CN" b="0" i="1" smtClean="0">
                        <a:latin typeface="Cambria Math" panose="02040503050406030204" pitchFamily="18" charset="0"/>
                      </a:rPr>
                      <m:t>𝑘</m:t>
                    </m:r>
                  </m:oMath>
                </a14:m>
                <a:r>
                  <a:rPr lang="zh-CN" altLang="en-US" dirty="0"/>
                  <a:t> </a:t>
                </a:r>
                <a:r>
                  <a:rPr lang="en-US" dirty="0"/>
                  <a:t>as a certificate for </a:t>
                </a:r>
                <a14:m>
                  <m:oMath xmlns:m="http://schemas.openxmlformats.org/officeDocument/2006/math">
                    <m:r>
                      <a:rPr lang="en-US" i="1" dirty="0" smtClean="0">
                        <a:latin typeface="Cambria Math" panose="02040503050406030204" pitchFamily="18" charset="0"/>
                      </a:rPr>
                      <m:t>𝐺</m:t>
                    </m:r>
                  </m:oMath>
                </a14:m>
                <a:r>
                  <a:rPr lang="en-US" dirty="0"/>
                  <a:t>.</a:t>
                </a:r>
                <a:endParaRPr lang="en-US" dirty="0"/>
              </a:p>
              <a:p>
                <a:r>
                  <a:rPr lang="en-US" dirty="0"/>
                  <a:t>Checking whether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 is a clique can be accomplished in polynomial time by checking whether</a:t>
                </a:r>
                <a:r>
                  <a:rPr lang="zh-CN" altLang="en-US" dirty="0"/>
                  <a:t> </a:t>
                </a:r>
                <a14:m>
                  <m:oMath xmlns:m="http://schemas.openxmlformats.org/officeDocument/2006/math">
                    <m:d>
                      <m:dPr>
                        <m:ctrlPr>
                          <a:rPr lang="en-US" i="1" dirty="0" smtClean="0">
                            <a:latin typeface="Cambria Math" panose="02040503050406030204" pitchFamily="18" charset="0"/>
                          </a:rPr>
                        </m:ctrlPr>
                      </m:dPr>
                      <m:e>
                        <m:r>
                          <a:rPr lang="en-US" i="1" dirty="0" err="1">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e>
                    </m:d>
                    <m:r>
                      <a:rPr lang="zh-CN" altLang="en-US" b="0" i="1" dirty="0" smtClean="0">
                        <a:latin typeface="Cambria Math" panose="02040503050406030204" pitchFamily="18" charset="0"/>
                      </a:rPr>
                      <m:t>∈</m:t>
                    </m:r>
                    <m:r>
                      <a:rPr lang="en-US" i="1" dirty="0" smtClean="0">
                        <a:latin typeface="Cambria Math" panose="02040503050406030204" pitchFamily="18" charset="0"/>
                      </a:rPr>
                      <m:t>𝐸</m:t>
                    </m:r>
                  </m:oMath>
                </a14:m>
                <a:r>
                  <a:rPr lang="en-US" altLang="zh-CN" dirty="0"/>
                  <a:t>,</a:t>
                </a:r>
                <a:r>
                  <a:rPr lang="zh-CN" altLang="en-US" dirty="0"/>
                  <a:t> </a:t>
                </a:r>
                <a14:m>
                  <m:oMath xmlns:m="http://schemas.openxmlformats.org/officeDocument/2006/math">
                    <m:r>
                      <a:rPr lang="zh-CN" altLang="en-US" b="0" i="0" dirty="0" smtClean="0">
                        <a:latin typeface="Cambria Math" panose="02040503050406030204" pitchFamily="18" charset="0"/>
                      </a:rPr>
                      <m:t>∀</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i="1" dirty="0" err="1" smtClean="0">
                        <a:latin typeface="Cambria Math" panose="02040503050406030204" pitchFamily="18" charset="0"/>
                      </a:rPr>
                      <m:t>𝑣</m:t>
                    </m:r>
                    <m:r>
                      <a:rPr lang="zh-CN" altLang="en-US" b="0" i="1" dirty="0" smtClean="0">
                        <a:latin typeface="Cambria Math" panose="02040503050406030204" pitchFamily="18" charset="0"/>
                      </a:rPr>
                      <m:t>∈</m:t>
                    </m:r>
                    <m:r>
                      <a:rPr lang="en-US" i="1" dirty="0" err="1" smtClean="0">
                        <a:latin typeface="Cambria Math" panose="02040503050406030204" pitchFamily="18" charset="0"/>
                      </a:rPr>
                      <m:t>𝑉</m:t>
                    </m:r>
                    <m:r>
                      <a:rPr lang="en-US" i="1" dirty="0">
                        <a:latin typeface="Cambria Math" panose="02040503050406030204" pitchFamily="18" charset="0"/>
                      </a:rPr>
                      <m:t>′</m:t>
                    </m:r>
                  </m:oMath>
                </a14:m>
                <a:r>
                  <a:rPr lang="en-US" dirty="0"/>
                  <a:t>.</a:t>
                </a:r>
                <a:endParaRPr lang="en-US" dirty="0"/>
              </a:p>
              <a:p>
                <a:r>
                  <a:rPr lang="en-US" altLang="zh-CN" dirty="0"/>
                  <a:t>Then,</a:t>
                </a:r>
                <a:r>
                  <a:rPr lang="zh-CN" altLang="en-US" dirty="0"/>
                  <a:t> </a:t>
                </a:r>
                <a:r>
                  <a:rPr lang="en-US" altLang="zh-CN" dirty="0"/>
                  <a:t>compare</a:t>
                </a:r>
                <a:r>
                  <a:rPr lang="zh-CN" altLang="en-US"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oMath>
                </a14:m>
                <a:r>
                  <a:rPr lang="zh-CN" altLang="en-US" dirty="0"/>
                  <a:t> </a:t>
                </a:r>
                <a:r>
                  <a:rPr lang="en-US" altLang="zh-CN" dirty="0"/>
                  <a:t>with</a:t>
                </a:r>
                <a:r>
                  <a:rPr lang="zh-CN" altLang="en-US" dirty="0"/>
                  <a:t> </a:t>
                </a:r>
                <a14:m>
                  <m:oMath xmlns:m="http://schemas.openxmlformats.org/officeDocument/2006/math">
                    <m:r>
                      <a:rPr lang="en-US" altLang="zh-CN" b="0" i="1" smtClean="0">
                        <a:latin typeface="Cambria Math" panose="02040503050406030204" pitchFamily="18" charset="0"/>
                      </a:rPr>
                      <m:t>𝑘</m:t>
                    </m:r>
                  </m:oMath>
                </a14:m>
                <a:r>
                  <a:rPr lang="zh-CN" altLang="en-US" dirty="0"/>
                  <a:t> </a:t>
                </a:r>
                <a:r>
                  <a:rPr lang="en-US" altLang="zh-CN" dirty="0"/>
                  <a:t>and</a:t>
                </a:r>
                <a:r>
                  <a:rPr lang="zh-CN" altLang="en-US" dirty="0"/>
                  <a:t> </a:t>
                </a:r>
                <a:r>
                  <a:rPr lang="en-US" altLang="zh-CN" dirty="0"/>
                  <a:t>return</a:t>
                </a:r>
                <a:r>
                  <a:rPr lang="zh-CN" altLang="en-US" dirty="0"/>
                  <a:t> </a:t>
                </a:r>
                <a:r>
                  <a:rPr lang="en-US" altLang="zh-CN" dirty="0"/>
                  <a:t>True</a:t>
                </a:r>
                <a:r>
                  <a:rPr lang="zh-CN" altLang="en-US" dirty="0"/>
                  <a:t> </a:t>
                </a:r>
                <a:r>
                  <a:rPr lang="en-US" altLang="zh-CN" dirty="0"/>
                  <a:t>or</a:t>
                </a:r>
                <a:r>
                  <a:rPr lang="zh-CN" altLang="en-US" dirty="0"/>
                  <a:t> </a:t>
                </a:r>
                <a:r>
                  <a:rPr lang="en-US" altLang="zh-CN" dirty="0"/>
                  <a:t>False.</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4"/>
          <p:cNvSpPr/>
          <p:nvPr/>
        </p:nvSpPr>
        <p:spPr>
          <a:xfrm>
            <a:off x="435894" y="1598149"/>
            <a:ext cx="8272211" cy="10006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389833"/>
                <a:ext cx="8272211" cy="4308780"/>
              </a:xfrm>
            </p:spPr>
            <p:txBody>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altLang="zh-CN" b="1" dirty="0"/>
                  <a:t>Step</a:t>
                </a:r>
                <a:r>
                  <a:rPr lang="zh-CN" altLang="en-US" b="1" dirty="0"/>
                  <a:t> </a:t>
                </a:r>
                <a:r>
                  <a:rPr lang="en-US" altLang="zh-CN" b="1" dirty="0"/>
                  <a:t>2</a:t>
                </a:r>
                <a:r>
                  <a:rPr lang="en-US" altLang="zh-CN" dirty="0"/>
                  <a:t>:</a:t>
                </a:r>
                <a:r>
                  <a:rPr lang="zh-CN" altLang="en-US" dirty="0"/>
                  <a:t> </a:t>
                </a:r>
                <a:r>
                  <a:rPr lang="en-US" dirty="0"/>
                  <a:t>We next prove that 3-CNF-SAT</a:t>
                </a:r>
                <a:r>
                  <a:rPr lang="zh-CN" altLang="en-US" dirty="0"/>
                  <a:t>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m:t>
                        </m:r>
                      </m:e>
                      <m:sub>
                        <m:r>
                          <a:rPr lang="en-US" i="1" dirty="0" smtClean="0">
                            <a:latin typeface="Cambria Math" panose="02040503050406030204" pitchFamily="18" charset="0"/>
                          </a:rPr>
                          <m:t>𝑃</m:t>
                        </m:r>
                      </m:sub>
                    </m:sSub>
                  </m:oMath>
                </a14:m>
                <a:r>
                  <a:rPr lang="zh-CN" altLang="en-US" dirty="0"/>
                  <a:t> </a:t>
                </a:r>
                <a:r>
                  <a:rPr lang="en-US" altLang="zh-CN" dirty="0"/>
                  <a:t>C</a:t>
                </a:r>
                <a:r>
                  <a:rPr lang="en-US" dirty="0"/>
                  <a:t>lique, which shows that the clique problem is NP-hard. </a:t>
                </a:r>
                <a:endParaRPr lang="en-US" dirty="0"/>
              </a:p>
              <a:p>
                <a:r>
                  <a:rPr lang="en-US" dirty="0"/>
                  <a:t>That we should be able to prove this result is somewhat surprising, since logical formulas seem to have little to do with graphs. </a:t>
                </a:r>
                <a:endParaRPr lang="en-US" dirty="0"/>
              </a:p>
              <a:p>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construct</a:t>
                </a:r>
                <a:r>
                  <a:rPr lang="zh-CN" altLang="en-US" dirty="0"/>
                  <a:t> </a:t>
                </a:r>
                <a:r>
                  <a:rPr lang="en-US" altLang="zh-CN" dirty="0"/>
                  <a:t>a</a:t>
                </a:r>
                <a:r>
                  <a:rPr lang="zh-CN" altLang="en-US" dirty="0"/>
                  <a:t> </a:t>
                </a:r>
                <a:r>
                  <a:rPr lang="en-US" dirty="0"/>
                  <a:t>reduction algorithm </a:t>
                </a:r>
                <a:r>
                  <a:rPr lang="en-US" altLang="zh-CN" dirty="0"/>
                  <a:t>that</a:t>
                </a:r>
                <a:r>
                  <a:rPr lang="zh-CN" altLang="en-US" dirty="0"/>
                  <a:t> </a:t>
                </a:r>
                <a:r>
                  <a:rPr lang="en-US" altLang="zh-CN" dirty="0"/>
                  <a:t>transforms</a:t>
                </a:r>
                <a:r>
                  <a:rPr lang="zh-CN" altLang="en-US" dirty="0"/>
                  <a:t> </a:t>
                </a:r>
                <a:r>
                  <a:rPr lang="en-US" altLang="zh-CN" dirty="0"/>
                  <a:t>any</a:t>
                </a:r>
                <a:r>
                  <a:rPr lang="zh-CN" altLang="en-US" dirty="0"/>
                  <a:t> </a:t>
                </a:r>
                <a:r>
                  <a:rPr lang="en-US" dirty="0"/>
                  <a:t>instance of 3-CNF-SAT</a:t>
                </a:r>
                <a:r>
                  <a:rPr lang="zh-CN" altLang="en-US" dirty="0"/>
                  <a:t> </a:t>
                </a:r>
                <a:r>
                  <a:rPr lang="en-US" altLang="zh-CN" dirty="0"/>
                  <a:t>into</a:t>
                </a:r>
                <a:r>
                  <a:rPr lang="zh-CN" altLang="en-US" dirty="0"/>
                  <a:t> </a:t>
                </a:r>
                <a:r>
                  <a:rPr lang="en-US" altLang="zh-CN" dirty="0"/>
                  <a:t>an</a:t>
                </a:r>
                <a:r>
                  <a:rPr lang="zh-CN" altLang="en-US" dirty="0"/>
                  <a:t> </a:t>
                </a:r>
                <a:r>
                  <a:rPr lang="en-US" altLang="zh-CN" dirty="0"/>
                  <a:t>instance</a:t>
                </a:r>
                <a:r>
                  <a:rPr lang="zh-CN" altLang="en-US" dirty="0"/>
                  <a:t> </a:t>
                </a:r>
                <a:r>
                  <a:rPr lang="en-US" altLang="zh-CN" dirty="0"/>
                  <a:t>of</a:t>
                </a:r>
                <a:r>
                  <a:rPr lang="zh-CN" altLang="en-US" dirty="0"/>
                  <a:t> </a:t>
                </a:r>
                <a:r>
                  <a:rPr lang="en-US" altLang="zh-CN" dirty="0"/>
                  <a:t>clique</a:t>
                </a:r>
                <a:r>
                  <a:rPr lang="en-US" dirty="0"/>
                  <a:t>. </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389833"/>
                <a:ext cx="8272211" cy="4308780"/>
              </a:xfrm>
              <a:blipFill rotWithShape="1">
                <a:blip r:embed="rId1"/>
                <a:stretch>
                  <a:fillRect l="-3" t="-11" r="4" b="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dirty="0"/>
                  <a:t>Let </a:t>
                </a:r>
                <a14:m>
                  <m:oMath xmlns:m="http://schemas.openxmlformats.org/officeDocument/2006/math">
                    <m:r>
                      <a:rPr lang="el-GR" i="1" dirty="0" smtClean="0">
                        <a:latin typeface="Cambria Math" panose="02040503050406030204" pitchFamily="18" charset="0"/>
                      </a:rPr>
                      <m:t>𝜑</m:t>
                    </m:r>
                  </m:oMath>
                </a14:m>
                <a:r>
                  <a:rPr lang="zh-CN" altLang="en-US" dirty="0"/>
                  <a:t> </a:t>
                </a:r>
                <a:r>
                  <a:rPr lang="en-US" dirty="0"/>
                  <a:t>be a </a:t>
                </a:r>
                <a:r>
                  <a:rPr lang="en-US" altLang="zh-CN" dirty="0"/>
                  <a:t>B</a:t>
                </a:r>
                <a:r>
                  <a:rPr lang="en-US" dirty="0"/>
                  <a:t>oolean formula in 3-CNF with</a:t>
                </a:r>
                <a:r>
                  <a:rPr lang="en-US" dirty="0">
                    <a:solidFill>
                      <a:srgbClr val="FF0000"/>
                    </a:solidFill>
                  </a:rPr>
                  <a:t> </a:t>
                </a:r>
                <a14:m>
                  <m:oMath xmlns:m="http://schemas.openxmlformats.org/officeDocument/2006/math">
                    <m:r>
                      <a:rPr lang="en-US" i="1" dirty="0" smtClean="0">
                        <a:solidFill>
                          <a:srgbClr val="FF0000"/>
                        </a:solidFill>
                        <a:latin typeface="Cambria Math" panose="02040503050406030204" pitchFamily="18" charset="0"/>
                      </a:rPr>
                      <m:t>𝑘</m:t>
                    </m:r>
                  </m:oMath>
                </a14:m>
                <a:r>
                  <a:rPr lang="en-US" dirty="0"/>
                  <a:t> clauses</a:t>
                </a:r>
                <a:r>
                  <a:rPr lang="en-US" altLang="zh-CN" dirty="0"/>
                  <a:t>: </a:t>
                </a:r>
                <a:r>
                  <a:rPr lang="zh-CN" altLang="en-US" dirty="0"/>
                  <a:t>这个</a:t>
                </a:r>
                <a:r>
                  <a:rPr lang="en-US" altLang="zh-CN" dirty="0"/>
                  <a:t>CNF</a:t>
                </a:r>
                <a:r>
                  <a:rPr lang="zh-CN" altLang="en-US" dirty="0"/>
                  <a:t>有</a:t>
                </a:r>
                <a14:m>
                  <m:oMath xmlns:m="http://schemas.openxmlformats.org/officeDocument/2006/math">
                    <m:r>
                      <a:rPr lang="en-US" altLang="zh-CN" i="1" dirty="0">
                        <a:latin typeface="Cambria Math" panose="02040503050406030204" pitchFamily="18" charset="0"/>
                      </a:rPr>
                      <m:t>𝑘</m:t>
                    </m:r>
                    <m:r>
                      <a:rPr lang="en-US" altLang="zh-CN" i="1" dirty="0">
                        <a:latin typeface="Cambria Math" panose="02040503050406030204" pitchFamily="18" charset="0"/>
                      </a:rPr>
                      <m:t> </m:t>
                    </m:r>
                  </m:oMath>
                </a14:m>
                <a:r>
                  <a:rPr lang="zh-CN" altLang="en-US" dirty="0"/>
                  <a:t>个子句</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l-GR" i="1" dirty="0">
                          <a:latin typeface="Cambria Math" panose="02040503050406030204" pitchFamily="18" charset="0"/>
                        </a:rPr>
                        <m:t>𝜑</m:t>
                      </m:r>
                      <m:r>
                        <a:rPr lang="el-GR"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2</m:t>
                          </m:r>
                        </m:sub>
                      </m:sSub>
                      <m:r>
                        <a:rPr lang="zh-CN" altLang="en-US" i="1" dirty="0">
                          <a:latin typeface="Cambria Math" panose="02040503050406030204" pitchFamily="18" charset="0"/>
                        </a:rPr>
                        <m:t>∧</m:t>
                      </m:r>
                      <m:r>
                        <a:rPr lang="en-US" altLang="zh-CN" i="1" dirty="0">
                          <a:latin typeface="Cambria Math" panose="02040503050406030204" pitchFamily="18" charset="0"/>
                        </a:rPr>
                        <m:t>…</m:t>
                      </m:r>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𝑘</m:t>
                          </m:r>
                        </m:sub>
                      </m:sSub>
                    </m:oMath>
                  </m:oMathPara>
                </a14:m>
                <a:endParaRPr lang="en-US" dirty="0"/>
              </a:p>
              <a:p>
                <a:r>
                  <a:rPr lang="en-US" dirty="0"/>
                  <a:t>For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m:t>
                    </m:r>
                    <m:r>
                      <a:rPr lang="en-US" i="1" dirty="0" smtClean="0">
                        <a:latin typeface="Cambria Math" panose="02040503050406030204" pitchFamily="18" charset="0"/>
                      </a:rPr>
                      <m:t>𝑘</m:t>
                    </m:r>
                  </m:oMath>
                </a14:m>
                <a:r>
                  <a:rPr lang="en-US" dirty="0"/>
                  <a:t>, </a:t>
                </a:r>
                <a:r>
                  <a:rPr lang="en-US" dirty="0">
                    <a:solidFill>
                      <a:srgbClr val="FF0000"/>
                    </a:solidFill>
                  </a:rPr>
                  <a:t>each clause </a:t>
                </a:r>
                <a14:m>
                  <m:oMath xmlns:m="http://schemas.openxmlformats.org/officeDocument/2006/math">
                    <m:sSub>
                      <m:sSubPr>
                        <m:ctrlPr>
                          <a:rPr lang="en-US" altLang="zh-CN"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𝐶</m:t>
                        </m:r>
                      </m:e>
                      <m:sub>
                        <m:r>
                          <a:rPr lang="en-US" i="1" dirty="0" smtClean="0">
                            <a:solidFill>
                              <a:srgbClr val="FF0000"/>
                            </a:solidFill>
                            <a:latin typeface="Cambria Math" panose="02040503050406030204" pitchFamily="18" charset="0"/>
                          </a:rPr>
                          <m:t>𝑟</m:t>
                        </m:r>
                      </m:sub>
                    </m:sSub>
                  </m:oMath>
                </a14:m>
                <a:r>
                  <a:rPr lang="en-US" dirty="0">
                    <a:solidFill>
                      <a:srgbClr val="FF0000"/>
                    </a:solidFill>
                  </a:rPr>
                  <a:t> </a:t>
                </a:r>
                <a:r>
                  <a:rPr lang="en-US" dirty="0"/>
                  <a:t>has exactly three distinct literals</a:t>
                </a:r>
                <a:r>
                  <a:rPr lang="zh-CN" altLang="en-US"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𝑟</m:t>
                        </m:r>
                      </m:sup>
                    </m:sSubSup>
                  </m:oMath>
                </a14:m>
                <a:r>
                  <a:rPr lang="en-US"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b="0" i="1" smtClean="0">
                            <a:latin typeface="Cambria Math" panose="02040503050406030204" pitchFamily="18" charset="0"/>
                          </a:rPr>
                          <m:t>2</m:t>
                        </m:r>
                      </m:sub>
                      <m:sup>
                        <m:r>
                          <a:rPr lang="en-US" altLang="zh-CN" i="1">
                            <a:latin typeface="Cambria Math" panose="02040503050406030204" pitchFamily="18" charset="0"/>
                          </a:rPr>
                          <m:t>𝑟</m:t>
                        </m:r>
                      </m:sup>
                    </m:sSubSup>
                  </m:oMath>
                </a14:m>
                <a:r>
                  <a:rPr lang="en-US" dirty="0"/>
                  <a:t> and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b="0" i="1" smtClean="0">
                            <a:latin typeface="Cambria Math" panose="02040503050406030204" pitchFamily="18" charset="0"/>
                          </a:rPr>
                          <m:t>3</m:t>
                        </m:r>
                      </m:sub>
                      <m:sup>
                        <m:r>
                          <a:rPr lang="en-US" altLang="zh-CN" i="1">
                            <a:latin typeface="Cambria Math" panose="02040503050406030204" pitchFamily="18" charset="0"/>
                          </a:rPr>
                          <m:t>𝑟</m:t>
                        </m:r>
                      </m:sup>
                    </m:sSubSup>
                  </m:oMath>
                </a14:m>
                <a:r>
                  <a:rPr lang="en-US" altLang="zh-CN" dirty="0"/>
                  <a:t>:</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1</m:t>
                          </m:r>
                        </m:sub>
                        <m:sup>
                          <m:r>
                            <a:rPr lang="en-US" altLang="zh-CN" i="1">
                              <a:latin typeface="Cambria Math" panose="02040503050406030204" pitchFamily="18" charset="0"/>
                            </a:rPr>
                            <m:t>𝑟</m:t>
                          </m:r>
                        </m:sup>
                      </m:sSubSup>
                      <m:r>
                        <a:rPr lang="zh-CN" altLang="en-US"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2</m:t>
                          </m:r>
                        </m:sub>
                        <m:sup>
                          <m:r>
                            <a:rPr lang="en-US" altLang="zh-CN" i="1">
                              <a:latin typeface="Cambria Math" panose="02040503050406030204" pitchFamily="18" charset="0"/>
                            </a:rPr>
                            <m:t>𝑟</m:t>
                          </m:r>
                        </m:sup>
                      </m:sSubSup>
                      <m:r>
                        <a:rPr lang="zh-CN" altLang="en-US"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3</m:t>
                          </m:r>
                        </m:sub>
                        <m:sup>
                          <m:r>
                            <a:rPr lang="en-US" altLang="zh-CN" i="1">
                              <a:latin typeface="Cambria Math" panose="02040503050406030204" pitchFamily="18" charset="0"/>
                            </a:rPr>
                            <m:t>𝑟</m:t>
                          </m:r>
                        </m:sup>
                      </m:sSubSup>
                    </m:oMath>
                  </m:oMathPara>
                </a14:m>
                <a:endParaRPr lang="en-US" dirty="0"/>
              </a:p>
              <a:p>
                <a:r>
                  <a:rPr lang="en-US" altLang="zh-CN" dirty="0"/>
                  <a:t>Now,</a:t>
                </a:r>
                <a:r>
                  <a:rPr lang="zh-CN" altLang="en-US" dirty="0"/>
                  <a:t> </a:t>
                </a:r>
                <a:r>
                  <a:rPr lang="en-US" altLang="zh-CN" dirty="0"/>
                  <a:t>w</a:t>
                </a:r>
                <a:r>
                  <a:rPr lang="en-US" dirty="0"/>
                  <a:t>e construct a graph </a:t>
                </a:r>
                <a14:m>
                  <m:oMath xmlns:m="http://schemas.openxmlformats.org/officeDocument/2006/math">
                    <m:r>
                      <a:rPr lang="en-US" i="1" dirty="0" smtClean="0">
                        <a:latin typeface="Cambria Math" panose="02040503050406030204" pitchFamily="18" charset="0"/>
                      </a:rPr>
                      <m:t>𝐺</m:t>
                    </m:r>
                  </m:oMath>
                </a14:m>
                <a:r>
                  <a:rPr lang="en-US" dirty="0"/>
                  <a:t> such that </a:t>
                </a:r>
                <a14:m>
                  <m:oMath xmlns:m="http://schemas.openxmlformats.org/officeDocument/2006/math">
                    <m:r>
                      <a:rPr lang="el-GR" i="1" dirty="0" smtClean="0">
                        <a:latin typeface="Cambria Math" panose="02040503050406030204" pitchFamily="18" charset="0"/>
                      </a:rPr>
                      <m:t>𝜑</m:t>
                    </m:r>
                  </m:oMath>
                </a14:m>
                <a:r>
                  <a:rPr lang="el-GR" dirty="0"/>
                  <a:t> </a:t>
                </a:r>
                <a:r>
                  <a:rPr lang="en-US" dirty="0"/>
                  <a:t>is satisfiable</a:t>
                </a:r>
                <a:r>
                  <a:rPr lang="en-US" dirty="0">
                    <a:solidFill>
                      <a:srgbClr val="FF0000"/>
                    </a:solidFill>
                  </a:rPr>
                  <a:t> if and only if</a:t>
                </a:r>
                <a:r>
                  <a:rPr lang="en-US" dirty="0"/>
                  <a:t> </a:t>
                </a:r>
                <a14:m>
                  <m:oMath xmlns:m="http://schemas.openxmlformats.org/officeDocument/2006/math">
                    <m:r>
                      <a:rPr lang="en-US" i="1" dirty="0" smtClean="0">
                        <a:latin typeface="Cambria Math" panose="02040503050406030204" pitchFamily="18" charset="0"/>
                      </a:rPr>
                      <m:t>𝐺</m:t>
                    </m:r>
                  </m:oMath>
                </a14:m>
                <a:r>
                  <a:rPr lang="en-US" dirty="0"/>
                  <a:t> has a clique of size </a:t>
                </a:r>
                <a14:m>
                  <m:oMath xmlns:m="http://schemas.openxmlformats.org/officeDocument/2006/math">
                    <m:r>
                      <a:rPr lang="en-US" i="1" dirty="0" smtClean="0">
                        <a:latin typeface="Cambria Math" panose="02040503050406030204" pitchFamily="18" charset="0"/>
                      </a:rPr>
                      <m:t>𝑘</m:t>
                    </m:r>
                  </m:oMath>
                </a14:m>
                <a:r>
                  <a:rPr lang="en-US" dirty="0"/>
                  <a:t>. </a:t>
                </a:r>
                <a:r>
                  <a:rPr lang="zh-CN" altLang="en-US" dirty="0"/>
                  <a:t>构造一个图，</a:t>
                </a:r>
                <a:r>
                  <a:rPr lang="el-GR" altLang="zh-CN" dirty="0"/>
                  <a:t> </a:t>
                </a:r>
                <a14:m>
                  <m:oMath xmlns:m="http://schemas.openxmlformats.org/officeDocument/2006/math">
                    <m:r>
                      <a:rPr lang="el-GR" altLang="zh-CN" i="1" dirty="0">
                        <a:latin typeface="Cambria Math" panose="02040503050406030204" pitchFamily="18" charset="0"/>
                      </a:rPr>
                      <m:t>𝜑</m:t>
                    </m:r>
                  </m:oMath>
                </a14:m>
                <a:r>
                  <a:rPr lang="zh-CN" altLang="en-US" dirty="0"/>
                  <a:t>可满足当且仅当</a:t>
                </a:r>
                <a14:m>
                  <m:oMath xmlns:m="http://schemas.openxmlformats.org/officeDocument/2006/math">
                    <m:r>
                      <a:rPr lang="en-US" altLang="zh-CN" i="1" dirty="0">
                        <a:latin typeface="Cambria Math" panose="02040503050406030204" pitchFamily="18" charset="0"/>
                      </a:rPr>
                      <m:t>𝐺</m:t>
                    </m:r>
                    <m:r>
                      <a:rPr lang="zh-CN" altLang="en-US" i="1" dirty="0" smtClean="0">
                        <a:latin typeface="Cambria Math" panose="02040503050406030204" pitchFamily="18" charset="0"/>
                      </a:rPr>
                      <m:t>有</m:t>
                    </m:r>
                  </m:oMath>
                </a14:m>
                <a:r>
                  <a:rPr lang="zh-CN" altLang="en-US" dirty="0"/>
                  <a:t>大小为</a:t>
                </a:r>
                <a14:m>
                  <m:oMath xmlns:m="http://schemas.openxmlformats.org/officeDocument/2006/math">
                    <m:r>
                      <a:rPr lang="en-US" altLang="zh-CN" i="1" dirty="0">
                        <a:latin typeface="Cambria Math" panose="02040503050406030204" pitchFamily="18" charset="0"/>
                      </a:rPr>
                      <m:t>𝑘</m:t>
                    </m:r>
                  </m:oMath>
                </a14:m>
                <a:r>
                  <a:rPr lang="zh-CN" altLang="en-US" dirty="0"/>
                  <a:t>的团</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550020"/>
                <a:ext cx="4806181" cy="4417643"/>
              </a:xfrm>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dirty="0"/>
                  <a:t>The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oMath>
                </a14:m>
                <a:r>
                  <a:rPr lang="en-US" dirty="0"/>
                  <a:t> is constructed as follows. </a:t>
                </a:r>
                <a:endParaRPr lang="en-US" dirty="0"/>
              </a:p>
              <a:p>
                <a:r>
                  <a:rPr lang="en-US" dirty="0"/>
                  <a:t>For </a:t>
                </a:r>
                <a:r>
                  <a:rPr lang="en-US" dirty="0">
                    <a:solidFill>
                      <a:srgbClr val="FF0000"/>
                    </a:solidFill>
                  </a:rPr>
                  <a:t>each clause</a:t>
                </a:r>
                <a:r>
                  <a:rPr lang="zh-CN" altLang="en-US" dirty="0">
                    <a:solidFill>
                      <a:srgbClr val="FF0000"/>
                    </a:solidFill>
                  </a:rPr>
                  <a:t> </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𝐶</m:t>
                        </m:r>
                      </m:e>
                      <m:sub>
                        <m:r>
                          <a:rPr lang="en-US" altLang="zh-CN" i="1">
                            <a:solidFill>
                              <a:srgbClr val="FF0000"/>
                            </a:solidFill>
                            <a:latin typeface="Cambria Math" panose="02040503050406030204" pitchFamily="18" charset="0"/>
                          </a:rPr>
                          <m:t>𝑟</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1</m:t>
                        </m:r>
                      </m:sub>
                      <m:sup>
                        <m:r>
                          <a:rPr lang="en-US" altLang="zh-CN" i="1">
                            <a:latin typeface="Cambria Math" panose="02040503050406030204" pitchFamily="18" charset="0"/>
                          </a:rPr>
                          <m:t>𝑟</m:t>
                        </m:r>
                      </m:sup>
                    </m:sSubSup>
                    <m:r>
                      <a:rPr lang="zh-CN" alt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2</m:t>
                        </m:r>
                      </m:sub>
                      <m:sup>
                        <m:r>
                          <a:rPr lang="en-US" altLang="zh-CN" i="1">
                            <a:latin typeface="Cambria Math" panose="02040503050406030204" pitchFamily="18" charset="0"/>
                          </a:rPr>
                          <m:t>𝑟</m:t>
                        </m:r>
                      </m:sup>
                    </m:sSubSup>
                    <m:r>
                      <a:rPr lang="zh-CN" alt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3</m:t>
                        </m:r>
                      </m:sub>
                      <m:sup>
                        <m:r>
                          <a:rPr lang="en-US" altLang="zh-CN" i="1">
                            <a:latin typeface="Cambria Math" panose="02040503050406030204" pitchFamily="18" charset="0"/>
                          </a:rPr>
                          <m:t>𝑟</m:t>
                        </m:r>
                      </m:sup>
                    </m:sSubSup>
                  </m:oMath>
                </a14:m>
                <a:r>
                  <a:rPr lang="en-US" dirty="0"/>
                  <a:t> in </a:t>
                </a:r>
                <a14:m>
                  <m:oMath xmlns:m="http://schemas.openxmlformats.org/officeDocument/2006/math">
                    <m:r>
                      <a:rPr lang="el-GR" i="1" dirty="0" smtClean="0">
                        <a:latin typeface="Cambria Math" panose="02040503050406030204" pitchFamily="18" charset="0"/>
                      </a:rPr>
                      <m:t>𝜑</m:t>
                    </m:r>
                  </m:oMath>
                </a14:m>
                <a:r>
                  <a:rPr lang="el-GR" dirty="0"/>
                  <a:t>, </a:t>
                </a:r>
                <a:r>
                  <a:rPr lang="en-US" dirty="0"/>
                  <a:t>we place a triple of vertices</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smtClean="0">
                            <a:latin typeface="Cambria Math" panose="02040503050406030204" pitchFamily="18" charset="0"/>
                          </a:rPr>
                          <m:t>𝑙</m:t>
                        </m:r>
                      </m:e>
                      <m:sub>
                        <m:r>
                          <a:rPr lang="en-US" altLang="zh-CN" i="1">
                            <a:latin typeface="Cambria Math" panose="02040503050406030204" pitchFamily="18" charset="0"/>
                          </a:rPr>
                          <m:t>1</m:t>
                        </m:r>
                      </m:sub>
                      <m:sup>
                        <m:r>
                          <a:rPr lang="en-US" altLang="zh-CN" i="1">
                            <a:latin typeface="Cambria Math" panose="02040503050406030204" pitchFamily="18" charset="0"/>
                          </a:rPr>
                          <m:t>𝑟</m:t>
                        </m:r>
                      </m:sup>
                    </m:sSubSup>
                  </m:oMath>
                </a14:m>
                <a:r>
                  <a:rPr lang="en-US"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2</m:t>
                        </m:r>
                      </m:sub>
                      <m:sup>
                        <m:r>
                          <a:rPr lang="en-US" altLang="zh-CN" i="1">
                            <a:latin typeface="Cambria Math" panose="02040503050406030204" pitchFamily="18" charset="0"/>
                          </a:rPr>
                          <m:t>𝑟</m:t>
                        </m:r>
                      </m:sup>
                    </m:sSubSup>
                  </m:oMath>
                </a14:m>
                <a:r>
                  <a:rPr lang="en-US" dirty="0"/>
                  <a:t> and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3</m:t>
                        </m:r>
                      </m:sub>
                      <m:sup>
                        <m:r>
                          <a:rPr lang="en-US" altLang="zh-CN" i="1">
                            <a:latin typeface="Cambria Math" panose="02040503050406030204" pitchFamily="18" charset="0"/>
                          </a:rPr>
                          <m:t>𝑟</m:t>
                        </m:r>
                      </m:sup>
                    </m:sSubSup>
                    <m:r>
                      <a:rPr lang="en-US" altLang="zh-CN" i="1">
                        <a:latin typeface="Cambria Math" panose="02040503050406030204" pitchFamily="18" charset="0"/>
                      </a:rPr>
                      <m:t> </m:t>
                    </m:r>
                  </m:oMath>
                </a14:m>
                <a:r>
                  <a:rPr lang="en-US" dirty="0"/>
                  <a:t>into </a:t>
                </a:r>
                <a14:m>
                  <m:oMath xmlns:m="http://schemas.openxmlformats.org/officeDocument/2006/math">
                    <m:r>
                      <a:rPr lang="en-US" i="1" dirty="0" smtClean="0">
                        <a:latin typeface="Cambria Math" panose="02040503050406030204" pitchFamily="18" charset="0"/>
                      </a:rPr>
                      <m:t>𝑉</m:t>
                    </m:r>
                  </m:oMath>
                </a14:m>
                <a:r>
                  <a:rPr lang="en-US" dirty="0"/>
                  <a:t>. </a:t>
                </a:r>
                <a:endParaRPr lang="en-US" dirty="0"/>
              </a:p>
              <a:p>
                <a:r>
                  <a:rPr lang="en-US" altLang="zh-CN" dirty="0"/>
                  <a:t>For</a:t>
                </a:r>
                <a:r>
                  <a:rPr lang="zh-CN" altLang="en-US" dirty="0"/>
                  <a:t> </a:t>
                </a:r>
                <a:r>
                  <a:rPr lang="en-US" altLang="zh-CN" dirty="0"/>
                  <a:t>example:</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l-GR" i="1" dirty="0">
                          <a:latin typeface="Cambria Math" panose="02040503050406030204" pitchFamily="18" charset="0"/>
                        </a:rPr>
                        <m:t>𝜑</m:t>
                      </m:r>
                      <m:r>
                        <m:rPr>
                          <m:aln/>
                        </m:rP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zh-CN" altLang="en-US" b="0" i="1" dirty="0" smtClean="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zh-CN" altLang="en-US" b="0" i="1" dirty="0" smtClean="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3</m:t>
                              </m:r>
                            </m:sub>
                          </m:sSub>
                        </m:e>
                      </m:d>
                    </m:oMath>
                    <m:oMath xmlns:m="http://schemas.openxmlformats.org/officeDocument/2006/math">
                      <m:r>
                        <m:rPr>
                          <m:aln/>
                        </m:rPr>
                        <a:rPr lang="zh-CN" altLang="en-US"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3</m:t>
                              </m:r>
                            </m:sub>
                          </m:sSub>
                        </m:e>
                      </m:d>
                    </m:oMath>
                    <m:oMath xmlns:m="http://schemas.openxmlformats.org/officeDocument/2006/math">
                      <m:r>
                        <m:rPr>
                          <m:aln/>
                        </m:rPr>
                        <a:rPr lang="zh-CN" altLang="en-US"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3</m:t>
                              </m:r>
                            </m:sub>
                          </m:sSub>
                        </m:e>
                      </m:d>
                    </m:oMath>
                  </m:oMathPara>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550020"/>
                <a:ext cx="4806181" cy="4417643"/>
              </a:xfrm>
              <a:blipFill rotWithShape="1">
                <a:blip r:embed="rId1"/>
                <a:stretch>
                  <a:fillRect l="-6" t="-14" r="3" b="1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5" name="Oval 6"/>
              <p:cNvSpPr>
                <a:spLocks noChangeArrowheads="1"/>
              </p:cNvSpPr>
              <p:nvPr/>
            </p:nvSpPr>
            <p:spPr bwMode="auto">
              <a:xfrm>
                <a:off x="6205147" y="242578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1</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5" name="Oval 6"/>
              <p:cNvSpPr>
                <a:spLocks noRot="1" noChangeAspect="1" noMove="1" noResize="1" noEditPoints="1" noAdjustHandles="1" noChangeArrowheads="1" noChangeShapeType="1" noTextEdit="1"/>
              </p:cNvSpPr>
              <p:nvPr/>
            </p:nvSpPr>
            <p:spPr bwMode="auto">
              <a:xfrm>
                <a:off x="6205147" y="2425786"/>
                <a:ext cx="456657" cy="456657"/>
              </a:xfrm>
              <a:prstGeom prst="ellipse">
                <a:avLst/>
              </a:prstGeom>
              <a:blipFill rotWithShape="1">
                <a:blip r:embed="rId2"/>
                <a:stretch>
                  <a:fillRect l="-1514" t="-1409" r="-9034" b="-13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Oval 6"/>
              <p:cNvSpPr>
                <a:spLocks noChangeArrowheads="1"/>
              </p:cNvSpPr>
              <p:nvPr/>
            </p:nvSpPr>
            <p:spPr bwMode="auto">
              <a:xfrm>
                <a:off x="7011263" y="242578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2</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6" name="Oval 6"/>
              <p:cNvSpPr>
                <a:spLocks noRot="1" noChangeAspect="1" noMove="1" noResize="1" noEditPoints="1" noAdjustHandles="1" noChangeArrowheads="1" noChangeShapeType="1" noTextEdit="1"/>
              </p:cNvSpPr>
              <p:nvPr/>
            </p:nvSpPr>
            <p:spPr bwMode="auto">
              <a:xfrm>
                <a:off x="7011263" y="2425786"/>
                <a:ext cx="456657" cy="456657"/>
              </a:xfrm>
              <a:prstGeom prst="ellipse">
                <a:avLst/>
              </a:prstGeom>
              <a:blipFill rotWithShape="1">
                <a:blip r:embed="rId3"/>
                <a:stretch>
                  <a:fillRect l="-1440" t="-1409" r="-46374" b="-13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Oval 6"/>
              <p:cNvSpPr>
                <a:spLocks noChangeArrowheads="1"/>
              </p:cNvSpPr>
              <p:nvPr/>
            </p:nvSpPr>
            <p:spPr bwMode="auto">
              <a:xfrm>
                <a:off x="7817379" y="24257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sym typeface="Symbol" panose="05050102010706020507" pitchFamily="2" charset="2"/>
                        </a:rPr>
                        <m:t>¬</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3</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7" name="Oval 6"/>
              <p:cNvSpPr>
                <a:spLocks noRot="1" noChangeAspect="1" noMove="1" noResize="1" noEditPoints="1" noAdjustHandles="1" noChangeArrowheads="1" noChangeShapeType="1" noTextEdit="1"/>
              </p:cNvSpPr>
              <p:nvPr/>
            </p:nvSpPr>
            <p:spPr bwMode="auto">
              <a:xfrm>
                <a:off x="7817379" y="2425785"/>
                <a:ext cx="456657" cy="456657"/>
              </a:xfrm>
              <a:prstGeom prst="ellipse">
                <a:avLst/>
              </a:prstGeom>
              <a:blipFill rotWithShape="1">
                <a:blip r:embed="rId4"/>
                <a:stretch>
                  <a:fillRect l="-1506" t="-1409" r="-35462" b="-13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6"/>
              <p:cNvSpPr>
                <a:spLocks noChangeArrowheads="1"/>
              </p:cNvSpPr>
              <p:nvPr/>
            </p:nvSpPr>
            <p:spPr bwMode="auto">
              <a:xfrm>
                <a:off x="5591535" y="3200671"/>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i="1" dirty="0">
                              <a:latin typeface="Cambria Math" panose="02040503050406030204" pitchFamily="18" charset="0"/>
                              <a:sym typeface="Symbol" panose="05050102010706020507" pitchFamily="2" charset="2"/>
                            </a:rPr>
                            <m:t>¬</m:t>
                          </m:r>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1</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8" name="Oval 6"/>
              <p:cNvSpPr>
                <a:spLocks noRot="1" noChangeAspect="1" noMove="1" noResize="1" noEditPoints="1" noAdjustHandles="1" noChangeArrowheads="1" noChangeShapeType="1" noTextEdit="1"/>
              </p:cNvSpPr>
              <p:nvPr/>
            </p:nvSpPr>
            <p:spPr bwMode="auto">
              <a:xfrm>
                <a:off x="5591535" y="3200671"/>
                <a:ext cx="456657" cy="456657"/>
              </a:xfrm>
              <a:prstGeom prst="ellipse">
                <a:avLst/>
              </a:prstGeom>
              <a:blipFill rotWithShape="1">
                <a:blip r:embed="rId5"/>
                <a:stretch>
                  <a:fillRect l="-1469" t="-1450" r="-46345" b="-131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6"/>
              <p:cNvSpPr>
                <a:spLocks noChangeArrowheads="1"/>
              </p:cNvSpPr>
              <p:nvPr/>
            </p:nvSpPr>
            <p:spPr bwMode="auto">
              <a:xfrm>
                <a:off x="5591536" y="3960714"/>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2</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9" name="Oval 6"/>
              <p:cNvSpPr>
                <a:spLocks noRot="1" noChangeAspect="1" noMove="1" noResize="1" noEditPoints="1" noAdjustHandles="1" noChangeArrowheads="1" noChangeShapeType="1" noTextEdit="1"/>
              </p:cNvSpPr>
              <p:nvPr/>
            </p:nvSpPr>
            <p:spPr bwMode="auto">
              <a:xfrm>
                <a:off x="5591536" y="3960714"/>
                <a:ext cx="456657" cy="456657"/>
              </a:xfrm>
              <a:prstGeom prst="ellipse">
                <a:avLst/>
              </a:prstGeom>
              <a:blipFill rotWithShape="1">
                <a:blip r:embed="rId6"/>
                <a:stretch>
                  <a:fillRect l="-1470" t="-1438" r="-8939" b="-132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9"/>
              <p:cNvSpPr>
                <a:spLocks noChangeArrowheads="1"/>
              </p:cNvSpPr>
              <p:nvPr/>
            </p:nvSpPr>
            <p:spPr bwMode="auto">
              <a:xfrm>
                <a:off x="5591535" y="472075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3</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0" name="Oval 9"/>
              <p:cNvSpPr>
                <a:spLocks noRot="1" noChangeAspect="1" noMove="1" noResize="1" noEditPoints="1" noAdjustHandles="1" noChangeArrowheads="1" noChangeShapeType="1" noTextEdit="1"/>
              </p:cNvSpPr>
              <p:nvPr/>
            </p:nvSpPr>
            <p:spPr bwMode="auto">
              <a:xfrm>
                <a:off x="5591535" y="4720757"/>
                <a:ext cx="456657" cy="456657"/>
              </a:xfrm>
              <a:prstGeom prst="ellipse">
                <a:avLst/>
              </a:prstGeom>
              <a:blipFill rotWithShape="1">
                <a:blip r:embed="rId7"/>
                <a:stretch>
                  <a:fillRect l="-1469" t="-1427" r="-8940" b="-133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6"/>
              <p:cNvSpPr>
                <a:spLocks noChangeArrowheads="1"/>
              </p:cNvSpPr>
              <p:nvPr/>
            </p:nvSpPr>
            <p:spPr bwMode="auto">
              <a:xfrm>
                <a:off x="8313414" y="3200670"/>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1</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1" name="Oval 6"/>
              <p:cNvSpPr>
                <a:spLocks noRot="1" noChangeAspect="1" noMove="1" noResize="1" noEditPoints="1" noAdjustHandles="1" noChangeArrowheads="1" noChangeShapeType="1" noTextEdit="1"/>
              </p:cNvSpPr>
              <p:nvPr/>
            </p:nvSpPr>
            <p:spPr bwMode="auto">
              <a:xfrm>
                <a:off x="8313414" y="3200670"/>
                <a:ext cx="456657" cy="456657"/>
              </a:xfrm>
              <a:prstGeom prst="ellipse">
                <a:avLst/>
              </a:prstGeom>
              <a:blipFill rotWithShape="1">
                <a:blip r:embed="rId2"/>
                <a:stretch>
                  <a:fillRect l="-1528" t="-1450" r="-9020" b="-131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6"/>
              <p:cNvSpPr>
                <a:spLocks noChangeArrowheads="1"/>
              </p:cNvSpPr>
              <p:nvPr/>
            </p:nvSpPr>
            <p:spPr bwMode="auto">
              <a:xfrm>
                <a:off x="8313415" y="3960713"/>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2</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2" name="Oval 6"/>
              <p:cNvSpPr>
                <a:spLocks noRot="1" noChangeAspect="1" noMove="1" noResize="1" noEditPoints="1" noAdjustHandles="1" noChangeArrowheads="1" noChangeShapeType="1" noTextEdit="1"/>
              </p:cNvSpPr>
              <p:nvPr/>
            </p:nvSpPr>
            <p:spPr bwMode="auto">
              <a:xfrm>
                <a:off x="8313415" y="3960713"/>
                <a:ext cx="456657" cy="456657"/>
              </a:xfrm>
              <a:prstGeom prst="ellipse">
                <a:avLst/>
              </a:prstGeom>
              <a:blipFill rotWithShape="1">
                <a:blip r:embed="rId6"/>
                <a:stretch>
                  <a:fillRect l="-1528" t="-1438" r="-9019" b="-1323"/>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12"/>
              <p:cNvSpPr>
                <a:spLocks noChangeArrowheads="1"/>
              </p:cNvSpPr>
              <p:nvPr/>
            </p:nvSpPr>
            <p:spPr bwMode="auto">
              <a:xfrm>
                <a:off x="8313414" y="472075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3</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3" name="Oval 12"/>
              <p:cNvSpPr>
                <a:spLocks noRot="1" noChangeAspect="1" noMove="1" noResize="1" noEditPoints="1" noAdjustHandles="1" noChangeArrowheads="1" noChangeShapeType="1" noTextEdit="1"/>
              </p:cNvSpPr>
              <p:nvPr/>
            </p:nvSpPr>
            <p:spPr bwMode="auto">
              <a:xfrm>
                <a:off x="8313414" y="4720756"/>
                <a:ext cx="456657" cy="456657"/>
              </a:xfrm>
              <a:prstGeom prst="ellipse">
                <a:avLst/>
              </a:prstGeom>
              <a:blipFill rotWithShape="1">
                <a:blip r:embed="rId7"/>
                <a:stretch>
                  <a:fillRect l="-1528" t="-1427" r="-9020" b="-133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6267305" y="1808060"/>
                <a:ext cx="19445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dirty="0" smtClean="0">
                              <a:solidFill>
                                <a:schemeClr val="tx2"/>
                              </a:solidFill>
                              <a:latin typeface="Cambria Math" panose="02040503050406030204" pitchFamily="18" charset="0"/>
                            </a:rPr>
                          </m:ctrlPr>
                        </m:dPr>
                        <m:e>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1</m:t>
                              </m:r>
                            </m:sub>
                          </m:sSub>
                          <m:r>
                            <a:rPr lang="zh-CN" altLang="en-US" i="1" dirty="0">
                              <a:solidFill>
                                <a:schemeClr val="tx2"/>
                              </a:solidFill>
                              <a:latin typeface="Cambria Math" panose="02040503050406030204" pitchFamily="18" charset="0"/>
                            </a:rPr>
                            <m:t>∨</m:t>
                          </m:r>
                          <m:r>
                            <a:rPr lang="en-US" altLang="zh-CN"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2</m:t>
                              </m:r>
                            </m:sub>
                          </m:sSub>
                          <m:r>
                            <a:rPr lang="zh-CN" altLang="en-US" i="1" dirty="0">
                              <a:solidFill>
                                <a:schemeClr val="tx2"/>
                              </a:solidFill>
                              <a:latin typeface="Cambria Math" panose="02040503050406030204" pitchFamily="18" charset="0"/>
                            </a:rPr>
                            <m:t>∨</m:t>
                          </m:r>
                          <m:r>
                            <a:rPr lang="en-US" altLang="zh-CN"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3</m:t>
                              </m:r>
                            </m:sub>
                          </m:sSub>
                        </m:e>
                      </m:d>
                    </m:oMath>
                  </m:oMathPara>
                </a14:m>
                <a:endParaRPr lang="en-US" dirty="0">
                  <a:solidFill>
                    <a:schemeClr val="tx2"/>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6267305" y="1808060"/>
                <a:ext cx="1944571" cy="369332"/>
              </a:xfrm>
              <a:prstGeom prst="rect">
                <a:avLst/>
              </a:prstGeom>
              <a:blipFill rotWithShape="1">
                <a:blip r:embed="rId8"/>
                <a:stretch>
                  <a:fillRect l="-25" t="-58" r="3" b="1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4934140" y="5369407"/>
                <a:ext cx="177144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dirty="0" smtClean="0">
                              <a:solidFill>
                                <a:schemeClr val="tx2"/>
                              </a:solidFill>
                              <a:latin typeface="Cambria Math" panose="02040503050406030204" pitchFamily="18" charset="0"/>
                            </a:rPr>
                          </m:ctrlPr>
                        </m:dPr>
                        <m:e>
                          <m:r>
                            <a:rPr lang="en-US" altLang="zh-CN" b="0" i="1" dirty="0" smtClean="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1</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2</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3</m:t>
                              </m:r>
                            </m:sub>
                          </m:sSub>
                        </m:e>
                      </m:d>
                    </m:oMath>
                  </m:oMathPara>
                </a14:m>
                <a:endParaRPr lang="en-US" dirty="0">
                  <a:solidFill>
                    <a:schemeClr val="tx2"/>
                  </a:solidFill>
                </a:endParaRPr>
              </a:p>
            </p:txBody>
          </p:sp>
        </mc:Choice>
        <mc:Fallback>
          <p:sp>
            <p:nvSpPr>
              <p:cNvPr id="15" name="Rectangle 14"/>
              <p:cNvSpPr>
                <a:spLocks noRot="1" noChangeAspect="1" noMove="1" noResize="1" noEditPoints="1" noAdjustHandles="1" noChangeArrowheads="1" noChangeShapeType="1" noTextEdit="1"/>
              </p:cNvSpPr>
              <p:nvPr/>
            </p:nvSpPr>
            <p:spPr>
              <a:xfrm>
                <a:off x="4934140" y="5369407"/>
                <a:ext cx="1771446" cy="369332"/>
              </a:xfrm>
              <a:prstGeom prst="rect">
                <a:avLst/>
              </a:prstGeom>
              <a:blipFill rotWithShape="1">
                <a:blip r:embed="rId9"/>
                <a:stretch>
                  <a:fillRect l="-11" t="-131" r="35"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7412714" y="5369407"/>
                <a:ext cx="159832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dirty="0" smtClean="0">
                              <a:solidFill>
                                <a:schemeClr val="tx2"/>
                              </a:solidFill>
                              <a:latin typeface="Cambria Math" panose="02040503050406030204" pitchFamily="18" charset="0"/>
                            </a:rPr>
                          </m:ctrlPr>
                        </m:dPr>
                        <m:e>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1</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2</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3</m:t>
                              </m:r>
                            </m:sub>
                          </m:sSub>
                        </m:e>
                      </m:d>
                    </m:oMath>
                  </m:oMathPara>
                </a14:m>
                <a:endParaRPr lang="en-US" dirty="0">
                  <a:solidFill>
                    <a:schemeClr val="tx2"/>
                  </a:solidFill>
                </a:endParaRPr>
              </a:p>
            </p:txBody>
          </p:sp>
        </mc:Choice>
        <mc:Fallback>
          <p:sp>
            <p:nvSpPr>
              <p:cNvPr id="16" name="Rectangle 15"/>
              <p:cNvSpPr>
                <a:spLocks noRot="1" noChangeAspect="1" noMove="1" noResize="1" noEditPoints="1" noAdjustHandles="1" noChangeArrowheads="1" noChangeShapeType="1" noTextEdit="1"/>
              </p:cNvSpPr>
              <p:nvPr/>
            </p:nvSpPr>
            <p:spPr>
              <a:xfrm>
                <a:off x="7412714" y="5369407"/>
                <a:ext cx="1598323" cy="369332"/>
              </a:xfrm>
              <a:prstGeom prst="rect">
                <a:avLst/>
              </a:prstGeom>
              <a:blipFill rotWithShape="1">
                <a:blip r:embed="rId10"/>
                <a:stretch>
                  <a:fillRect l="-22" t="-131" r="24" b="66"/>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Decision</a:t>
            </a:r>
            <a:r>
              <a:rPr lang="zh-CN" altLang="en-US" dirty="0"/>
              <a:t> </a:t>
            </a:r>
            <a:r>
              <a:rPr lang="en-US" altLang="zh-CN" dirty="0"/>
              <a:t>Problem</a:t>
            </a:r>
            <a:endParaRPr lang="en-US" dirty="0"/>
          </a:p>
        </p:txBody>
      </p:sp>
      <p:sp>
        <p:nvSpPr>
          <p:cNvPr id="3" name="Text Placeholder 2"/>
          <p:cNvSpPr>
            <a:spLocks noGrp="1"/>
          </p:cNvSpPr>
          <p:nvPr>
            <p:ph type="body" idx="1"/>
          </p:nvPr>
        </p:nvSpPr>
        <p:spPr/>
        <p:txBody>
          <a:bodyPr/>
          <a:lstStyle/>
          <a:p>
            <a:r>
              <a:rPr lang="zh-CN" altLang="en-US" dirty="0"/>
              <a:t>判定问题</a:t>
            </a:r>
            <a:endParaRPr lang="en-US" dirty="0"/>
          </a:p>
        </p:txBody>
      </p:sp>
      <p:sp>
        <p:nvSpPr>
          <p:cNvPr id="4" name="Slide Number Placeholder 3"/>
          <p:cNvSpPr>
            <a:spLocks noGrp="1"/>
          </p:cNvSpPr>
          <p:nvPr>
            <p:ph type="sldNum" sz="quarter" idx="12"/>
          </p:nvPr>
        </p:nvSpPr>
        <p:spPr/>
        <p:txBody>
          <a:bodyPr/>
          <a:lstStyle/>
          <a:p>
            <a:fld id="{FDA78A09-6F6C-DB4D-A4CF-CA82F4B2AF9A}"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7" y="1550020"/>
                <a:ext cx="4498243" cy="4308780"/>
              </a:xfrm>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dirty="0"/>
                  <a:t>We put an edge between two vertices</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𝑖</m:t>
                        </m:r>
                      </m:sub>
                      <m:sup>
                        <m:r>
                          <a:rPr lang="en-US" altLang="zh-CN" i="1">
                            <a:latin typeface="Cambria Math" panose="02040503050406030204" pitchFamily="18" charset="0"/>
                          </a:rPr>
                          <m:t>𝑟</m:t>
                        </m:r>
                      </m:sup>
                    </m:sSubSup>
                  </m:oMath>
                </a14:m>
                <a:r>
                  <a:rPr lang="en-US" dirty="0"/>
                  <a:t> and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𝑗</m:t>
                        </m:r>
                      </m:sub>
                      <m:sup>
                        <m:r>
                          <a:rPr lang="en-US" altLang="zh-CN" i="1">
                            <a:latin typeface="Cambria Math" panose="02040503050406030204" pitchFamily="18" charset="0"/>
                          </a:rPr>
                          <m:t>𝑠</m:t>
                        </m:r>
                      </m:sup>
                    </m:sSubSup>
                  </m:oMath>
                </a14:m>
                <a:r>
                  <a:rPr lang="zh-CN" altLang="en-US" dirty="0"/>
                  <a:t> </a:t>
                </a:r>
                <a:r>
                  <a:rPr lang="en-US" dirty="0"/>
                  <a:t>if both of the following hold:</a:t>
                </a:r>
                <a:endParaRPr lang="en-US" dirty="0"/>
              </a:p>
              <a:p>
                <a:pPr lvl="1"/>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𝑖</m:t>
                        </m:r>
                      </m:sub>
                      <m:sup>
                        <m:r>
                          <a:rPr lang="en-US" altLang="zh-CN" i="1">
                            <a:latin typeface="Cambria Math" panose="02040503050406030204" pitchFamily="18" charset="0"/>
                          </a:rPr>
                          <m:t>𝑟</m:t>
                        </m:r>
                      </m:sup>
                    </m:sSubSup>
                  </m:oMath>
                </a14:m>
                <a:r>
                  <a:rPr lang="en-US" dirty="0"/>
                  <a:t> and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𝑗</m:t>
                        </m:r>
                      </m:sub>
                      <m:sup>
                        <m:r>
                          <a:rPr lang="en-US" altLang="zh-CN" i="1">
                            <a:latin typeface="Cambria Math" panose="02040503050406030204" pitchFamily="18" charset="0"/>
                          </a:rPr>
                          <m:t>𝑠</m:t>
                        </m:r>
                      </m:sup>
                    </m:sSubSup>
                    <m:r>
                      <a:rPr lang="en-US" altLang="zh-CN" i="1">
                        <a:latin typeface="Cambria Math" panose="02040503050406030204" pitchFamily="18" charset="0"/>
                      </a:rPr>
                      <m:t> </m:t>
                    </m:r>
                  </m:oMath>
                </a14:m>
                <a:r>
                  <a:rPr lang="en-US" dirty="0"/>
                  <a:t>are in different triples, that is,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r>
                      <a:rPr lang="en-US" i="1" dirty="0" smtClean="0">
                        <a:latin typeface="Cambria Math" panose="02040503050406030204" pitchFamily="18" charset="0"/>
                      </a:rPr>
                      <m:t>𝑠</m:t>
                    </m:r>
                  </m:oMath>
                </a14:m>
                <a:r>
                  <a:rPr lang="en-US" altLang="zh-CN" dirty="0"/>
                  <a:t>.</a:t>
                </a:r>
                <a:endParaRPr lang="en-US" dirty="0"/>
              </a:p>
              <a:p>
                <a:pPr lvl="1"/>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𝑖</m:t>
                        </m:r>
                      </m:sub>
                      <m:sup>
                        <m:r>
                          <a:rPr lang="en-US" altLang="zh-CN" i="1">
                            <a:latin typeface="Cambria Math" panose="02040503050406030204" pitchFamily="18" charset="0"/>
                          </a:rPr>
                          <m:t>𝑟</m:t>
                        </m:r>
                      </m:sup>
                    </m:sSubSup>
                  </m:oMath>
                </a14:m>
                <a:r>
                  <a:rPr lang="zh-CN" altLang="en-US" dirty="0"/>
                  <a:t> </a:t>
                </a:r>
                <a:r>
                  <a:rPr lang="en-US" dirty="0"/>
                  <a:t>is not the negation of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𝑗</m:t>
                        </m:r>
                      </m:sub>
                      <m:sup>
                        <m:r>
                          <a:rPr lang="en-US" altLang="zh-CN" i="1">
                            <a:latin typeface="Cambria Math" panose="02040503050406030204" pitchFamily="18" charset="0"/>
                          </a:rPr>
                          <m:t>𝑠</m:t>
                        </m:r>
                      </m:sup>
                    </m:sSubSup>
                  </m:oMath>
                </a14:m>
                <a:r>
                  <a:rPr lang="en-US" dirty="0"/>
                  <a:t>.</a:t>
                </a:r>
                <a:endParaRPr lang="en-US" dirty="0"/>
              </a:p>
              <a:p>
                <a:r>
                  <a:rPr lang="en-US" dirty="0"/>
                  <a:t>This graph can easily be computed from</a:t>
                </a:r>
                <a:r>
                  <a:rPr lang="zh-CN" altLang="en-US" dirty="0"/>
                  <a:t> </a:t>
                </a:r>
                <a14:m>
                  <m:oMath xmlns:m="http://schemas.openxmlformats.org/officeDocument/2006/math">
                    <m:r>
                      <a:rPr lang="el-GR" i="1" dirty="0">
                        <a:latin typeface="Cambria Math" panose="02040503050406030204" pitchFamily="18" charset="0"/>
                      </a:rPr>
                      <m:t>𝜑</m:t>
                    </m:r>
                  </m:oMath>
                </a14:m>
                <a:r>
                  <a:rPr lang="el-GR" dirty="0"/>
                  <a:t> </a:t>
                </a:r>
                <a:r>
                  <a:rPr lang="en-US" dirty="0"/>
                  <a:t>in polynomial time.</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7" y="1550020"/>
                <a:ext cx="4498243" cy="4308780"/>
              </a:xfrm>
              <a:blipFill rotWithShape="1">
                <a:blip r:embed="rId1"/>
                <a:stretch>
                  <a:fillRect l="-6"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5" name="Oval 6"/>
              <p:cNvSpPr>
                <a:spLocks noChangeArrowheads="1"/>
              </p:cNvSpPr>
              <p:nvPr/>
            </p:nvSpPr>
            <p:spPr bwMode="auto">
              <a:xfrm>
                <a:off x="6205147" y="242578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1</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5" name="Oval 6"/>
              <p:cNvSpPr>
                <a:spLocks noRot="1" noChangeAspect="1" noMove="1" noResize="1" noEditPoints="1" noAdjustHandles="1" noChangeArrowheads="1" noChangeShapeType="1" noTextEdit="1"/>
              </p:cNvSpPr>
              <p:nvPr/>
            </p:nvSpPr>
            <p:spPr bwMode="auto">
              <a:xfrm>
                <a:off x="6205147" y="2425786"/>
                <a:ext cx="456657" cy="456657"/>
              </a:xfrm>
              <a:prstGeom prst="ellipse">
                <a:avLst/>
              </a:prstGeom>
              <a:blipFill rotWithShape="1">
                <a:blip r:embed="rId2"/>
                <a:stretch>
                  <a:fillRect l="-1514" t="-1409" r="-9034" b="-13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Oval 6"/>
              <p:cNvSpPr>
                <a:spLocks noChangeArrowheads="1"/>
              </p:cNvSpPr>
              <p:nvPr/>
            </p:nvSpPr>
            <p:spPr bwMode="auto">
              <a:xfrm>
                <a:off x="7011263" y="242578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2</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6" name="Oval 6"/>
              <p:cNvSpPr>
                <a:spLocks noRot="1" noChangeAspect="1" noMove="1" noResize="1" noEditPoints="1" noAdjustHandles="1" noChangeArrowheads="1" noChangeShapeType="1" noTextEdit="1"/>
              </p:cNvSpPr>
              <p:nvPr/>
            </p:nvSpPr>
            <p:spPr bwMode="auto">
              <a:xfrm>
                <a:off x="7011263" y="2425786"/>
                <a:ext cx="456657" cy="456657"/>
              </a:xfrm>
              <a:prstGeom prst="ellipse">
                <a:avLst/>
              </a:prstGeom>
              <a:blipFill rotWithShape="1">
                <a:blip r:embed="rId3"/>
                <a:stretch>
                  <a:fillRect l="-1440" t="-1409" r="-46374" b="-13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Oval 6"/>
              <p:cNvSpPr>
                <a:spLocks noChangeArrowheads="1"/>
              </p:cNvSpPr>
              <p:nvPr/>
            </p:nvSpPr>
            <p:spPr bwMode="auto">
              <a:xfrm>
                <a:off x="7817379" y="24257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sym typeface="Symbol" panose="05050102010706020507" pitchFamily="2" charset="2"/>
                        </a:rPr>
                        <m:t>¬</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3</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7" name="Oval 6"/>
              <p:cNvSpPr>
                <a:spLocks noRot="1" noChangeAspect="1" noMove="1" noResize="1" noEditPoints="1" noAdjustHandles="1" noChangeArrowheads="1" noChangeShapeType="1" noTextEdit="1"/>
              </p:cNvSpPr>
              <p:nvPr/>
            </p:nvSpPr>
            <p:spPr bwMode="auto">
              <a:xfrm>
                <a:off x="7817379" y="2425785"/>
                <a:ext cx="456657" cy="456657"/>
              </a:xfrm>
              <a:prstGeom prst="ellipse">
                <a:avLst/>
              </a:prstGeom>
              <a:blipFill rotWithShape="1">
                <a:blip r:embed="rId4"/>
                <a:stretch>
                  <a:fillRect l="-1506" t="-1409" r="-35462" b="-13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6"/>
              <p:cNvSpPr>
                <a:spLocks noChangeArrowheads="1"/>
              </p:cNvSpPr>
              <p:nvPr/>
            </p:nvSpPr>
            <p:spPr bwMode="auto">
              <a:xfrm>
                <a:off x="5591535" y="3200671"/>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i="1" dirty="0">
                              <a:latin typeface="Cambria Math" panose="02040503050406030204" pitchFamily="18" charset="0"/>
                              <a:sym typeface="Symbol" panose="05050102010706020507" pitchFamily="2" charset="2"/>
                            </a:rPr>
                            <m:t>¬</m:t>
                          </m:r>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1</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8" name="Oval 6"/>
              <p:cNvSpPr>
                <a:spLocks noRot="1" noChangeAspect="1" noMove="1" noResize="1" noEditPoints="1" noAdjustHandles="1" noChangeArrowheads="1" noChangeShapeType="1" noTextEdit="1"/>
              </p:cNvSpPr>
              <p:nvPr/>
            </p:nvSpPr>
            <p:spPr bwMode="auto">
              <a:xfrm>
                <a:off x="5591535" y="3200671"/>
                <a:ext cx="456657" cy="456657"/>
              </a:xfrm>
              <a:prstGeom prst="ellipse">
                <a:avLst/>
              </a:prstGeom>
              <a:blipFill rotWithShape="1">
                <a:blip r:embed="rId5"/>
                <a:stretch>
                  <a:fillRect l="-1469" t="-1450" r="-46345" b="-131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6"/>
              <p:cNvSpPr>
                <a:spLocks noChangeArrowheads="1"/>
              </p:cNvSpPr>
              <p:nvPr/>
            </p:nvSpPr>
            <p:spPr bwMode="auto">
              <a:xfrm>
                <a:off x="5591536" y="3960714"/>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2</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9" name="Oval 6"/>
              <p:cNvSpPr>
                <a:spLocks noRot="1" noChangeAspect="1" noMove="1" noResize="1" noEditPoints="1" noAdjustHandles="1" noChangeArrowheads="1" noChangeShapeType="1" noTextEdit="1"/>
              </p:cNvSpPr>
              <p:nvPr/>
            </p:nvSpPr>
            <p:spPr bwMode="auto">
              <a:xfrm>
                <a:off x="5591536" y="3960714"/>
                <a:ext cx="456657" cy="456657"/>
              </a:xfrm>
              <a:prstGeom prst="ellipse">
                <a:avLst/>
              </a:prstGeom>
              <a:blipFill rotWithShape="1">
                <a:blip r:embed="rId6"/>
                <a:stretch>
                  <a:fillRect l="-1470" t="-1438" r="-8939" b="-132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9"/>
              <p:cNvSpPr>
                <a:spLocks noChangeArrowheads="1"/>
              </p:cNvSpPr>
              <p:nvPr/>
            </p:nvSpPr>
            <p:spPr bwMode="auto">
              <a:xfrm>
                <a:off x="5591535" y="472075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3</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0" name="Oval 9"/>
              <p:cNvSpPr>
                <a:spLocks noRot="1" noChangeAspect="1" noMove="1" noResize="1" noEditPoints="1" noAdjustHandles="1" noChangeArrowheads="1" noChangeShapeType="1" noTextEdit="1"/>
              </p:cNvSpPr>
              <p:nvPr/>
            </p:nvSpPr>
            <p:spPr bwMode="auto">
              <a:xfrm>
                <a:off x="5591535" y="4720757"/>
                <a:ext cx="456657" cy="456657"/>
              </a:xfrm>
              <a:prstGeom prst="ellipse">
                <a:avLst/>
              </a:prstGeom>
              <a:blipFill rotWithShape="1">
                <a:blip r:embed="rId7"/>
                <a:stretch>
                  <a:fillRect l="-1469" t="-1427" r="-8940" b="-133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6"/>
              <p:cNvSpPr>
                <a:spLocks noChangeArrowheads="1"/>
              </p:cNvSpPr>
              <p:nvPr/>
            </p:nvSpPr>
            <p:spPr bwMode="auto">
              <a:xfrm>
                <a:off x="8313414" y="3200670"/>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1</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1" name="Oval 6"/>
              <p:cNvSpPr>
                <a:spLocks noRot="1" noChangeAspect="1" noMove="1" noResize="1" noEditPoints="1" noAdjustHandles="1" noChangeArrowheads="1" noChangeShapeType="1" noTextEdit="1"/>
              </p:cNvSpPr>
              <p:nvPr/>
            </p:nvSpPr>
            <p:spPr bwMode="auto">
              <a:xfrm>
                <a:off x="8313414" y="3200670"/>
                <a:ext cx="456657" cy="456657"/>
              </a:xfrm>
              <a:prstGeom prst="ellipse">
                <a:avLst/>
              </a:prstGeom>
              <a:blipFill rotWithShape="1">
                <a:blip r:embed="rId2"/>
                <a:stretch>
                  <a:fillRect l="-1528" t="-1450" r="-9020" b="-131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6"/>
              <p:cNvSpPr>
                <a:spLocks noChangeArrowheads="1"/>
              </p:cNvSpPr>
              <p:nvPr/>
            </p:nvSpPr>
            <p:spPr bwMode="auto">
              <a:xfrm>
                <a:off x="8313415" y="3960713"/>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2</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2" name="Oval 6"/>
              <p:cNvSpPr>
                <a:spLocks noRot="1" noChangeAspect="1" noMove="1" noResize="1" noEditPoints="1" noAdjustHandles="1" noChangeArrowheads="1" noChangeShapeType="1" noTextEdit="1"/>
              </p:cNvSpPr>
              <p:nvPr/>
            </p:nvSpPr>
            <p:spPr bwMode="auto">
              <a:xfrm>
                <a:off x="8313415" y="3960713"/>
                <a:ext cx="456657" cy="456657"/>
              </a:xfrm>
              <a:prstGeom prst="ellipse">
                <a:avLst/>
              </a:prstGeom>
              <a:blipFill rotWithShape="1">
                <a:blip r:embed="rId6"/>
                <a:stretch>
                  <a:fillRect l="-1528" t="-1438" r="-9019" b="-1323"/>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12"/>
              <p:cNvSpPr>
                <a:spLocks noChangeArrowheads="1"/>
              </p:cNvSpPr>
              <p:nvPr/>
            </p:nvSpPr>
            <p:spPr bwMode="auto">
              <a:xfrm>
                <a:off x="8313414" y="472075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3</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3" name="Oval 12"/>
              <p:cNvSpPr>
                <a:spLocks noRot="1" noChangeAspect="1" noMove="1" noResize="1" noEditPoints="1" noAdjustHandles="1" noChangeArrowheads="1" noChangeShapeType="1" noTextEdit="1"/>
              </p:cNvSpPr>
              <p:nvPr/>
            </p:nvSpPr>
            <p:spPr bwMode="auto">
              <a:xfrm>
                <a:off x="8313414" y="4720756"/>
                <a:ext cx="456657" cy="456657"/>
              </a:xfrm>
              <a:prstGeom prst="ellipse">
                <a:avLst/>
              </a:prstGeom>
              <a:blipFill rotWithShape="1">
                <a:blip r:embed="rId7"/>
                <a:stretch>
                  <a:fillRect l="-1528" t="-1427" r="-9020" b="-133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6267305" y="1808060"/>
                <a:ext cx="19445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dirty="0" smtClean="0">
                              <a:solidFill>
                                <a:schemeClr val="tx2"/>
                              </a:solidFill>
                              <a:latin typeface="Cambria Math" panose="02040503050406030204" pitchFamily="18" charset="0"/>
                            </a:rPr>
                          </m:ctrlPr>
                        </m:dPr>
                        <m:e>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1</m:t>
                              </m:r>
                            </m:sub>
                          </m:sSub>
                          <m:r>
                            <a:rPr lang="zh-CN" altLang="en-US" i="1" dirty="0">
                              <a:solidFill>
                                <a:schemeClr val="tx2"/>
                              </a:solidFill>
                              <a:latin typeface="Cambria Math" panose="02040503050406030204" pitchFamily="18" charset="0"/>
                            </a:rPr>
                            <m:t>∨</m:t>
                          </m:r>
                          <m:r>
                            <a:rPr lang="en-US" altLang="zh-CN"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2</m:t>
                              </m:r>
                            </m:sub>
                          </m:sSub>
                          <m:r>
                            <a:rPr lang="zh-CN" altLang="en-US" i="1" dirty="0">
                              <a:solidFill>
                                <a:schemeClr val="tx2"/>
                              </a:solidFill>
                              <a:latin typeface="Cambria Math" panose="02040503050406030204" pitchFamily="18" charset="0"/>
                            </a:rPr>
                            <m:t>∨</m:t>
                          </m:r>
                          <m:r>
                            <a:rPr lang="en-US" altLang="zh-CN"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3</m:t>
                              </m:r>
                            </m:sub>
                          </m:sSub>
                        </m:e>
                      </m:d>
                    </m:oMath>
                  </m:oMathPara>
                </a14:m>
                <a:endParaRPr lang="en-US" dirty="0">
                  <a:solidFill>
                    <a:schemeClr val="tx2"/>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6267305" y="1808060"/>
                <a:ext cx="1944571" cy="369332"/>
              </a:xfrm>
              <a:prstGeom prst="rect">
                <a:avLst/>
              </a:prstGeom>
              <a:blipFill rotWithShape="1">
                <a:blip r:embed="rId8"/>
                <a:stretch>
                  <a:fillRect l="-25" t="-58" r="3" b="1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4934140" y="5369407"/>
                <a:ext cx="177144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dirty="0" smtClean="0">
                              <a:solidFill>
                                <a:schemeClr val="tx2"/>
                              </a:solidFill>
                              <a:latin typeface="Cambria Math" panose="02040503050406030204" pitchFamily="18" charset="0"/>
                            </a:rPr>
                          </m:ctrlPr>
                        </m:dPr>
                        <m:e>
                          <m:r>
                            <a:rPr lang="en-US" altLang="zh-CN" b="0" i="1" dirty="0" smtClean="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1</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2</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3</m:t>
                              </m:r>
                            </m:sub>
                          </m:sSub>
                        </m:e>
                      </m:d>
                    </m:oMath>
                  </m:oMathPara>
                </a14:m>
                <a:endParaRPr lang="en-US" dirty="0">
                  <a:solidFill>
                    <a:schemeClr val="tx2"/>
                  </a:solidFill>
                </a:endParaRPr>
              </a:p>
            </p:txBody>
          </p:sp>
        </mc:Choice>
        <mc:Fallback>
          <p:sp>
            <p:nvSpPr>
              <p:cNvPr id="15" name="Rectangle 14"/>
              <p:cNvSpPr>
                <a:spLocks noRot="1" noChangeAspect="1" noMove="1" noResize="1" noEditPoints="1" noAdjustHandles="1" noChangeArrowheads="1" noChangeShapeType="1" noTextEdit="1"/>
              </p:cNvSpPr>
              <p:nvPr/>
            </p:nvSpPr>
            <p:spPr>
              <a:xfrm>
                <a:off x="4934140" y="5369407"/>
                <a:ext cx="1771446" cy="369332"/>
              </a:xfrm>
              <a:prstGeom prst="rect">
                <a:avLst/>
              </a:prstGeom>
              <a:blipFill rotWithShape="1">
                <a:blip r:embed="rId9"/>
                <a:stretch>
                  <a:fillRect l="-11" t="-131" r="35"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7412714" y="5369407"/>
                <a:ext cx="159832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dirty="0" smtClean="0">
                              <a:solidFill>
                                <a:schemeClr val="tx2"/>
                              </a:solidFill>
                              <a:latin typeface="Cambria Math" panose="02040503050406030204" pitchFamily="18" charset="0"/>
                            </a:rPr>
                          </m:ctrlPr>
                        </m:dPr>
                        <m:e>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1</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2</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3</m:t>
                              </m:r>
                            </m:sub>
                          </m:sSub>
                        </m:e>
                      </m:d>
                    </m:oMath>
                  </m:oMathPara>
                </a14:m>
                <a:endParaRPr lang="en-US" dirty="0">
                  <a:solidFill>
                    <a:schemeClr val="tx2"/>
                  </a:solidFill>
                </a:endParaRPr>
              </a:p>
            </p:txBody>
          </p:sp>
        </mc:Choice>
        <mc:Fallback>
          <p:sp>
            <p:nvSpPr>
              <p:cNvPr id="16" name="Rectangle 15"/>
              <p:cNvSpPr>
                <a:spLocks noRot="1" noChangeAspect="1" noMove="1" noResize="1" noEditPoints="1" noAdjustHandles="1" noChangeArrowheads="1" noChangeShapeType="1" noTextEdit="1"/>
              </p:cNvSpPr>
              <p:nvPr/>
            </p:nvSpPr>
            <p:spPr>
              <a:xfrm>
                <a:off x="7412714" y="5369407"/>
                <a:ext cx="1598323" cy="369332"/>
              </a:xfrm>
              <a:prstGeom prst="rect">
                <a:avLst/>
              </a:prstGeom>
              <a:blipFill rotWithShape="1">
                <a:blip r:embed="rId10"/>
                <a:stretch>
                  <a:fillRect l="-22" t="-131" r="24" b="66"/>
                </a:stretch>
              </a:blipFill>
            </p:spPr>
            <p:txBody>
              <a:bodyPr/>
              <a:lstStyle/>
              <a:p>
                <a:r>
                  <a:rPr lang="zh-CN" altLang="en-US">
                    <a:noFill/>
                  </a:rPr>
                  <a:t> </a:t>
                </a:r>
              </a:p>
            </p:txBody>
          </p:sp>
        </mc:Fallback>
      </mc:AlternateContent>
      <p:cxnSp>
        <p:nvCxnSpPr>
          <p:cNvPr id="18" name="Straight Connector 17"/>
          <p:cNvCxnSpPr>
            <a:stCxn id="5" idx="4"/>
            <a:endCxn id="9" idx="6"/>
          </p:cNvCxnSpPr>
          <p:nvPr/>
        </p:nvCxnSpPr>
        <p:spPr>
          <a:xfrm flipH="1">
            <a:off x="6048193" y="2882443"/>
            <a:ext cx="385283" cy="130660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4"/>
            <a:endCxn id="10" idx="6"/>
          </p:cNvCxnSpPr>
          <p:nvPr/>
        </p:nvCxnSpPr>
        <p:spPr>
          <a:xfrm flipH="1">
            <a:off x="6048192" y="2882443"/>
            <a:ext cx="385284" cy="206664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4"/>
            <a:endCxn id="8" idx="6"/>
          </p:cNvCxnSpPr>
          <p:nvPr/>
        </p:nvCxnSpPr>
        <p:spPr>
          <a:xfrm flipH="1">
            <a:off x="6048192" y="2882443"/>
            <a:ext cx="1191400" cy="5465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 idx="4"/>
            <a:endCxn id="10" idx="6"/>
          </p:cNvCxnSpPr>
          <p:nvPr/>
        </p:nvCxnSpPr>
        <p:spPr>
          <a:xfrm flipH="1">
            <a:off x="6048192" y="2882443"/>
            <a:ext cx="1191400" cy="206664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6" idx="4"/>
            <a:endCxn id="13" idx="2"/>
          </p:cNvCxnSpPr>
          <p:nvPr/>
        </p:nvCxnSpPr>
        <p:spPr>
          <a:xfrm>
            <a:off x="7239592" y="2882443"/>
            <a:ext cx="1073822" cy="2066642"/>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 idx="4"/>
            <a:endCxn id="11" idx="2"/>
          </p:cNvCxnSpPr>
          <p:nvPr/>
        </p:nvCxnSpPr>
        <p:spPr>
          <a:xfrm>
            <a:off x="7239592" y="2882443"/>
            <a:ext cx="1073822" cy="546556"/>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 idx="4"/>
            <a:endCxn id="8" idx="6"/>
          </p:cNvCxnSpPr>
          <p:nvPr/>
        </p:nvCxnSpPr>
        <p:spPr>
          <a:xfrm flipH="1">
            <a:off x="6048192" y="2882442"/>
            <a:ext cx="1997516" cy="546558"/>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 idx="4"/>
            <a:endCxn id="9" idx="6"/>
          </p:cNvCxnSpPr>
          <p:nvPr/>
        </p:nvCxnSpPr>
        <p:spPr>
          <a:xfrm flipH="1">
            <a:off x="6048193" y="2882442"/>
            <a:ext cx="1997515" cy="1306601"/>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7" idx="4"/>
            <a:endCxn id="11" idx="2"/>
          </p:cNvCxnSpPr>
          <p:nvPr/>
        </p:nvCxnSpPr>
        <p:spPr>
          <a:xfrm>
            <a:off x="8045708" y="2882442"/>
            <a:ext cx="267706" cy="5465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 idx="4"/>
            <a:endCxn id="12" idx="2"/>
          </p:cNvCxnSpPr>
          <p:nvPr/>
        </p:nvCxnSpPr>
        <p:spPr>
          <a:xfrm>
            <a:off x="8045708" y="2882442"/>
            <a:ext cx="267707" cy="130660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 idx="4"/>
            <a:endCxn id="11" idx="2"/>
          </p:cNvCxnSpPr>
          <p:nvPr/>
        </p:nvCxnSpPr>
        <p:spPr>
          <a:xfrm>
            <a:off x="6433476" y="2882443"/>
            <a:ext cx="1879938" cy="546556"/>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 idx="4"/>
            <a:endCxn id="12" idx="2"/>
          </p:cNvCxnSpPr>
          <p:nvPr/>
        </p:nvCxnSpPr>
        <p:spPr>
          <a:xfrm>
            <a:off x="6433476" y="2882443"/>
            <a:ext cx="1879939" cy="1306599"/>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 idx="4"/>
            <a:endCxn id="13" idx="2"/>
          </p:cNvCxnSpPr>
          <p:nvPr/>
        </p:nvCxnSpPr>
        <p:spPr>
          <a:xfrm>
            <a:off x="6433476" y="2882443"/>
            <a:ext cx="1879938" cy="2066642"/>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8" idx="6"/>
            <a:endCxn id="12" idx="2"/>
          </p:cNvCxnSpPr>
          <p:nvPr/>
        </p:nvCxnSpPr>
        <p:spPr>
          <a:xfrm>
            <a:off x="6048192" y="3429000"/>
            <a:ext cx="2265223" cy="760042"/>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 idx="6"/>
            <a:endCxn id="13" idx="2"/>
          </p:cNvCxnSpPr>
          <p:nvPr/>
        </p:nvCxnSpPr>
        <p:spPr>
          <a:xfrm>
            <a:off x="6048192" y="3429000"/>
            <a:ext cx="2265222" cy="1520085"/>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9" idx="6"/>
            <a:endCxn id="11" idx="2"/>
          </p:cNvCxnSpPr>
          <p:nvPr/>
        </p:nvCxnSpPr>
        <p:spPr>
          <a:xfrm flipV="1">
            <a:off x="6048193" y="3428999"/>
            <a:ext cx="2265221" cy="760044"/>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9" idx="6"/>
            <a:endCxn id="12" idx="2"/>
          </p:cNvCxnSpPr>
          <p:nvPr/>
        </p:nvCxnSpPr>
        <p:spPr>
          <a:xfrm flipV="1">
            <a:off x="6048193" y="4189042"/>
            <a:ext cx="2265222" cy="1"/>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9" idx="6"/>
            <a:endCxn id="13" idx="2"/>
          </p:cNvCxnSpPr>
          <p:nvPr/>
        </p:nvCxnSpPr>
        <p:spPr>
          <a:xfrm>
            <a:off x="6048193" y="4189043"/>
            <a:ext cx="2265221" cy="760042"/>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6"/>
            <a:endCxn id="11" idx="2"/>
          </p:cNvCxnSpPr>
          <p:nvPr/>
        </p:nvCxnSpPr>
        <p:spPr>
          <a:xfrm flipV="1">
            <a:off x="6048192" y="3428999"/>
            <a:ext cx="2265222" cy="152008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6"/>
            <a:endCxn id="12" idx="2"/>
          </p:cNvCxnSpPr>
          <p:nvPr/>
        </p:nvCxnSpPr>
        <p:spPr>
          <a:xfrm flipV="1">
            <a:off x="6048192" y="4189042"/>
            <a:ext cx="2265223" cy="760044"/>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6"/>
            <a:endCxn id="13" idx="2"/>
          </p:cNvCxnSpPr>
          <p:nvPr/>
        </p:nvCxnSpPr>
        <p:spPr>
          <a:xfrm flipV="1">
            <a:off x="6048192" y="4949085"/>
            <a:ext cx="2265222" cy="1"/>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7" y="1550020"/>
                <a:ext cx="4498243" cy="4308780"/>
              </a:xfrm>
              <a:ln>
                <a:noFill/>
              </a:ln>
            </p:spPr>
            <p:txBody>
              <a:bodyPr>
                <a:normAutofit fontScale="92500" lnSpcReduction="20000"/>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altLang="zh-CN" dirty="0"/>
                  <a:t>A</a:t>
                </a:r>
                <a:r>
                  <a:rPr lang="zh-CN" altLang="en-US" dirty="0"/>
                  <a:t> </a:t>
                </a:r>
                <a:r>
                  <a:rPr lang="en-US" altLang="zh-CN" dirty="0"/>
                  <a:t>satisfiable</a:t>
                </a:r>
                <a:r>
                  <a:rPr lang="zh-CN" altLang="en-US" dirty="0"/>
                  <a:t> </a:t>
                </a:r>
                <a:r>
                  <a:rPr lang="en-US" altLang="zh-CN" dirty="0"/>
                  <a:t>assignment</a:t>
                </a:r>
                <a:r>
                  <a:rPr lang="zh-CN" altLang="en-US" dirty="0"/>
                  <a:t> </a:t>
                </a:r>
                <a:r>
                  <a:rPr lang="en-US" altLang="zh-CN" dirty="0"/>
                  <a:t>is:</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m:oMathPara>
                </a14:m>
                <a:endParaRPr lang="en-US" dirty="0"/>
              </a:p>
              <a:p>
                <a:pPr marL="227330" indent="0">
                  <a:buNone/>
                </a:pPr>
                <a:r>
                  <a:rPr lang="en-US" altLang="zh-CN" dirty="0"/>
                  <a:t>and</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 </a:t>
                </a:r>
                <a:r>
                  <a:rPr lang="en-US" altLang="zh-CN" dirty="0"/>
                  <a:t>cam</a:t>
                </a:r>
                <a:r>
                  <a:rPr lang="zh-CN" altLang="en-US" dirty="0"/>
                  <a:t> </a:t>
                </a:r>
                <a:r>
                  <a:rPr lang="en-US" altLang="zh-CN" dirty="0"/>
                  <a:t>be</a:t>
                </a:r>
                <a:r>
                  <a:rPr lang="zh-CN" altLang="en-US" dirty="0"/>
                  <a:t> </a:t>
                </a:r>
                <a:r>
                  <a:rPr lang="en-US" altLang="zh-CN" dirty="0"/>
                  <a:t>either</a:t>
                </a:r>
                <a:r>
                  <a:rPr lang="zh-CN" altLang="en-US" dirty="0"/>
                  <a:t> </a:t>
                </a:r>
                <a:r>
                  <a:rPr lang="en-US" altLang="zh-CN" dirty="0"/>
                  <a:t>0</a:t>
                </a:r>
                <a:r>
                  <a:rPr lang="zh-CN" altLang="en-US" dirty="0"/>
                  <a:t> </a:t>
                </a:r>
                <a:r>
                  <a:rPr lang="en-US" altLang="zh-CN" dirty="0"/>
                  <a:t>or</a:t>
                </a:r>
                <a:r>
                  <a:rPr lang="zh-CN" altLang="en-US" dirty="0"/>
                  <a:t> </a:t>
                </a:r>
                <a:r>
                  <a:rPr lang="en-US" altLang="zh-CN" dirty="0"/>
                  <a:t>1.</a:t>
                </a:r>
                <a:r>
                  <a:rPr lang="zh-CN" altLang="en-US" dirty="0"/>
                  <a:t> </a:t>
                </a:r>
                <a:r>
                  <a:rPr lang="en-US" altLang="zh-CN" dirty="0"/>
                  <a:t>The</a:t>
                </a:r>
                <a:r>
                  <a:rPr lang="zh-CN" altLang="en-US" dirty="0"/>
                  <a:t> </a:t>
                </a:r>
                <a:r>
                  <a:rPr lang="en-US" altLang="zh-CN" dirty="0"/>
                  <a:t>corresponding</a:t>
                </a:r>
                <a:r>
                  <a:rPr lang="zh-CN" altLang="en-US" dirty="0"/>
                  <a:t> </a:t>
                </a:r>
                <a:r>
                  <a:rPr lang="en-US" altLang="zh-CN" dirty="0"/>
                  <a:t>3-clique</a:t>
                </a:r>
                <a:r>
                  <a:rPr lang="zh-CN" altLang="en-US" dirty="0"/>
                  <a:t> </a:t>
                </a:r>
                <a:r>
                  <a:rPr lang="en-US" altLang="zh-CN" dirty="0"/>
                  <a:t>is:</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3</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3</m:t>
                          </m:r>
                        </m:sub>
                      </m:sSub>
                      <m:r>
                        <a:rPr lang="en-US" altLang="zh-CN" b="0" i="1" smtClean="0">
                          <a:solidFill>
                            <a:srgbClr val="FF0000"/>
                          </a:solidFill>
                          <a:latin typeface="Cambria Math" panose="02040503050406030204" pitchFamily="18" charset="0"/>
                        </a:rPr>
                        <m:t>}</m:t>
                      </m:r>
                    </m:oMath>
                  </m:oMathPara>
                </a14:m>
                <a:endParaRPr lang="en-US" dirty="0">
                  <a:solidFill>
                    <a:srgbClr val="FF0000"/>
                  </a:solidFill>
                </a:endParaRPr>
              </a:p>
              <a:p>
                <a:r>
                  <a:rPr lang="en-US" altLang="zh-CN" dirty="0"/>
                  <a:t>Another</a:t>
                </a:r>
                <a:r>
                  <a:rPr lang="zh-CN" altLang="en-US" dirty="0"/>
                  <a:t> </a:t>
                </a:r>
                <a:r>
                  <a:rPr lang="en-US" altLang="zh-CN" dirty="0"/>
                  <a:t>satisfiable</a:t>
                </a:r>
                <a:r>
                  <a:rPr lang="zh-CN" altLang="en-US" dirty="0"/>
                  <a:t> </a:t>
                </a:r>
                <a:r>
                  <a:rPr lang="en-US" altLang="zh-CN" dirty="0"/>
                  <a:t>assignment</a:t>
                </a:r>
                <a:r>
                  <a:rPr lang="zh-CN" altLang="en-US" dirty="0"/>
                  <a:t> </a:t>
                </a:r>
                <a:r>
                  <a:rPr lang="en-US" altLang="zh-CN" dirty="0"/>
                  <a:t>is:</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zh-CN" altLang="en-US"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1</m:t>
                      </m:r>
                    </m:oMath>
                  </m:oMathPara>
                </a14:m>
                <a:endParaRPr lang="en-US" dirty="0"/>
              </a:p>
              <a:p>
                <a:pPr marL="227330" indent="0">
                  <a:buNone/>
                </a:pPr>
                <a:r>
                  <a:rPr lang="en-US" altLang="zh-CN" dirty="0"/>
                  <a:t>and</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oMath>
                </a14:m>
                <a:r>
                  <a:rPr lang="zh-CN" altLang="en-US" dirty="0"/>
                  <a:t> </a:t>
                </a:r>
                <a:r>
                  <a:rPr lang="en-US" altLang="zh-CN" dirty="0"/>
                  <a:t>cam</a:t>
                </a:r>
                <a:r>
                  <a:rPr lang="zh-CN" altLang="en-US" dirty="0"/>
                  <a:t> </a:t>
                </a:r>
                <a:r>
                  <a:rPr lang="en-US" altLang="zh-CN" dirty="0"/>
                  <a:t>be</a:t>
                </a:r>
                <a:r>
                  <a:rPr lang="zh-CN" altLang="en-US" dirty="0"/>
                  <a:t> </a:t>
                </a:r>
                <a:r>
                  <a:rPr lang="en-US" altLang="zh-CN" dirty="0"/>
                  <a:t>either</a:t>
                </a:r>
                <a:r>
                  <a:rPr lang="zh-CN" altLang="en-US" dirty="0"/>
                  <a:t> </a:t>
                </a:r>
                <a:r>
                  <a:rPr lang="en-US" altLang="zh-CN" dirty="0"/>
                  <a:t>0</a:t>
                </a:r>
                <a:r>
                  <a:rPr lang="zh-CN" altLang="en-US" dirty="0"/>
                  <a:t> </a:t>
                </a:r>
                <a:r>
                  <a:rPr lang="en-US" altLang="zh-CN" dirty="0"/>
                  <a:t>or</a:t>
                </a:r>
                <a:r>
                  <a:rPr lang="zh-CN" altLang="en-US" dirty="0"/>
                  <a:t> </a:t>
                </a:r>
                <a:r>
                  <a:rPr lang="en-US" altLang="zh-CN" dirty="0"/>
                  <a:t>1.</a:t>
                </a:r>
                <a:r>
                  <a:rPr lang="zh-CN" altLang="en-US" dirty="0"/>
                  <a:t> </a:t>
                </a:r>
                <a:r>
                  <a:rPr lang="en-US" altLang="zh-CN" dirty="0"/>
                  <a:t>The</a:t>
                </a:r>
                <a:r>
                  <a:rPr lang="zh-CN" altLang="en-US" dirty="0"/>
                  <a:t> </a:t>
                </a:r>
                <a:r>
                  <a:rPr lang="en-US" altLang="zh-CN" dirty="0"/>
                  <a:t>corresponding</a:t>
                </a:r>
                <a:r>
                  <a:rPr lang="zh-CN" altLang="en-US" dirty="0"/>
                  <a:t> </a:t>
                </a:r>
                <a:r>
                  <a:rPr lang="en-US" altLang="zh-CN" dirty="0"/>
                  <a:t>3-clique</a:t>
                </a:r>
                <a:r>
                  <a:rPr lang="zh-CN" altLang="en-US" dirty="0"/>
                  <a:t> </a:t>
                </a:r>
                <a:r>
                  <a:rPr lang="en-US" altLang="zh-CN" dirty="0"/>
                  <a:t>is:</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smtClean="0">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𝑥</m:t>
                          </m:r>
                        </m:e>
                        <m:sub>
                          <m:r>
                            <a:rPr lang="en-US" altLang="zh-CN" b="0" i="1" smtClean="0">
                              <a:solidFill>
                                <a:srgbClr val="7030A0"/>
                              </a:solidFill>
                              <a:latin typeface="Cambria Math" panose="02040503050406030204" pitchFamily="18" charset="0"/>
                            </a:rPr>
                            <m:t>1</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𝑥</m:t>
                          </m:r>
                        </m:e>
                        <m:sub>
                          <m:r>
                            <a:rPr lang="en-US" altLang="zh-CN" b="0" i="1" smtClean="0">
                              <a:solidFill>
                                <a:srgbClr val="7030A0"/>
                              </a:solidFill>
                              <a:latin typeface="Cambria Math" panose="02040503050406030204" pitchFamily="18" charset="0"/>
                            </a:rPr>
                            <m:t>2</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𝑥</m:t>
                          </m:r>
                        </m:e>
                        <m:sub>
                          <m:r>
                            <a:rPr lang="en-US" altLang="zh-CN" b="0" i="1" smtClean="0">
                              <a:solidFill>
                                <a:srgbClr val="7030A0"/>
                              </a:solidFill>
                              <a:latin typeface="Cambria Math" panose="02040503050406030204" pitchFamily="18" charset="0"/>
                            </a:rPr>
                            <m:t>2</m:t>
                          </m:r>
                        </m:sub>
                      </m:sSub>
                      <m:r>
                        <a:rPr lang="en-US" altLang="zh-CN" i="1">
                          <a:solidFill>
                            <a:srgbClr val="7030A0"/>
                          </a:solidFill>
                          <a:latin typeface="Cambria Math" panose="02040503050406030204" pitchFamily="18" charset="0"/>
                        </a:rPr>
                        <m:t>}</m:t>
                      </m:r>
                    </m:oMath>
                  </m:oMathPara>
                </a14:m>
                <a:endParaRPr lang="en-US" dirty="0">
                  <a:solidFill>
                    <a:srgbClr val="7030A0"/>
                  </a:solidFill>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7" y="1550020"/>
                <a:ext cx="4498243" cy="4308780"/>
              </a:xfrm>
              <a:blipFill rotWithShape="1">
                <a:blip r:embed="rId1"/>
                <a:stretch>
                  <a:fillRect l="-6" t="-14" r="4" b="7"/>
                </a:stretch>
              </a:blipFill>
              <a:ln>
                <a:noFill/>
              </a:ln>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5" name="Oval 6"/>
              <p:cNvSpPr>
                <a:spLocks noChangeArrowheads="1"/>
              </p:cNvSpPr>
              <p:nvPr/>
            </p:nvSpPr>
            <p:spPr bwMode="auto">
              <a:xfrm>
                <a:off x="6205147" y="242578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1</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5" name="Oval 6"/>
              <p:cNvSpPr>
                <a:spLocks noRot="1" noChangeAspect="1" noMove="1" noResize="1" noEditPoints="1" noAdjustHandles="1" noChangeArrowheads="1" noChangeShapeType="1" noTextEdit="1"/>
              </p:cNvSpPr>
              <p:nvPr/>
            </p:nvSpPr>
            <p:spPr bwMode="auto">
              <a:xfrm>
                <a:off x="6205147" y="2425786"/>
                <a:ext cx="456657" cy="456657"/>
              </a:xfrm>
              <a:prstGeom prst="ellipse">
                <a:avLst/>
              </a:prstGeom>
              <a:blipFill rotWithShape="1">
                <a:blip r:embed="rId2"/>
                <a:stretch>
                  <a:fillRect l="-1514" t="-1409" r="-9034" b="-13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Oval 6"/>
              <p:cNvSpPr>
                <a:spLocks noChangeArrowheads="1"/>
              </p:cNvSpPr>
              <p:nvPr/>
            </p:nvSpPr>
            <p:spPr bwMode="auto">
              <a:xfrm>
                <a:off x="7011263" y="2425786"/>
                <a:ext cx="456657" cy="456657"/>
              </a:xfrm>
              <a:prstGeom prst="ellipse">
                <a:avLst/>
              </a:prstGeom>
              <a:solidFill>
                <a:schemeClr val="tx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2</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6" name="Oval 6"/>
              <p:cNvSpPr>
                <a:spLocks noRot="1" noChangeAspect="1" noMove="1" noResize="1" noEditPoints="1" noAdjustHandles="1" noChangeArrowheads="1" noChangeShapeType="1" noTextEdit="1"/>
              </p:cNvSpPr>
              <p:nvPr/>
            </p:nvSpPr>
            <p:spPr bwMode="auto">
              <a:xfrm>
                <a:off x="7011263" y="2425786"/>
                <a:ext cx="456657" cy="456657"/>
              </a:xfrm>
              <a:prstGeom prst="ellipse">
                <a:avLst/>
              </a:prstGeom>
              <a:blipFill rotWithShape="1">
                <a:blip r:embed="rId3"/>
                <a:stretch>
                  <a:fillRect l="-1440" t="-1409" r="-46374" b="-13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Oval 6"/>
              <p:cNvSpPr>
                <a:spLocks noChangeArrowheads="1"/>
              </p:cNvSpPr>
              <p:nvPr/>
            </p:nvSpPr>
            <p:spPr bwMode="auto">
              <a:xfrm>
                <a:off x="7817379" y="24257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sym typeface="Symbol" panose="05050102010706020507" pitchFamily="2" charset="2"/>
                        </a:rPr>
                        <m:t>¬</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3</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7" name="Oval 6"/>
              <p:cNvSpPr>
                <a:spLocks noRot="1" noChangeAspect="1" noMove="1" noResize="1" noEditPoints="1" noAdjustHandles="1" noChangeArrowheads="1" noChangeShapeType="1" noTextEdit="1"/>
              </p:cNvSpPr>
              <p:nvPr/>
            </p:nvSpPr>
            <p:spPr bwMode="auto">
              <a:xfrm>
                <a:off x="7817379" y="2425785"/>
                <a:ext cx="456657" cy="456657"/>
              </a:xfrm>
              <a:prstGeom prst="ellipse">
                <a:avLst/>
              </a:prstGeom>
              <a:blipFill rotWithShape="1">
                <a:blip r:embed="rId4"/>
                <a:stretch>
                  <a:fillRect l="-1506" t="-1409" r="-35462" b="-135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6"/>
              <p:cNvSpPr>
                <a:spLocks noChangeArrowheads="1"/>
              </p:cNvSpPr>
              <p:nvPr/>
            </p:nvSpPr>
            <p:spPr bwMode="auto">
              <a:xfrm>
                <a:off x="5591535" y="3200671"/>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i="1" dirty="0">
                              <a:latin typeface="Cambria Math" panose="02040503050406030204" pitchFamily="18" charset="0"/>
                              <a:sym typeface="Symbol" panose="05050102010706020507" pitchFamily="2" charset="2"/>
                            </a:rPr>
                            <m:t>¬</m:t>
                          </m:r>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1</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8" name="Oval 6"/>
              <p:cNvSpPr>
                <a:spLocks noRot="1" noChangeAspect="1" noMove="1" noResize="1" noEditPoints="1" noAdjustHandles="1" noChangeArrowheads="1" noChangeShapeType="1" noTextEdit="1"/>
              </p:cNvSpPr>
              <p:nvPr/>
            </p:nvSpPr>
            <p:spPr bwMode="auto">
              <a:xfrm>
                <a:off x="5591535" y="3200671"/>
                <a:ext cx="456657" cy="456657"/>
              </a:xfrm>
              <a:prstGeom prst="ellipse">
                <a:avLst/>
              </a:prstGeom>
              <a:blipFill rotWithShape="1">
                <a:blip r:embed="rId5"/>
                <a:stretch>
                  <a:fillRect l="-1469" t="-1450" r="-46345" b="-131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val 6"/>
              <p:cNvSpPr>
                <a:spLocks noChangeArrowheads="1"/>
              </p:cNvSpPr>
              <p:nvPr/>
            </p:nvSpPr>
            <p:spPr bwMode="auto">
              <a:xfrm>
                <a:off x="5591536" y="3960714"/>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2</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9" name="Oval 6"/>
              <p:cNvSpPr>
                <a:spLocks noRot="1" noChangeAspect="1" noMove="1" noResize="1" noEditPoints="1" noAdjustHandles="1" noChangeArrowheads="1" noChangeShapeType="1" noTextEdit="1"/>
              </p:cNvSpPr>
              <p:nvPr/>
            </p:nvSpPr>
            <p:spPr bwMode="auto">
              <a:xfrm>
                <a:off x="5591536" y="3960714"/>
                <a:ext cx="456657" cy="456657"/>
              </a:xfrm>
              <a:prstGeom prst="ellipse">
                <a:avLst/>
              </a:prstGeom>
              <a:blipFill rotWithShape="1">
                <a:blip r:embed="rId6"/>
                <a:stretch>
                  <a:fillRect l="-1470" t="-1438" r="-8939" b="-132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val 9"/>
              <p:cNvSpPr>
                <a:spLocks noChangeArrowheads="1"/>
              </p:cNvSpPr>
              <p:nvPr/>
            </p:nvSpPr>
            <p:spPr bwMode="auto">
              <a:xfrm>
                <a:off x="5591535" y="4720757"/>
                <a:ext cx="456657" cy="456657"/>
              </a:xfrm>
              <a:prstGeom prst="ellipse">
                <a:avLst/>
              </a:prstGeom>
              <a:solidFill>
                <a:schemeClr val="accent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3</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0" name="Oval 9"/>
              <p:cNvSpPr>
                <a:spLocks noRot="1" noChangeAspect="1" noMove="1" noResize="1" noEditPoints="1" noAdjustHandles="1" noChangeArrowheads="1" noChangeShapeType="1" noTextEdit="1"/>
              </p:cNvSpPr>
              <p:nvPr/>
            </p:nvSpPr>
            <p:spPr bwMode="auto">
              <a:xfrm>
                <a:off x="5591535" y="4720757"/>
                <a:ext cx="456657" cy="456657"/>
              </a:xfrm>
              <a:prstGeom prst="ellipse">
                <a:avLst/>
              </a:prstGeom>
              <a:blipFill rotWithShape="1">
                <a:blip r:embed="rId7"/>
                <a:stretch>
                  <a:fillRect l="-1469" t="-1427" r="-8940" b="-133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6"/>
              <p:cNvSpPr>
                <a:spLocks noChangeArrowheads="1"/>
              </p:cNvSpPr>
              <p:nvPr/>
            </p:nvSpPr>
            <p:spPr bwMode="auto">
              <a:xfrm>
                <a:off x="8313414" y="3200670"/>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1</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1" name="Oval 6"/>
              <p:cNvSpPr>
                <a:spLocks noRot="1" noChangeAspect="1" noMove="1" noResize="1" noEditPoints="1" noAdjustHandles="1" noChangeArrowheads="1" noChangeShapeType="1" noTextEdit="1"/>
              </p:cNvSpPr>
              <p:nvPr/>
            </p:nvSpPr>
            <p:spPr bwMode="auto">
              <a:xfrm>
                <a:off x="8313414" y="3200670"/>
                <a:ext cx="456657" cy="456657"/>
              </a:xfrm>
              <a:prstGeom prst="ellipse">
                <a:avLst/>
              </a:prstGeom>
              <a:blipFill rotWithShape="1">
                <a:blip r:embed="rId2"/>
                <a:stretch>
                  <a:fillRect l="-1528" t="-1450" r="-9020" b="-131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6"/>
              <p:cNvSpPr>
                <a:spLocks noChangeArrowheads="1"/>
              </p:cNvSpPr>
              <p:nvPr/>
            </p:nvSpPr>
            <p:spPr bwMode="auto">
              <a:xfrm>
                <a:off x="8313415" y="3960713"/>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2</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2" name="Oval 6"/>
              <p:cNvSpPr>
                <a:spLocks noRot="1" noChangeAspect="1" noMove="1" noResize="1" noEditPoints="1" noAdjustHandles="1" noChangeArrowheads="1" noChangeShapeType="1" noTextEdit="1"/>
              </p:cNvSpPr>
              <p:nvPr/>
            </p:nvSpPr>
            <p:spPr bwMode="auto">
              <a:xfrm>
                <a:off x="8313415" y="3960713"/>
                <a:ext cx="456657" cy="456657"/>
              </a:xfrm>
              <a:prstGeom prst="ellipse">
                <a:avLst/>
              </a:prstGeom>
              <a:blipFill rotWithShape="1">
                <a:blip r:embed="rId6"/>
                <a:stretch>
                  <a:fillRect l="-1528" t="-1438" r="-9019" b="-1323"/>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12"/>
              <p:cNvSpPr>
                <a:spLocks noChangeArrowheads="1"/>
              </p:cNvSpPr>
              <p:nvPr/>
            </p:nvSpPr>
            <p:spPr bwMode="auto">
              <a:xfrm>
                <a:off x="8313414" y="4720756"/>
                <a:ext cx="456657" cy="456657"/>
              </a:xfrm>
              <a:prstGeom prst="ellipse">
                <a:avLst/>
              </a:prstGeom>
              <a:solidFill>
                <a:schemeClr val="tx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sSub>
                        <m:sSubPr>
                          <m:ctrlPr>
                            <a:rPr lang="en-US" altLang="zh-CN" b="0" i="1" dirty="0" smtClean="0">
                              <a:latin typeface="Cambria Math" panose="02040503050406030204" pitchFamily="18" charset="0"/>
                              <a:sym typeface="Symbol" panose="05050102010706020507" pitchFamily="2" charset="2"/>
                            </a:rPr>
                          </m:ctrlPr>
                        </m:sSubPr>
                        <m:e>
                          <m:r>
                            <a:rPr lang="en-US" altLang="zh-CN" b="0" i="1" dirty="0" smtClean="0">
                              <a:latin typeface="Cambria Math" panose="02040503050406030204" pitchFamily="18" charset="0"/>
                              <a:sym typeface="Symbol" panose="05050102010706020507" pitchFamily="2" charset="2"/>
                            </a:rPr>
                            <m:t>𝑥</m:t>
                          </m:r>
                        </m:e>
                        <m:sub>
                          <m:r>
                            <a:rPr lang="en-US" altLang="zh-CN" b="0" i="1" dirty="0" smtClean="0">
                              <a:latin typeface="Cambria Math" panose="02040503050406030204" pitchFamily="18" charset="0"/>
                              <a:sym typeface="Symbol" panose="05050102010706020507" pitchFamily="2" charset="2"/>
                            </a:rPr>
                            <m:t>3</m:t>
                          </m:r>
                        </m:sub>
                      </m:sSub>
                    </m:oMath>
                  </m:oMathPara>
                </a14:m>
                <a:endParaRPr lang="zh-CN" altLang="en-US" dirty="0">
                  <a:latin typeface="Times New Roman" panose="02020603050405020304" charset="0"/>
                  <a:sym typeface="Symbol" panose="05050102010706020507" pitchFamily="2" charset="2"/>
                </a:endParaRPr>
              </a:p>
            </p:txBody>
          </p:sp>
        </mc:Choice>
        <mc:Fallback>
          <p:sp>
            <p:nvSpPr>
              <p:cNvPr id="13" name="Oval 12"/>
              <p:cNvSpPr>
                <a:spLocks noRot="1" noChangeAspect="1" noMove="1" noResize="1" noEditPoints="1" noAdjustHandles="1" noChangeArrowheads="1" noChangeShapeType="1" noTextEdit="1"/>
              </p:cNvSpPr>
              <p:nvPr/>
            </p:nvSpPr>
            <p:spPr bwMode="auto">
              <a:xfrm>
                <a:off x="8313414" y="4720756"/>
                <a:ext cx="456657" cy="456657"/>
              </a:xfrm>
              <a:prstGeom prst="ellipse">
                <a:avLst/>
              </a:prstGeom>
              <a:blipFill rotWithShape="1">
                <a:blip r:embed="rId7"/>
                <a:stretch>
                  <a:fillRect l="-1528" t="-1427" r="-9020" b="-133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6267305" y="1808060"/>
                <a:ext cx="19445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dirty="0" smtClean="0">
                              <a:solidFill>
                                <a:schemeClr val="tx2"/>
                              </a:solidFill>
                              <a:latin typeface="Cambria Math" panose="02040503050406030204" pitchFamily="18" charset="0"/>
                            </a:rPr>
                          </m:ctrlPr>
                        </m:dPr>
                        <m:e>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1</m:t>
                              </m:r>
                            </m:sub>
                          </m:sSub>
                          <m:r>
                            <a:rPr lang="zh-CN" altLang="en-US" i="1" dirty="0">
                              <a:solidFill>
                                <a:schemeClr val="tx2"/>
                              </a:solidFill>
                              <a:latin typeface="Cambria Math" panose="02040503050406030204" pitchFamily="18" charset="0"/>
                            </a:rPr>
                            <m:t>∨</m:t>
                          </m:r>
                          <m:r>
                            <a:rPr lang="en-US" altLang="zh-CN"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2</m:t>
                              </m:r>
                            </m:sub>
                          </m:sSub>
                          <m:r>
                            <a:rPr lang="zh-CN" altLang="en-US" i="1" dirty="0">
                              <a:solidFill>
                                <a:schemeClr val="tx2"/>
                              </a:solidFill>
                              <a:latin typeface="Cambria Math" panose="02040503050406030204" pitchFamily="18" charset="0"/>
                            </a:rPr>
                            <m:t>∨</m:t>
                          </m:r>
                          <m:r>
                            <a:rPr lang="en-US" altLang="zh-CN"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3</m:t>
                              </m:r>
                            </m:sub>
                          </m:sSub>
                        </m:e>
                      </m:d>
                    </m:oMath>
                  </m:oMathPara>
                </a14:m>
                <a:endParaRPr lang="en-US" dirty="0">
                  <a:solidFill>
                    <a:schemeClr val="tx2"/>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6267305" y="1808060"/>
                <a:ext cx="1944571" cy="369332"/>
              </a:xfrm>
              <a:prstGeom prst="rect">
                <a:avLst/>
              </a:prstGeom>
              <a:blipFill rotWithShape="1">
                <a:blip r:embed="rId8"/>
                <a:stretch>
                  <a:fillRect l="-25" t="-58" r="3" b="1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4934140" y="5369407"/>
                <a:ext cx="177144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dirty="0" smtClean="0">
                              <a:solidFill>
                                <a:schemeClr val="tx2"/>
                              </a:solidFill>
                              <a:latin typeface="Cambria Math" panose="02040503050406030204" pitchFamily="18" charset="0"/>
                            </a:rPr>
                          </m:ctrlPr>
                        </m:dPr>
                        <m:e>
                          <m:r>
                            <a:rPr lang="en-US" altLang="zh-CN" b="0" i="1" dirty="0" smtClean="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1</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2</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3</m:t>
                              </m:r>
                            </m:sub>
                          </m:sSub>
                        </m:e>
                      </m:d>
                    </m:oMath>
                  </m:oMathPara>
                </a14:m>
                <a:endParaRPr lang="en-US" dirty="0">
                  <a:solidFill>
                    <a:schemeClr val="tx2"/>
                  </a:solidFill>
                </a:endParaRPr>
              </a:p>
            </p:txBody>
          </p:sp>
        </mc:Choice>
        <mc:Fallback>
          <p:sp>
            <p:nvSpPr>
              <p:cNvPr id="15" name="Rectangle 14"/>
              <p:cNvSpPr>
                <a:spLocks noRot="1" noChangeAspect="1" noMove="1" noResize="1" noEditPoints="1" noAdjustHandles="1" noChangeArrowheads="1" noChangeShapeType="1" noTextEdit="1"/>
              </p:cNvSpPr>
              <p:nvPr/>
            </p:nvSpPr>
            <p:spPr>
              <a:xfrm>
                <a:off x="4934140" y="5369407"/>
                <a:ext cx="1771446" cy="369332"/>
              </a:xfrm>
              <a:prstGeom prst="rect">
                <a:avLst/>
              </a:prstGeom>
              <a:blipFill rotWithShape="1">
                <a:blip r:embed="rId9"/>
                <a:stretch>
                  <a:fillRect l="-11" t="-131" r="35"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7412714" y="5369407"/>
                <a:ext cx="159832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dirty="0" smtClean="0">
                              <a:solidFill>
                                <a:schemeClr val="tx2"/>
                              </a:solidFill>
                              <a:latin typeface="Cambria Math" panose="02040503050406030204" pitchFamily="18" charset="0"/>
                            </a:rPr>
                          </m:ctrlPr>
                        </m:dPr>
                        <m:e>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1</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2</m:t>
                              </m:r>
                            </m:sub>
                          </m:sSub>
                          <m:r>
                            <a:rPr lang="zh-CN" altLang="en-US" i="1" dirty="0">
                              <a:solidFill>
                                <a:schemeClr val="tx2"/>
                              </a:solidFill>
                              <a:latin typeface="Cambria Math" panose="02040503050406030204" pitchFamily="18" charset="0"/>
                            </a:rPr>
                            <m:t>∨</m:t>
                          </m:r>
                          <m:sSub>
                            <m:sSubPr>
                              <m:ctrlPr>
                                <a:rPr lang="en-US" altLang="zh-CN" i="1" dirty="0">
                                  <a:solidFill>
                                    <a:schemeClr val="tx2"/>
                                  </a:solidFill>
                                  <a:latin typeface="Cambria Math" panose="02040503050406030204" pitchFamily="18" charset="0"/>
                                </a:rPr>
                              </m:ctrlPr>
                            </m:sSubPr>
                            <m:e>
                              <m:r>
                                <a:rPr lang="en-US" altLang="zh-CN" i="1" dirty="0">
                                  <a:solidFill>
                                    <a:schemeClr val="tx2"/>
                                  </a:solidFill>
                                  <a:latin typeface="Cambria Math" panose="02040503050406030204" pitchFamily="18" charset="0"/>
                                </a:rPr>
                                <m:t>𝑥</m:t>
                              </m:r>
                            </m:e>
                            <m:sub>
                              <m:r>
                                <a:rPr lang="en-US" altLang="zh-CN" i="1" dirty="0">
                                  <a:solidFill>
                                    <a:schemeClr val="tx2"/>
                                  </a:solidFill>
                                  <a:latin typeface="Cambria Math" panose="02040503050406030204" pitchFamily="18" charset="0"/>
                                </a:rPr>
                                <m:t>3</m:t>
                              </m:r>
                            </m:sub>
                          </m:sSub>
                        </m:e>
                      </m:d>
                    </m:oMath>
                  </m:oMathPara>
                </a14:m>
                <a:endParaRPr lang="en-US" dirty="0">
                  <a:solidFill>
                    <a:schemeClr val="tx2"/>
                  </a:solidFill>
                </a:endParaRPr>
              </a:p>
            </p:txBody>
          </p:sp>
        </mc:Choice>
        <mc:Fallback>
          <p:sp>
            <p:nvSpPr>
              <p:cNvPr id="16" name="Rectangle 15"/>
              <p:cNvSpPr>
                <a:spLocks noRot="1" noChangeAspect="1" noMove="1" noResize="1" noEditPoints="1" noAdjustHandles="1" noChangeArrowheads="1" noChangeShapeType="1" noTextEdit="1"/>
              </p:cNvSpPr>
              <p:nvPr/>
            </p:nvSpPr>
            <p:spPr>
              <a:xfrm>
                <a:off x="7412714" y="5369407"/>
                <a:ext cx="1598323" cy="369332"/>
              </a:xfrm>
              <a:prstGeom prst="rect">
                <a:avLst/>
              </a:prstGeom>
              <a:blipFill rotWithShape="1">
                <a:blip r:embed="rId10"/>
                <a:stretch>
                  <a:fillRect l="-22" t="-131" r="24" b="66"/>
                </a:stretch>
              </a:blipFill>
            </p:spPr>
            <p:txBody>
              <a:bodyPr/>
              <a:lstStyle/>
              <a:p>
                <a:r>
                  <a:rPr lang="zh-CN" altLang="en-US">
                    <a:noFill/>
                  </a:rPr>
                  <a:t> </a:t>
                </a:r>
              </a:p>
            </p:txBody>
          </p:sp>
        </mc:Fallback>
      </mc:AlternateContent>
      <p:cxnSp>
        <p:nvCxnSpPr>
          <p:cNvPr id="18" name="Straight Connector 17"/>
          <p:cNvCxnSpPr>
            <a:stCxn id="5" idx="4"/>
            <a:endCxn id="9" idx="6"/>
          </p:cNvCxnSpPr>
          <p:nvPr/>
        </p:nvCxnSpPr>
        <p:spPr>
          <a:xfrm flipH="1">
            <a:off x="6048193" y="2882443"/>
            <a:ext cx="385283" cy="1306600"/>
          </a:xfrm>
          <a:prstGeom prst="line">
            <a:avLst/>
          </a:prstGeom>
          <a:ln w="3810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4"/>
            <a:endCxn id="10" idx="6"/>
          </p:cNvCxnSpPr>
          <p:nvPr/>
        </p:nvCxnSpPr>
        <p:spPr>
          <a:xfrm flipH="1">
            <a:off x="6048192" y="2882443"/>
            <a:ext cx="385284" cy="206664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4"/>
            <a:endCxn id="8" idx="6"/>
          </p:cNvCxnSpPr>
          <p:nvPr/>
        </p:nvCxnSpPr>
        <p:spPr>
          <a:xfrm flipH="1">
            <a:off x="6048192" y="2882443"/>
            <a:ext cx="1191400" cy="5465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 idx="4"/>
            <a:endCxn id="10" idx="6"/>
          </p:cNvCxnSpPr>
          <p:nvPr/>
        </p:nvCxnSpPr>
        <p:spPr>
          <a:xfrm flipH="1">
            <a:off x="6048192" y="2882443"/>
            <a:ext cx="1191400" cy="206664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6" idx="4"/>
            <a:endCxn id="13" idx="2"/>
          </p:cNvCxnSpPr>
          <p:nvPr/>
        </p:nvCxnSpPr>
        <p:spPr>
          <a:xfrm>
            <a:off x="7239592" y="2882443"/>
            <a:ext cx="1073822" cy="2066642"/>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 idx="4"/>
            <a:endCxn id="11" idx="2"/>
          </p:cNvCxnSpPr>
          <p:nvPr/>
        </p:nvCxnSpPr>
        <p:spPr>
          <a:xfrm>
            <a:off x="7239592" y="2882443"/>
            <a:ext cx="1073822" cy="546556"/>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 idx="4"/>
            <a:endCxn id="8" idx="6"/>
          </p:cNvCxnSpPr>
          <p:nvPr/>
        </p:nvCxnSpPr>
        <p:spPr>
          <a:xfrm flipH="1">
            <a:off x="6048192" y="2882442"/>
            <a:ext cx="1997516" cy="546558"/>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 idx="4"/>
            <a:endCxn id="9" idx="6"/>
          </p:cNvCxnSpPr>
          <p:nvPr/>
        </p:nvCxnSpPr>
        <p:spPr>
          <a:xfrm flipH="1">
            <a:off x="6048193" y="2882442"/>
            <a:ext cx="1997515" cy="1306601"/>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7" idx="4"/>
            <a:endCxn id="11" idx="2"/>
          </p:cNvCxnSpPr>
          <p:nvPr/>
        </p:nvCxnSpPr>
        <p:spPr>
          <a:xfrm>
            <a:off x="8045708" y="2882442"/>
            <a:ext cx="267706" cy="5465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 idx="4"/>
            <a:endCxn id="12" idx="2"/>
          </p:cNvCxnSpPr>
          <p:nvPr/>
        </p:nvCxnSpPr>
        <p:spPr>
          <a:xfrm>
            <a:off x="8045708" y="2882442"/>
            <a:ext cx="267707" cy="130660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 idx="4"/>
            <a:endCxn id="11" idx="2"/>
          </p:cNvCxnSpPr>
          <p:nvPr/>
        </p:nvCxnSpPr>
        <p:spPr>
          <a:xfrm>
            <a:off x="6433476" y="2882443"/>
            <a:ext cx="1879938" cy="546556"/>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 idx="4"/>
            <a:endCxn id="12" idx="2"/>
          </p:cNvCxnSpPr>
          <p:nvPr/>
        </p:nvCxnSpPr>
        <p:spPr>
          <a:xfrm>
            <a:off x="6433476" y="2882443"/>
            <a:ext cx="1879939" cy="1306599"/>
          </a:xfrm>
          <a:prstGeom prst="line">
            <a:avLst/>
          </a:prstGeom>
          <a:ln w="3810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 idx="4"/>
            <a:endCxn id="13" idx="2"/>
          </p:cNvCxnSpPr>
          <p:nvPr/>
        </p:nvCxnSpPr>
        <p:spPr>
          <a:xfrm>
            <a:off x="6433476" y="2882443"/>
            <a:ext cx="1879938" cy="2066642"/>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8" idx="6"/>
            <a:endCxn id="12" idx="2"/>
          </p:cNvCxnSpPr>
          <p:nvPr/>
        </p:nvCxnSpPr>
        <p:spPr>
          <a:xfrm>
            <a:off x="6048192" y="3429000"/>
            <a:ext cx="2265223" cy="760042"/>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 idx="6"/>
            <a:endCxn id="13" idx="2"/>
          </p:cNvCxnSpPr>
          <p:nvPr/>
        </p:nvCxnSpPr>
        <p:spPr>
          <a:xfrm>
            <a:off x="6048192" y="3429000"/>
            <a:ext cx="2265222" cy="1520085"/>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9" idx="6"/>
            <a:endCxn id="11" idx="2"/>
          </p:cNvCxnSpPr>
          <p:nvPr/>
        </p:nvCxnSpPr>
        <p:spPr>
          <a:xfrm flipV="1">
            <a:off x="6048193" y="3428999"/>
            <a:ext cx="2265221" cy="760044"/>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9" idx="6"/>
            <a:endCxn id="12" idx="2"/>
          </p:cNvCxnSpPr>
          <p:nvPr/>
        </p:nvCxnSpPr>
        <p:spPr>
          <a:xfrm flipV="1">
            <a:off x="6048193" y="4189042"/>
            <a:ext cx="2265222" cy="1"/>
          </a:xfrm>
          <a:prstGeom prst="line">
            <a:avLst/>
          </a:prstGeom>
          <a:ln w="3810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9" idx="6"/>
            <a:endCxn id="13" idx="2"/>
          </p:cNvCxnSpPr>
          <p:nvPr/>
        </p:nvCxnSpPr>
        <p:spPr>
          <a:xfrm>
            <a:off x="6048193" y="4189043"/>
            <a:ext cx="2265221" cy="760042"/>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6"/>
            <a:endCxn id="11" idx="2"/>
          </p:cNvCxnSpPr>
          <p:nvPr/>
        </p:nvCxnSpPr>
        <p:spPr>
          <a:xfrm flipV="1">
            <a:off x="6048192" y="3428999"/>
            <a:ext cx="2265222" cy="152008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6"/>
            <a:endCxn id="12" idx="2"/>
          </p:cNvCxnSpPr>
          <p:nvPr/>
        </p:nvCxnSpPr>
        <p:spPr>
          <a:xfrm flipV="1">
            <a:off x="6048192" y="4189042"/>
            <a:ext cx="2265223" cy="760044"/>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6"/>
            <a:endCxn id="13" idx="2"/>
          </p:cNvCxnSpPr>
          <p:nvPr/>
        </p:nvCxnSpPr>
        <p:spPr>
          <a:xfrm flipV="1">
            <a:off x="6048192" y="4949085"/>
            <a:ext cx="2265222" cy="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829277" y="3118645"/>
            <a:ext cx="1771446" cy="830997"/>
          </a:xfrm>
          <a:prstGeom prst="rect">
            <a:avLst/>
          </a:prstGeom>
          <a:noFill/>
        </p:spPr>
        <p:txBody>
          <a:bodyPr wrap="square" rtlCol="0">
            <a:spAutoFit/>
          </a:bodyPr>
          <a:lstStyle/>
          <a:p>
            <a:pPr algn="l"/>
            <a:r>
              <a:rPr lang="zh-CN" altLang="en-US" sz="1600" dirty="0">
                <a:solidFill>
                  <a:schemeClr val="tx2"/>
                </a:solidFill>
                <a:latin typeface="Calibri" panose="020F0502020204030204" pitchFamily="34" charset="0"/>
                <a:ea typeface="华文中宋" panose="02010600040101010101" pitchFamily="2" charset="-122"/>
                <a:cs typeface="Calibri" panose="020F0502020204030204" pitchFamily="34" charset="0"/>
              </a:rPr>
              <a:t>从不同子句中选取使得子句为真的文字</a:t>
            </a:r>
            <a:endParaRPr lang="zh-CN" altLang="en-US" sz="1600" dirty="0">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15595" y="1304290"/>
                <a:ext cx="8272145" cy="5186680"/>
              </a:xfrm>
            </p:spPr>
            <p:txBody>
              <a:bodyPr>
                <a:normAutofit fontScale="85000"/>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dirty="0"/>
                  <a:t>We must show that this transformation of </a:t>
                </a:r>
                <a14:m>
                  <m:oMath xmlns:m="http://schemas.openxmlformats.org/officeDocument/2006/math">
                    <m:r>
                      <a:rPr lang="el-GR" i="1" dirty="0" smtClean="0">
                        <a:latin typeface="Cambria Math" panose="02040503050406030204" pitchFamily="18" charset="0"/>
                      </a:rPr>
                      <m:t>𝜑</m:t>
                    </m:r>
                  </m:oMath>
                </a14:m>
                <a:r>
                  <a:rPr lang="el-GR" dirty="0"/>
                  <a:t> </a:t>
                </a:r>
                <a:r>
                  <a:rPr lang="en-US" dirty="0"/>
                  <a:t>into </a:t>
                </a:r>
                <a14:m>
                  <m:oMath xmlns:m="http://schemas.openxmlformats.org/officeDocument/2006/math">
                    <m:r>
                      <a:rPr lang="en-US" i="1" dirty="0" smtClean="0">
                        <a:latin typeface="Cambria Math" panose="02040503050406030204" pitchFamily="18" charset="0"/>
                      </a:rPr>
                      <m:t>𝐺</m:t>
                    </m:r>
                  </m:oMath>
                </a14:m>
                <a:r>
                  <a:rPr lang="en-US" dirty="0"/>
                  <a:t> is a reduction</a:t>
                </a:r>
                <a:r>
                  <a:rPr lang="en-US" altLang="zh-CN" dirty="0"/>
                  <a:t>,</a:t>
                </a:r>
                <a:r>
                  <a:rPr lang="zh-CN" altLang="en-US" dirty="0"/>
                  <a:t> </a:t>
                </a:r>
                <a:r>
                  <a:rPr lang="en-US" altLang="zh-CN" dirty="0"/>
                  <a:t>i.e.</a:t>
                </a:r>
                <a:r>
                  <a:rPr lang="zh-CN" altLang="en-US" dirty="0"/>
                  <a:t> </a:t>
                </a:r>
                <a14:m>
                  <m:oMath xmlns:m="http://schemas.openxmlformats.org/officeDocument/2006/math">
                    <m:r>
                      <a:rPr lang="el-GR" i="1" dirty="0">
                        <a:latin typeface="Cambria Math" panose="02040503050406030204" pitchFamily="18" charset="0"/>
                      </a:rPr>
                      <m:t>𝜑</m:t>
                    </m:r>
                  </m:oMath>
                </a14:m>
                <a:r>
                  <a:rPr lang="zh-CN" altLang="en-US" dirty="0"/>
                  <a:t> </a:t>
                </a:r>
                <a:r>
                  <a:rPr lang="en-US" altLang="zh-CN" dirty="0"/>
                  <a:t>is</a:t>
                </a:r>
                <a:r>
                  <a:rPr lang="zh-CN" altLang="en-US" dirty="0"/>
                  <a:t> </a:t>
                </a:r>
                <a:r>
                  <a:rPr lang="en-US" altLang="zh-CN" dirty="0"/>
                  <a:t>satisfiable</a:t>
                </a:r>
                <a:r>
                  <a:rPr lang="zh-CN" altLang="en-US" dirty="0"/>
                  <a:t> </a:t>
                </a:r>
                <a:r>
                  <a:rPr lang="en-US" altLang="zh-CN" dirty="0"/>
                  <a:t>if</a:t>
                </a:r>
                <a:r>
                  <a:rPr lang="zh-CN" altLang="en-US" dirty="0"/>
                  <a:t> </a:t>
                </a:r>
                <a:r>
                  <a:rPr lang="en-US" altLang="zh-CN" dirty="0"/>
                  <a:t>and</a:t>
                </a:r>
                <a:r>
                  <a:rPr lang="zh-CN" altLang="en-US" dirty="0"/>
                  <a:t> </a:t>
                </a:r>
                <a:r>
                  <a:rPr lang="en-US" altLang="zh-CN" dirty="0"/>
                  <a:t>only</a:t>
                </a:r>
                <a:r>
                  <a:rPr lang="zh-CN" altLang="en-US" dirty="0"/>
                  <a:t> </a:t>
                </a:r>
                <a:r>
                  <a:rPr lang="en-US" altLang="zh-CN" dirty="0"/>
                  <a:t>if</a:t>
                </a:r>
                <a:r>
                  <a:rPr lang="zh-CN" altLang="en-US" dirty="0"/>
                  <a:t> </a:t>
                </a:r>
                <a14:m>
                  <m:oMath xmlns:m="http://schemas.openxmlformats.org/officeDocument/2006/math">
                    <m:r>
                      <a:rPr lang="en-US" altLang="zh-CN" i="1" dirty="0" smtClean="0">
                        <a:latin typeface="Cambria Math" panose="02040503050406030204" pitchFamily="18" charset="0"/>
                      </a:rPr>
                      <m:t>𝐺</m:t>
                    </m:r>
                  </m:oMath>
                </a14:m>
                <a:r>
                  <a:rPr lang="zh-CN" altLang="en-US" dirty="0"/>
                  <a:t> </a:t>
                </a:r>
                <a:r>
                  <a:rPr lang="en-US" altLang="zh-CN" dirty="0"/>
                  <a:t>has</a:t>
                </a:r>
                <a:r>
                  <a:rPr lang="zh-CN" altLang="en-US" dirty="0"/>
                  <a:t> </a:t>
                </a:r>
                <a14:m>
                  <m:oMath xmlns:m="http://schemas.openxmlformats.org/officeDocument/2006/math">
                    <m:r>
                      <a:rPr lang="en-US" altLang="zh-CN" i="1" dirty="0" smtClean="0">
                        <a:latin typeface="Cambria Math" panose="02040503050406030204" pitchFamily="18" charset="0"/>
                      </a:rPr>
                      <m:t>𝑘</m:t>
                    </m:r>
                  </m:oMath>
                </a14:m>
                <a:r>
                  <a:rPr lang="en-US" altLang="zh-CN" dirty="0"/>
                  <a:t>-clique. </a:t>
                </a:r>
                <a:r>
                  <a:rPr lang="zh-CN" altLang="en-US" dirty="0"/>
                  <a:t>必须证明</a:t>
                </a:r>
                <a14:m>
                  <m:oMath xmlns:m="http://schemas.openxmlformats.org/officeDocument/2006/math">
                    <m:r>
                      <a:rPr lang="el-GR" altLang="zh-CN" i="1" dirty="0">
                        <a:latin typeface="Cambria Math" panose="02040503050406030204" pitchFamily="18" charset="0"/>
                      </a:rPr>
                      <m:t>𝜑</m:t>
                    </m:r>
                  </m:oMath>
                </a14:m>
                <a:r>
                  <a:rPr lang="zh-CN" altLang="en-US" dirty="0"/>
                  <a:t>是可满足的，当且仅当</a:t>
                </a:r>
                <a14:m>
                  <m:oMath xmlns:m="http://schemas.openxmlformats.org/officeDocument/2006/math">
                    <m:r>
                      <a:rPr lang="en-US" altLang="zh-CN" i="1" dirty="0">
                        <a:latin typeface="Cambria Math" panose="02040503050406030204" pitchFamily="18" charset="0"/>
                      </a:rPr>
                      <m:t>𝐺</m:t>
                    </m:r>
                    <m:r>
                      <a:rPr lang="zh-CN" altLang="en-US" i="1" dirty="0" smtClean="0">
                        <a:latin typeface="Cambria Math" panose="02040503050406030204" pitchFamily="18" charset="0"/>
                      </a:rPr>
                      <m:t>有</m:t>
                    </m:r>
                  </m:oMath>
                </a14:m>
                <a:r>
                  <a:rPr lang="en-US" altLang="zh-CN" dirty="0"/>
                  <a:t>K</a:t>
                </a:r>
                <a:r>
                  <a:rPr lang="zh-CN" altLang="en-US" dirty="0"/>
                  <a:t>大小的团</a:t>
                </a:r>
                <a:endParaRPr lang="en-US" altLang="zh-CN" dirty="0"/>
              </a:p>
              <a:p>
                <a:r>
                  <a:rPr lang="en-US" dirty="0"/>
                  <a:t>We</a:t>
                </a:r>
                <a:r>
                  <a:rPr lang="zh-CN" altLang="en-US" dirty="0"/>
                  <a:t> </a:t>
                </a:r>
                <a:r>
                  <a:rPr lang="en-US" altLang="zh-CN" dirty="0"/>
                  <a:t>f</a:t>
                </a:r>
                <a:r>
                  <a:rPr lang="en-US" dirty="0"/>
                  <a:t>irst</a:t>
                </a:r>
                <a:r>
                  <a:rPr lang="zh-CN" altLang="en-US" dirty="0"/>
                  <a:t> </a:t>
                </a:r>
                <a:r>
                  <a:rPr lang="en-US" altLang="zh-CN" dirty="0"/>
                  <a:t>prove</a:t>
                </a:r>
                <a:r>
                  <a:rPr lang="zh-CN" alt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tLang="zh-CN" dirty="0"/>
                  <a:t>.</a:t>
                </a:r>
                <a:r>
                  <a:rPr lang="en-US" dirty="0"/>
                  <a:t> </a:t>
                </a:r>
                <a:r>
                  <a:rPr lang="en-US" altLang="zh-CN" dirty="0"/>
                  <a:t>S</a:t>
                </a:r>
                <a:r>
                  <a:rPr lang="en-US" dirty="0"/>
                  <a:t>uppose that </a:t>
                </a:r>
                <a14:m>
                  <m:oMath xmlns:m="http://schemas.openxmlformats.org/officeDocument/2006/math">
                    <m:r>
                      <a:rPr lang="el-GR" i="1" dirty="0" smtClean="0">
                        <a:latin typeface="Cambria Math" panose="02040503050406030204" pitchFamily="18" charset="0"/>
                      </a:rPr>
                      <m:t>𝜑</m:t>
                    </m:r>
                  </m:oMath>
                </a14:m>
                <a:r>
                  <a:rPr lang="el-GR" dirty="0"/>
                  <a:t> </a:t>
                </a:r>
                <a:r>
                  <a:rPr lang="en-US" dirty="0"/>
                  <a:t>has a satisfying</a:t>
                </a:r>
                <a:r>
                  <a:rPr lang="zh-CN" altLang="en-US" dirty="0"/>
                  <a:t> </a:t>
                </a:r>
                <a:r>
                  <a:rPr lang="en-US" dirty="0"/>
                  <a:t>assignment. </a:t>
                </a:r>
                <a:endParaRPr lang="en-US" dirty="0"/>
              </a:p>
              <a:p>
                <a:r>
                  <a:rPr lang="en-US" dirty="0"/>
                  <a:t>Then</a:t>
                </a:r>
                <a:r>
                  <a:rPr lang="zh-CN" altLang="en-US" dirty="0"/>
                  <a:t> </a:t>
                </a:r>
                <a:r>
                  <a:rPr lang="en-US" dirty="0"/>
                  <a:t>each</a:t>
                </a:r>
                <a:r>
                  <a:rPr lang="zh-CN" altLang="en-US" dirty="0"/>
                  <a:t> </a:t>
                </a:r>
                <a:r>
                  <a:rPr lang="en-US" dirty="0"/>
                  <a:t>clause</a:t>
                </a:r>
                <a:r>
                  <a:rPr lang="zh-CN" altLang="en-US" dirty="0"/>
                  <a:t> </a:t>
                </a:r>
                <a14:m>
                  <m:oMath xmlns:m="http://schemas.openxmlformats.org/officeDocument/2006/math">
                    <m:sSub>
                      <m:sSubPr>
                        <m:ctrlPr>
                          <a:rPr lang="en-US" altLang="zh-CN" b="0" i="1" dirty="0" smtClean="0">
                            <a:latin typeface="Cambria Math" panose="02040503050406030204" pitchFamily="18" charset="0"/>
                          </a:rPr>
                        </m:ctrlPr>
                      </m:sSubPr>
                      <m:e>
                        <m:r>
                          <a:rPr lang="en-US" i="1" dirty="0" smtClean="0">
                            <a:latin typeface="Cambria Math" panose="02040503050406030204" pitchFamily="18" charset="0"/>
                          </a:rPr>
                          <m:t>𝐶</m:t>
                        </m:r>
                      </m:e>
                      <m:sub>
                        <m:r>
                          <a:rPr lang="en-US" i="1" dirty="0" smtClean="0">
                            <a:latin typeface="Cambria Math" panose="02040503050406030204" pitchFamily="18" charset="0"/>
                          </a:rPr>
                          <m:t>𝑟</m:t>
                        </m:r>
                      </m:sub>
                    </m:sSub>
                  </m:oMath>
                </a14:m>
                <a:r>
                  <a:rPr lang="zh-CN" altLang="en-US" dirty="0"/>
                  <a:t> </a:t>
                </a:r>
                <a:r>
                  <a:rPr lang="en-US" dirty="0"/>
                  <a:t>contains</a:t>
                </a:r>
                <a:r>
                  <a:rPr lang="zh-CN" altLang="en-US" dirty="0"/>
                  <a:t> </a:t>
                </a:r>
                <a:r>
                  <a:rPr lang="en-US" dirty="0"/>
                  <a:t>at</a:t>
                </a:r>
                <a:r>
                  <a:rPr lang="zh-CN" altLang="en-US" dirty="0"/>
                  <a:t> </a:t>
                </a:r>
                <a:r>
                  <a:rPr lang="en-US" dirty="0"/>
                  <a:t>least</a:t>
                </a:r>
                <a:r>
                  <a:rPr lang="zh-CN" altLang="en-US" dirty="0"/>
                  <a:t> </a:t>
                </a:r>
                <a:r>
                  <a:rPr lang="en-US" dirty="0"/>
                  <a:t>one</a:t>
                </a:r>
                <a:r>
                  <a:rPr lang="zh-CN" altLang="en-US" dirty="0"/>
                  <a:t> </a:t>
                </a:r>
                <a:r>
                  <a:rPr lang="en-US" dirty="0"/>
                  <a:t>literal that</a:t>
                </a:r>
                <a:r>
                  <a:rPr lang="zh-CN" altLang="en-US" dirty="0"/>
                  <a:t> </a:t>
                </a:r>
                <a:r>
                  <a:rPr lang="en-US" dirty="0"/>
                  <a:t>is</a:t>
                </a:r>
                <a:r>
                  <a:rPr lang="zh-CN" altLang="en-US" dirty="0"/>
                  <a:t> </a:t>
                </a:r>
                <a:r>
                  <a:rPr lang="en-US" dirty="0"/>
                  <a:t>assigned</a:t>
                </a:r>
                <a:r>
                  <a:rPr lang="zh-CN" altLang="en-US" dirty="0"/>
                  <a:t> </a:t>
                </a:r>
                <a:r>
                  <a:rPr lang="en-US" dirty="0"/>
                  <a:t>1.  </a:t>
                </a:r>
                <a:r>
                  <a:rPr lang="zh-CN" altLang="en-US" dirty="0"/>
                  <a:t>每个子句至少一个文字是真</a:t>
                </a:r>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l-GR" i="1" dirty="0">
                          <a:latin typeface="Cambria Math" panose="02040503050406030204" pitchFamily="18" charset="0"/>
                        </a:rPr>
                        <m:t>𝜑</m:t>
                      </m:r>
                      <m:r>
                        <m:rPr>
                          <m:aln/>
                        </m:rP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r>
                            <a:rPr lang="zh-CN" altLang="en-US" i="1" dirty="0">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e>
                      </m:d>
                      <m:r>
                        <m:rPr>
                          <m:aln/>
                        </m:rPr>
                        <a:rPr lang="zh-CN" altLang="en-US"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e>
                      </m:d>
                      <m:r>
                        <m:rPr>
                          <m:aln/>
                        </m:rPr>
                        <a:rPr lang="zh-CN" altLang="en-US"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e>
                      </m:d>
                    </m:oMath>
                  </m:oMathPara>
                </a14:m>
                <a:endParaRPr lang="en-US" dirty="0"/>
              </a:p>
              <a:p>
                <a:r>
                  <a:rPr lang="en-US" dirty="0"/>
                  <a:t>Picking one such "true" literal from each clause yields a set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 of </a:t>
                </a:r>
                <a14:m>
                  <m:oMath xmlns:m="http://schemas.openxmlformats.org/officeDocument/2006/math">
                    <m:r>
                      <a:rPr lang="en-US" i="1" dirty="0" smtClean="0">
                        <a:latin typeface="Cambria Math" panose="02040503050406030204" pitchFamily="18" charset="0"/>
                      </a:rPr>
                      <m:t>𝑘</m:t>
                    </m:r>
                  </m:oMath>
                </a14:m>
                <a:r>
                  <a:rPr lang="en-US" dirty="0"/>
                  <a:t> vertices. </a:t>
                </a:r>
                <a:endParaRPr lang="en-US" dirty="0"/>
              </a:p>
              <a:p>
                <a:r>
                  <a:rPr lang="en-US" altLang="zh-CN" dirty="0"/>
                  <a:t>It</a:t>
                </a:r>
                <a:r>
                  <a:rPr lang="zh-CN" altLang="en-US" dirty="0"/>
                  <a:t> </a:t>
                </a:r>
                <a:r>
                  <a:rPr lang="en-US" altLang="zh-CN" dirty="0"/>
                  <a:t>is</a:t>
                </a:r>
                <a:r>
                  <a:rPr lang="zh-CN" altLang="en-US" dirty="0"/>
                  <a:t> </a:t>
                </a:r>
                <a:r>
                  <a:rPr lang="en-US" altLang="zh-CN" dirty="0"/>
                  <a:t>easy</a:t>
                </a:r>
                <a:r>
                  <a:rPr lang="zh-CN" altLang="en-US" dirty="0"/>
                  <a:t> </a:t>
                </a:r>
                <a:r>
                  <a:rPr lang="en-US" altLang="zh-CN" dirty="0"/>
                  <a:t>to</a:t>
                </a:r>
                <a:r>
                  <a:rPr lang="zh-CN" altLang="en-US" dirty="0"/>
                  <a:t> </a:t>
                </a:r>
                <a:r>
                  <a:rPr lang="en-US" altLang="zh-CN" dirty="0"/>
                  <a:t>show</a:t>
                </a:r>
                <a:r>
                  <a:rPr lang="zh-CN" altLang="en-US" dirty="0"/>
                  <a:t> </a:t>
                </a:r>
                <a:r>
                  <a:rPr lang="en-US" altLang="zh-CN" dirty="0"/>
                  <a:t>that</a:t>
                </a:r>
                <a:r>
                  <a:rPr lang="zh-CN" altLang="en-US" dirty="0"/>
                  <a:t> </a:t>
                </a:r>
                <a14:m>
                  <m:oMath xmlns:m="http://schemas.openxmlformats.org/officeDocument/2006/math">
                    <m:r>
                      <a:rPr lang="en-US" i="1" dirty="0" smtClean="0">
                        <a:latin typeface="Cambria Math" panose="02040503050406030204" pitchFamily="18" charset="0"/>
                      </a:rPr>
                      <m:t>𝑉</m:t>
                    </m:r>
                    <m:r>
                      <a:rPr lang="en-US" i="1" dirty="0">
                        <a:latin typeface="Cambria Math" panose="02040503050406030204" pitchFamily="18" charset="0"/>
                      </a:rPr>
                      <m:t>′</m:t>
                    </m:r>
                  </m:oMath>
                </a14:m>
                <a:r>
                  <a:rPr lang="en-US" dirty="0"/>
                  <a:t> is a clique</a:t>
                </a:r>
                <a:r>
                  <a:rPr lang="zh-CN" altLang="en-US" dirty="0"/>
                  <a:t> </a:t>
                </a:r>
                <a:r>
                  <a:rPr lang="en-US" altLang="zh-CN" dirty="0"/>
                  <a:t>by</a:t>
                </a:r>
                <a:r>
                  <a:rPr lang="zh-CN" altLang="en-US" dirty="0"/>
                  <a:t> </a:t>
                </a:r>
                <a:r>
                  <a:rPr lang="en-US" altLang="zh-CN" dirty="0"/>
                  <a:t>the</a:t>
                </a:r>
                <a:r>
                  <a:rPr lang="zh-CN" altLang="en-US" dirty="0"/>
                  <a:t> </a:t>
                </a:r>
                <a:r>
                  <a:rPr lang="en-US" altLang="zh-CN" dirty="0"/>
                  <a:t>construction</a:t>
                </a:r>
                <a:r>
                  <a:rPr lang="zh-CN" altLang="en-US" dirty="0"/>
                  <a:t> </a:t>
                </a:r>
                <a:r>
                  <a:rPr lang="en-US" altLang="zh-CN" dirty="0"/>
                  <a:t>of</a:t>
                </a:r>
                <a:r>
                  <a:rPr lang="zh-CN" altLang="en-US" dirty="0"/>
                  <a:t> </a:t>
                </a:r>
                <a14:m>
                  <m:oMath xmlns:m="http://schemas.openxmlformats.org/officeDocument/2006/math">
                    <m:r>
                      <a:rPr lang="en-US" altLang="zh-CN" i="1" dirty="0" smtClean="0">
                        <a:latin typeface="Cambria Math" panose="02040503050406030204" pitchFamily="18" charset="0"/>
                      </a:rPr>
                      <m:t>𝐺</m:t>
                    </m:r>
                  </m:oMath>
                </a14:m>
                <a:r>
                  <a:rPr lang="en-US" dirty="0"/>
                  <a:t>.</a:t>
                </a:r>
                <a:r>
                  <a:rPr lang="zh-CN" altLang="en-US" dirty="0"/>
                  <a:t>（</a:t>
                </a:r>
                <a:r>
                  <a:rPr lang="zh-CN" altLang="en-US" sz="2120" dirty="0"/>
                  <a:t>任意两个顶点</a:t>
                </a:r>
                <a:endParaRPr lang="zh-CN" altLang="en-US" sz="2120" dirty="0"/>
              </a:p>
              <a:p>
                <a:r>
                  <a:rPr lang="zh-CN" altLang="en-US" sz="2120" dirty="0"/>
                  <a:t>属于不同子句，赋值</a:t>
                </a:r>
                <a:r>
                  <a:rPr lang="en-US" altLang="zh-CN" sz="2120" dirty="0"/>
                  <a:t>1</a:t>
                </a:r>
                <a:r>
                  <a:rPr lang="zh-CN" altLang="en-US" sz="2120" dirty="0"/>
                  <a:t>不是文字的非，根据图的构造，是一个</a:t>
                </a:r>
                <a:r>
                  <a:rPr lang="zh-CN" altLang="en-US" sz="2120" dirty="0"/>
                  <a:t>团）</a:t>
                </a:r>
                <a:endParaRPr lang="zh-CN" altLang="en-US" sz="212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315595" y="1304290"/>
                <a:ext cx="8272145" cy="5186680"/>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TextBox 4"/>
          <p:cNvSpPr txBox="1"/>
          <p:nvPr/>
        </p:nvSpPr>
        <p:spPr>
          <a:xfrm>
            <a:off x="2678022" y="4125348"/>
            <a:ext cx="340158" cy="461665"/>
          </a:xfrm>
          <a:prstGeom prst="rect">
            <a:avLst/>
          </a:prstGeom>
          <a:noFill/>
        </p:spPr>
        <p:txBody>
          <a:bodyPr wrap="none" rtlCol="0">
            <a:spAutoFit/>
          </a:bodyPr>
          <a:lstStyle/>
          <a:p>
            <a:pPr algn="l"/>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1</a:t>
            </a:r>
            <a:endParaRPr lang="en-US" sz="2400" dirty="0" err="1">
              <a:solidFill>
                <a:srgbClr val="FF0000"/>
              </a:solidFill>
              <a:latin typeface="Calibri" panose="020F0502020204030204" pitchFamily="34" charset="0"/>
              <a:ea typeface="华文中宋" panose="02010600040101010101" pitchFamily="2" charset="-122"/>
              <a:cs typeface="Calibri" panose="020F0502020204030204" pitchFamily="34" charset="0"/>
            </a:endParaRPr>
          </a:p>
        </p:txBody>
      </p:sp>
      <p:sp>
        <p:nvSpPr>
          <p:cNvPr id="6" name="TextBox 5"/>
          <p:cNvSpPr txBox="1"/>
          <p:nvPr/>
        </p:nvSpPr>
        <p:spPr>
          <a:xfrm>
            <a:off x="4691660" y="4137977"/>
            <a:ext cx="340158" cy="461665"/>
          </a:xfrm>
          <a:prstGeom prst="rect">
            <a:avLst/>
          </a:prstGeom>
          <a:noFill/>
        </p:spPr>
        <p:txBody>
          <a:bodyPr wrap="none" rtlCol="0">
            <a:spAutoFit/>
          </a:bodyPr>
          <a:lstStyle/>
          <a:p>
            <a:pPr algn="l"/>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1</a:t>
            </a:r>
            <a:endParaRPr lang="en-US" sz="2400" dirty="0" err="1">
              <a:solidFill>
                <a:srgbClr val="FF0000"/>
              </a:solidFill>
              <a:latin typeface="Calibri" panose="020F0502020204030204" pitchFamily="34" charset="0"/>
              <a:ea typeface="华文中宋" panose="02010600040101010101" pitchFamily="2" charset="-122"/>
              <a:cs typeface="Calibri" panose="020F0502020204030204" pitchFamily="34" charset="0"/>
            </a:endParaRPr>
          </a:p>
        </p:txBody>
      </p:sp>
      <p:sp>
        <p:nvSpPr>
          <p:cNvPr id="7" name="TextBox 6"/>
          <p:cNvSpPr txBox="1"/>
          <p:nvPr/>
        </p:nvSpPr>
        <p:spPr>
          <a:xfrm>
            <a:off x="6545599" y="4117752"/>
            <a:ext cx="340158" cy="461665"/>
          </a:xfrm>
          <a:prstGeom prst="rect">
            <a:avLst/>
          </a:prstGeom>
          <a:noFill/>
        </p:spPr>
        <p:txBody>
          <a:bodyPr wrap="none" rtlCol="0">
            <a:spAutoFit/>
          </a:bodyPr>
          <a:lstStyle/>
          <a:p>
            <a:pPr algn="l"/>
            <a:r>
              <a:rPr lang="en-US" altLang="zh-CN" sz="2400" dirty="0">
                <a:solidFill>
                  <a:srgbClr val="FF0000"/>
                </a:solidFill>
                <a:latin typeface="Calibri" panose="020F0502020204030204" pitchFamily="34" charset="0"/>
                <a:ea typeface="华文中宋" panose="02010600040101010101" pitchFamily="2" charset="-122"/>
                <a:cs typeface="Calibri" panose="020F0502020204030204" pitchFamily="34" charset="0"/>
              </a:rPr>
              <a:t>1</a:t>
            </a:r>
            <a:endParaRPr lang="en-US" sz="2400" dirty="0" err="1">
              <a:solidFill>
                <a:srgbClr val="FF0000"/>
              </a:solidFill>
              <a:latin typeface="Calibri" panose="020F0502020204030204" pitchFamily="34" charset="0"/>
              <a:ea typeface="华文中宋" panose="02010600040101010101" pitchFamily="2" charset="-122"/>
              <a:cs typeface="Calibri" panose="020F0502020204030204" pitchFamily="34" charset="0"/>
            </a:endParaRPr>
          </a:p>
        </p:txBody>
      </p:sp>
      <p:sp>
        <p:nvSpPr>
          <p:cNvPr id="8" name="Left Brace 7"/>
          <p:cNvSpPr/>
          <p:nvPr/>
        </p:nvSpPr>
        <p:spPr>
          <a:xfrm rot="5400000">
            <a:off x="2747440" y="3719581"/>
            <a:ext cx="201322" cy="1776812"/>
          </a:xfrm>
          <a:prstGeom prst="leftBrac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rot="5400000">
            <a:off x="4751536" y="3781672"/>
            <a:ext cx="201322" cy="1677889"/>
          </a:xfrm>
          <a:prstGeom prst="leftBrac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rot="5400000">
            <a:off x="6641398" y="3962833"/>
            <a:ext cx="201321" cy="1315565"/>
          </a:xfrm>
          <a:prstGeom prst="leftBrac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图片 10"/>
          <p:cNvPicPr>
            <a:picLocks noChangeAspect="1"/>
          </p:cNvPicPr>
          <p:nvPr/>
        </p:nvPicPr>
        <p:blipFill>
          <a:blip r:embed="rId2"/>
          <a:stretch>
            <a:fillRect/>
          </a:stretch>
        </p:blipFill>
        <p:spPr>
          <a:xfrm>
            <a:off x="6263456" y="0"/>
            <a:ext cx="2484214" cy="239509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Clique</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4" y="1797087"/>
                <a:ext cx="8272211" cy="4308780"/>
              </a:xfrm>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altLang="zh-CN" dirty="0"/>
                  <a:t>Then</a:t>
                </a:r>
                <a:r>
                  <a:rPr lang="zh-CN" altLang="en-US" dirty="0"/>
                  <a:t> </a:t>
                </a:r>
                <a:r>
                  <a:rPr lang="en-US" altLang="zh-CN" dirty="0"/>
                  <a:t>we</a:t>
                </a:r>
                <a:r>
                  <a:rPr lang="zh-CN" altLang="en-US" dirty="0"/>
                  <a:t> </a:t>
                </a:r>
                <a:r>
                  <a:rPr lang="en-US" altLang="zh-CN" dirty="0"/>
                  <a:t>prove</a:t>
                </a:r>
                <a:r>
                  <a:rPr lang="zh-CN" alt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tLang="zh-CN" dirty="0"/>
                  <a:t>.</a:t>
                </a:r>
                <a:r>
                  <a:rPr lang="en-US" dirty="0"/>
                  <a:t> </a:t>
                </a:r>
                <a:r>
                  <a:rPr lang="en-US" altLang="zh-CN" dirty="0"/>
                  <a:t>S</a:t>
                </a:r>
                <a:r>
                  <a:rPr lang="en-US" dirty="0"/>
                  <a:t>uppose that </a:t>
                </a:r>
                <a14:m>
                  <m:oMath xmlns:m="http://schemas.openxmlformats.org/officeDocument/2006/math">
                    <m:r>
                      <a:rPr lang="en-US" i="1" dirty="0" smtClean="0">
                        <a:latin typeface="Cambria Math" panose="02040503050406030204" pitchFamily="18" charset="0"/>
                      </a:rPr>
                      <m:t>𝐺</m:t>
                    </m:r>
                  </m:oMath>
                </a14:m>
                <a:r>
                  <a:rPr lang="en-US" dirty="0"/>
                  <a:t> has a clique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 of size </a:t>
                </a:r>
                <a14:m>
                  <m:oMath xmlns:m="http://schemas.openxmlformats.org/officeDocument/2006/math">
                    <m:r>
                      <a:rPr lang="en-US" i="1" dirty="0" smtClean="0">
                        <a:latin typeface="Cambria Math" panose="02040503050406030204" pitchFamily="18" charset="0"/>
                      </a:rPr>
                      <m:t>𝑘</m:t>
                    </m:r>
                  </m:oMath>
                </a14:m>
                <a:r>
                  <a:rPr lang="en-US" dirty="0"/>
                  <a:t>. </a:t>
                </a:r>
                <a:endParaRPr lang="en-US" dirty="0"/>
              </a:p>
              <a:p>
                <a:r>
                  <a:rPr lang="en-US" dirty="0"/>
                  <a:t>No edges in </a:t>
                </a:r>
                <a14:m>
                  <m:oMath xmlns:m="http://schemas.openxmlformats.org/officeDocument/2006/math">
                    <m:r>
                      <a:rPr lang="en-US" i="1" dirty="0" smtClean="0">
                        <a:latin typeface="Cambria Math" panose="02040503050406030204" pitchFamily="18" charset="0"/>
                      </a:rPr>
                      <m:t>𝐺</m:t>
                    </m:r>
                  </m:oMath>
                </a14:m>
                <a:r>
                  <a:rPr lang="en-US" dirty="0"/>
                  <a:t> connect vertices in the same triple, and so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 contains exactly one vertex per triple. </a:t>
                </a:r>
                <a:r>
                  <a:rPr lang="zh-CN" altLang="en-US" dirty="0"/>
                  <a:t>同一个子句的文字，对应顶点在</a:t>
                </a:r>
                <a:r>
                  <a:rPr lang="en-US" altLang="zh-CN" dirty="0"/>
                  <a:t>G</a:t>
                </a:r>
                <a:r>
                  <a:rPr lang="zh-CN" altLang="en-US" dirty="0"/>
                  <a:t>中没有连接，</a:t>
                </a:r>
                <a:r>
                  <a:rPr lang="en-US" altLang="zh-CN" dirty="0"/>
                  <a:t>V’</a:t>
                </a:r>
                <a:r>
                  <a:rPr lang="zh-CN" altLang="en-US" dirty="0"/>
                  <a:t>包含了每个子句中的一个文字</a:t>
                </a:r>
                <a:endParaRPr lang="en-US" dirty="0"/>
              </a:p>
              <a:p>
                <a:r>
                  <a:rPr lang="en-US" altLang="zh-CN" dirty="0"/>
                  <a:t>A</a:t>
                </a:r>
                <a:r>
                  <a:rPr lang="en-US" dirty="0"/>
                  <a:t>ssign</a:t>
                </a:r>
                <a:r>
                  <a:rPr lang="en-US" altLang="zh-CN" dirty="0"/>
                  <a:t>ing</a:t>
                </a:r>
                <a:r>
                  <a:rPr lang="en-US" dirty="0"/>
                  <a:t> 1 to each literal </a:t>
                </a:r>
                <a:r>
                  <a:rPr lang="en-US" altLang="zh-CN" dirty="0"/>
                  <a:t>is</a:t>
                </a:r>
                <a:r>
                  <a:rPr lang="zh-CN" altLang="en-US" dirty="0"/>
                  <a:t> </a:t>
                </a:r>
                <a:r>
                  <a:rPr lang="en-US" altLang="zh-CN" dirty="0"/>
                  <a:t>safe,</a:t>
                </a:r>
                <a:r>
                  <a:rPr lang="zh-CN" altLang="en-US" dirty="0"/>
                  <a:t> </a:t>
                </a:r>
                <a:r>
                  <a:rPr lang="en-US" altLang="zh-CN" dirty="0"/>
                  <a:t>because</a:t>
                </a:r>
                <a:r>
                  <a:rPr lang="zh-CN" altLang="en-US" dirty="0"/>
                  <a:t> </a:t>
                </a:r>
                <a14:m>
                  <m:oMath xmlns:m="http://schemas.openxmlformats.org/officeDocument/2006/math">
                    <m:r>
                      <a:rPr lang="en-US" i="1" dirty="0" smtClean="0">
                        <a:latin typeface="Cambria Math" panose="02040503050406030204" pitchFamily="18" charset="0"/>
                      </a:rPr>
                      <m:t>𝐺</m:t>
                    </m:r>
                  </m:oMath>
                </a14:m>
                <a:r>
                  <a:rPr lang="en-US" dirty="0"/>
                  <a:t> contains no edges between complementary</a:t>
                </a:r>
                <a:r>
                  <a:rPr lang="zh-CN" altLang="en-US" dirty="0"/>
                  <a:t> </a:t>
                </a:r>
                <a:r>
                  <a:rPr lang="en-US" dirty="0"/>
                  <a:t>literals. </a:t>
                </a:r>
                <a:r>
                  <a:rPr lang="zh-CN" altLang="en-US" dirty="0"/>
                  <a:t>相反的文字不会在同一条边中出现，只需要对</a:t>
                </a:r>
                <a:r>
                  <a:rPr lang="en-US" altLang="zh-CN" dirty="0"/>
                  <a:t>V’</a:t>
                </a:r>
                <a:r>
                  <a:rPr lang="zh-CN" altLang="en-US" dirty="0"/>
                  <a:t>中文字进行赋值为</a:t>
                </a:r>
                <a:r>
                  <a:rPr lang="en-US" altLang="zh-CN" dirty="0"/>
                  <a:t>1</a:t>
                </a:r>
                <a:r>
                  <a:rPr lang="zh-CN" altLang="en-US" dirty="0"/>
                  <a:t>，那么整个</a:t>
                </a:r>
                <a14:m>
                  <m:oMath xmlns:m="http://schemas.openxmlformats.org/officeDocument/2006/math">
                    <m:r>
                      <a:rPr lang="el-GR" altLang="zh-CN" i="1" dirty="0">
                        <a:latin typeface="Cambria Math" panose="02040503050406030204" pitchFamily="18" charset="0"/>
                      </a:rPr>
                      <m:t>𝜑</m:t>
                    </m:r>
                    <m:r>
                      <a:rPr lang="zh-CN" altLang="en-US" i="1" dirty="0" smtClean="0">
                        <a:latin typeface="Cambria Math" panose="02040503050406030204" pitchFamily="18" charset="0"/>
                      </a:rPr>
                      <m:t>取值</m:t>
                    </m:r>
                  </m:oMath>
                </a14:m>
                <a:r>
                  <a:rPr lang="zh-CN" altLang="en-US" dirty="0"/>
                  <a:t>为</a:t>
                </a:r>
                <a:r>
                  <a:rPr lang="en-US" altLang="zh-CN" dirty="0"/>
                  <a:t>1</a:t>
                </a:r>
                <a:endParaRPr lang="en-US" dirty="0"/>
              </a:p>
              <a:p>
                <a:r>
                  <a:rPr lang="en-US" dirty="0"/>
                  <a:t>Each clause is satisfied, and so </a:t>
                </a:r>
                <a14:m>
                  <m:oMath xmlns:m="http://schemas.openxmlformats.org/officeDocument/2006/math">
                    <m:r>
                      <a:rPr lang="el-GR" i="1" dirty="0" smtClean="0">
                        <a:latin typeface="Cambria Math" panose="02040503050406030204" pitchFamily="18" charset="0"/>
                      </a:rPr>
                      <m:t>𝜑</m:t>
                    </m:r>
                  </m:oMath>
                </a14:m>
                <a:r>
                  <a:rPr lang="el-GR" dirty="0"/>
                  <a:t> </a:t>
                </a:r>
                <a:r>
                  <a:rPr lang="en-US" dirty="0"/>
                  <a:t>is satisfied. </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4" y="1797087"/>
                <a:ext cx="8272211" cy="4308780"/>
              </a:xfrm>
              <a:blipFill rotWithShape="1">
                <a:blip r:embed="rId1"/>
                <a:stretch>
                  <a:fillRect l="-3" t="-1" r="4" b="8"/>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pic>
        <p:nvPicPr>
          <p:cNvPr id="5" name="图片 4"/>
          <p:cNvPicPr>
            <a:picLocks noChangeAspect="1"/>
          </p:cNvPicPr>
          <p:nvPr/>
        </p:nvPicPr>
        <p:blipFill>
          <a:blip r:embed="rId2"/>
          <a:stretch>
            <a:fillRect/>
          </a:stretch>
        </p:blipFill>
        <p:spPr>
          <a:xfrm>
            <a:off x="6316210" y="103617"/>
            <a:ext cx="2484214" cy="239509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Vertex</a:t>
            </a:r>
            <a:r>
              <a:rPr lang="zh-CN" altLang="en-US" dirty="0"/>
              <a:t> </a:t>
            </a:r>
            <a:r>
              <a:rPr lang="en-US" altLang="zh-CN" dirty="0"/>
              <a:t>Cover</a:t>
            </a:r>
            <a:r>
              <a:rPr lang="zh-CN" altLang="en-US" dirty="0"/>
              <a:t> </a:t>
            </a:r>
            <a:r>
              <a:rPr lang="en-US" altLang="zh-CN" dirty="0"/>
              <a:t>Problem </a:t>
            </a:r>
            <a:r>
              <a:rPr lang="zh-CN" altLang="en-US" dirty="0"/>
              <a:t>顶点覆盖问题</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7" y="1550020"/>
                <a:ext cx="5043036" cy="4308780"/>
              </a:xfrm>
            </p:spPr>
            <p:txBody>
              <a:bodyPr>
                <a:normAutofit fontScale="85000" lnSpcReduction="10000"/>
              </a:bodyPr>
              <a:lstStyle/>
              <a:p>
                <a:pPr>
                  <a:lnSpc>
                    <a:spcPct val="90000"/>
                  </a:lnSpc>
                </a:pPr>
                <a:r>
                  <a:rPr lang="en-US" altLang="zh-TW" dirty="0"/>
                  <a:t>A </a:t>
                </a:r>
                <a:r>
                  <a:rPr lang="en-US" altLang="zh-TW" dirty="0">
                    <a:solidFill>
                      <a:srgbClr val="4590B8"/>
                    </a:solidFill>
                  </a:rPr>
                  <a:t>vertex cover</a:t>
                </a:r>
                <a:r>
                  <a:rPr lang="zh-CN" altLang="en-US" dirty="0">
                    <a:solidFill>
                      <a:srgbClr val="4590B8"/>
                    </a:solidFill>
                  </a:rPr>
                  <a:t> </a:t>
                </a:r>
                <a:r>
                  <a:rPr lang="en-US" altLang="zh-CN" dirty="0">
                    <a:solidFill>
                      <a:srgbClr val="4590B8"/>
                    </a:solidFill>
                  </a:rPr>
                  <a:t>(</a:t>
                </a:r>
                <a:r>
                  <a:rPr lang="zh-CN" altLang="en-US" dirty="0">
                    <a:solidFill>
                      <a:srgbClr val="4590B8"/>
                    </a:solidFill>
                  </a:rPr>
                  <a:t>顶点覆盖</a:t>
                </a:r>
                <a:r>
                  <a:rPr lang="en-US" altLang="zh-CN" dirty="0">
                    <a:solidFill>
                      <a:srgbClr val="4590B8"/>
                    </a:solidFill>
                  </a:rPr>
                  <a:t>)</a:t>
                </a:r>
                <a:r>
                  <a:rPr lang="en-US" altLang="zh-TW" dirty="0"/>
                  <a:t> of an undirected graph </a:t>
                </a:r>
                <a14:m>
                  <m:oMath xmlns:m="http://schemas.openxmlformats.org/officeDocument/2006/math">
                    <m:r>
                      <a:rPr lang="en-US" altLang="zh-TW" i="1" dirty="0">
                        <a:latin typeface="Cambria Math" panose="02040503050406030204" pitchFamily="18" charset="0"/>
                      </a:rPr>
                      <m:t>𝐺</m:t>
                    </m:r>
                    <m:r>
                      <a:rPr lang="en-US" altLang="zh-TW" i="1" dirty="0">
                        <a:latin typeface="Cambria Math" panose="02040503050406030204" pitchFamily="18" charset="0"/>
                      </a:rPr>
                      <m:t>=(</m:t>
                    </m:r>
                    <m:r>
                      <a:rPr lang="en-US" altLang="zh-TW" i="1" dirty="0">
                        <a:latin typeface="Cambria Math" panose="02040503050406030204" pitchFamily="18" charset="0"/>
                      </a:rPr>
                      <m:t>𝑉</m:t>
                    </m:r>
                    <m:r>
                      <a:rPr lang="en-US" altLang="zh-TW" i="1" dirty="0">
                        <a:latin typeface="Cambria Math" panose="02040503050406030204" pitchFamily="18" charset="0"/>
                      </a:rPr>
                      <m:t>,</m:t>
                    </m:r>
                    <m:r>
                      <a:rPr lang="en-US" altLang="zh-TW" i="1" dirty="0">
                        <a:latin typeface="Cambria Math" panose="02040503050406030204" pitchFamily="18" charset="0"/>
                      </a:rPr>
                      <m:t>𝐸</m:t>
                    </m:r>
                    <m:r>
                      <a:rPr lang="en-US" altLang="zh-TW" i="1" dirty="0">
                        <a:latin typeface="Cambria Math" panose="02040503050406030204" pitchFamily="18" charset="0"/>
                      </a:rPr>
                      <m:t>)</m:t>
                    </m:r>
                  </m:oMath>
                </a14:m>
                <a:r>
                  <a:rPr lang="en-US" altLang="zh-TW" dirty="0"/>
                  <a:t> is a subset </a:t>
                </a:r>
                <a14:m>
                  <m:oMath xmlns:m="http://schemas.openxmlformats.org/officeDocument/2006/math">
                    <m:r>
                      <a:rPr lang="en-US" altLang="zh-TW" i="1" dirty="0">
                        <a:latin typeface="Cambria Math" panose="02040503050406030204" pitchFamily="18" charset="0"/>
                      </a:rPr>
                      <m:t>𝑉</m:t>
                    </m:r>
                    <m:r>
                      <a:rPr lang="en-US" altLang="zh-TW" i="1" dirty="0">
                        <a:latin typeface="Cambria Math" panose="02040503050406030204" pitchFamily="18" charset="0"/>
                      </a:rPr>
                      <m:t>’⊆</m:t>
                    </m:r>
                    <m:r>
                      <a:rPr lang="en-US" altLang="zh-TW" i="1" dirty="0">
                        <a:latin typeface="Cambria Math" panose="02040503050406030204" pitchFamily="18" charset="0"/>
                        <a:sym typeface="Symbol" panose="05050102010706020507" pitchFamily="2" charset="2"/>
                      </a:rPr>
                      <m:t>𝑉</m:t>
                    </m:r>
                  </m:oMath>
                </a14:m>
                <a:r>
                  <a:rPr lang="en-US" altLang="zh-TW" dirty="0">
                    <a:sym typeface="Symbol" panose="05050102010706020507" pitchFamily="2" charset="2"/>
                  </a:rPr>
                  <a:t> such that if </a:t>
                </a:r>
                <a14:m>
                  <m:oMath xmlns:m="http://schemas.openxmlformats.org/officeDocument/2006/math">
                    <m:r>
                      <a:rPr lang="en-US" altLang="zh-TW" i="1" dirty="0">
                        <a:latin typeface="Cambria Math" panose="02040503050406030204" pitchFamily="18" charset="0"/>
                        <a:sym typeface="Symbol" panose="05050102010706020507" pitchFamily="2" charset="2"/>
                      </a:rPr>
                      <m:t>(</m:t>
                    </m:r>
                    <m:r>
                      <a:rPr lang="en-US" altLang="zh-TW" i="1" dirty="0" err="1">
                        <a:latin typeface="Cambria Math" panose="02040503050406030204" pitchFamily="18" charset="0"/>
                        <a:sym typeface="Symbol" panose="05050102010706020507" pitchFamily="2" charset="2"/>
                      </a:rPr>
                      <m:t>𝑢</m:t>
                    </m:r>
                    <m:r>
                      <a:rPr lang="en-US" altLang="zh-TW" i="1" dirty="0">
                        <a:latin typeface="Cambria Math" panose="02040503050406030204" pitchFamily="18" charset="0"/>
                        <a:sym typeface="Symbol" panose="05050102010706020507" pitchFamily="2" charset="2"/>
                      </a:rPr>
                      <m:t>,</m:t>
                    </m:r>
                    <m:r>
                      <a:rPr lang="en-US" altLang="zh-TW" i="1" dirty="0" err="1">
                        <a:latin typeface="Cambria Math" panose="02040503050406030204" pitchFamily="18" charset="0"/>
                        <a:sym typeface="Symbol" panose="05050102010706020507" pitchFamily="2" charset="2"/>
                      </a:rPr>
                      <m:t>𝑣</m:t>
                    </m:r>
                    <m:r>
                      <a:rPr lang="en-US" altLang="zh-TW" i="1" dirty="0">
                        <a:latin typeface="Cambria Math" panose="02040503050406030204" pitchFamily="18" charset="0"/>
                        <a:sym typeface="Symbol" panose="05050102010706020507" pitchFamily="2" charset="2"/>
                      </a:rPr>
                      <m:t>)</m:t>
                    </m:r>
                  </m:oMath>
                </a14:m>
                <a:r>
                  <a:rPr lang="en-US" altLang="zh-TW" dirty="0">
                    <a:sym typeface="Symbol" panose="05050102010706020507" pitchFamily="2" charset="2"/>
                  </a:rPr>
                  <a:t> is an edge of </a:t>
                </a:r>
                <a14:m>
                  <m:oMath xmlns:m="http://schemas.openxmlformats.org/officeDocument/2006/math">
                    <m:r>
                      <a:rPr lang="en-US" altLang="zh-TW" i="1" dirty="0">
                        <a:latin typeface="Cambria Math" panose="02040503050406030204" pitchFamily="18" charset="0"/>
                        <a:sym typeface="Symbol" panose="05050102010706020507" pitchFamily="2" charset="2"/>
                      </a:rPr>
                      <m:t>𝐺</m:t>
                    </m:r>
                  </m:oMath>
                </a14:m>
                <a:r>
                  <a:rPr lang="en-US" altLang="zh-TW" dirty="0">
                    <a:sym typeface="Symbol" panose="05050102010706020507" pitchFamily="2" charset="2"/>
                  </a:rPr>
                  <a:t>, then either </a:t>
                </a:r>
                <a14:m>
                  <m:oMath xmlns:m="http://schemas.openxmlformats.org/officeDocument/2006/math">
                    <m:r>
                      <a:rPr lang="en-US" altLang="zh-TW" i="1" dirty="0">
                        <a:latin typeface="Cambria Math" panose="02040503050406030204" pitchFamily="18" charset="0"/>
                        <a:sym typeface="Symbol" panose="05050102010706020507" pitchFamily="2" charset="2"/>
                      </a:rPr>
                      <m:t>𝑢</m:t>
                    </m:r>
                    <m:r>
                      <a:rPr lang="en-US" altLang="zh-TW" i="1" dirty="0">
                        <a:latin typeface="Cambria Math" panose="02040503050406030204" pitchFamily="18" charset="0"/>
                        <a:ea typeface="Cambria Math" panose="02040503050406030204" pitchFamily="18" charset="0"/>
                        <a:sym typeface="Symbol" panose="05050102010706020507" pitchFamily="2" charset="2"/>
                      </a:rPr>
                      <m:t>∈</m:t>
                    </m:r>
                    <m:r>
                      <a:rPr lang="en-US" altLang="zh-TW" i="1" dirty="0">
                        <a:latin typeface="Cambria Math" panose="02040503050406030204" pitchFamily="18" charset="0"/>
                        <a:sym typeface="Symbol" panose="05050102010706020507" pitchFamily="2" charset="2"/>
                      </a:rPr>
                      <m:t>𝑉</m:t>
                    </m:r>
                    <m:r>
                      <a:rPr lang="en-US" altLang="zh-TW" i="1" dirty="0">
                        <a:latin typeface="Cambria Math" panose="02040503050406030204" pitchFamily="18" charset="0"/>
                        <a:sym typeface="Symbol" panose="05050102010706020507" pitchFamily="2" charset="2"/>
                      </a:rPr>
                      <m:t>’</m:t>
                    </m:r>
                  </m:oMath>
                </a14:m>
                <a:r>
                  <a:rPr lang="en-US" altLang="zh-TW" dirty="0">
                    <a:sym typeface="Symbol" panose="05050102010706020507" pitchFamily="2" charset="2"/>
                  </a:rPr>
                  <a:t> or </a:t>
                </a:r>
                <a14:m>
                  <m:oMath xmlns:m="http://schemas.openxmlformats.org/officeDocument/2006/math">
                    <m:r>
                      <a:rPr lang="en-US" altLang="zh-TW" i="1" dirty="0">
                        <a:latin typeface="Cambria Math" panose="02040503050406030204" pitchFamily="18" charset="0"/>
                        <a:sym typeface="Symbol" panose="05050102010706020507" pitchFamily="2" charset="2"/>
                      </a:rPr>
                      <m:t>𝑣</m:t>
                    </m:r>
                    <m:r>
                      <a:rPr lang="en-US" altLang="zh-TW" i="1" dirty="0">
                        <a:latin typeface="Cambria Math" panose="02040503050406030204" pitchFamily="18" charset="0"/>
                        <a:ea typeface="Cambria Math" panose="02040503050406030204" pitchFamily="18" charset="0"/>
                        <a:sym typeface="Symbol" panose="05050102010706020507" pitchFamily="2" charset="2"/>
                      </a:rPr>
                      <m:t>∈</m:t>
                    </m:r>
                    <m:r>
                      <a:rPr lang="en-US" altLang="zh-TW" i="1" dirty="0">
                        <a:latin typeface="Cambria Math" panose="02040503050406030204" pitchFamily="18" charset="0"/>
                        <a:sym typeface="Symbol" panose="05050102010706020507" pitchFamily="2" charset="2"/>
                      </a:rPr>
                      <m:t>𝑉</m:t>
                    </m:r>
                    <m:r>
                      <a:rPr lang="en-US" altLang="zh-TW" i="1" dirty="0">
                        <a:latin typeface="Cambria Math" panose="02040503050406030204" pitchFamily="18" charset="0"/>
                        <a:sym typeface="Symbol" panose="05050102010706020507" pitchFamily="2" charset="2"/>
                      </a:rPr>
                      <m:t>’</m:t>
                    </m:r>
                  </m:oMath>
                </a14:m>
                <a:r>
                  <a:rPr lang="en-US" altLang="zh-TW" dirty="0">
                    <a:sym typeface="Symbol" panose="05050102010706020507" pitchFamily="2" charset="2"/>
                  </a:rPr>
                  <a:t> (or both). </a:t>
                </a:r>
                <a:endParaRPr lang="en-US" altLang="zh-TW" dirty="0">
                  <a:sym typeface="Symbol" panose="05050102010706020507" pitchFamily="2" charset="2"/>
                </a:endParaRPr>
              </a:p>
              <a:p>
                <a:pPr marL="0" indent="0">
                  <a:lnSpc>
                    <a:spcPct val="90000"/>
                  </a:lnSpc>
                  <a:buNone/>
                </a:pPr>
                <a:r>
                  <a:rPr lang="zh-CN" altLang="en-US" dirty="0">
                    <a:sym typeface="Symbol" panose="05050102010706020507" pitchFamily="2" charset="2"/>
                  </a:rPr>
                  <a:t>顶点覆盖问题中，任选一条边，他的两个顶点中，至少有一个在覆盖顶点</a:t>
                </a:r>
                <a:r>
                  <a:rPr lang="en-US" altLang="zh-CN" dirty="0">
                    <a:sym typeface="Symbol" panose="05050102010706020507" pitchFamily="2" charset="2"/>
                  </a:rPr>
                  <a:t>V’</a:t>
                </a:r>
                <a:r>
                  <a:rPr lang="zh-CN" altLang="en-US" dirty="0">
                    <a:sym typeface="Symbol" panose="05050102010706020507" pitchFamily="2" charset="2"/>
                  </a:rPr>
                  <a:t>中</a:t>
                </a:r>
                <a:endParaRPr lang="en-US" altLang="zh-TW" dirty="0">
                  <a:sym typeface="Symbol" panose="05050102010706020507" pitchFamily="2" charset="2"/>
                </a:endParaRPr>
              </a:p>
              <a:p>
                <a:pPr>
                  <a:lnSpc>
                    <a:spcPct val="90000"/>
                  </a:lnSpc>
                </a:pPr>
                <a:r>
                  <a:rPr lang="en-US" altLang="zh-TW" dirty="0">
                    <a:sym typeface="Symbol" panose="05050102010706020507" pitchFamily="2" charset="2"/>
                  </a:rPr>
                  <a:t>The size of a vertex cover is the number of vertices in it.</a:t>
                </a:r>
                <a:endParaRPr lang="en-US" altLang="zh-TW" dirty="0">
                  <a:sym typeface="Symbol" panose="05050102010706020507" pitchFamily="2" charset="2"/>
                </a:endParaRPr>
              </a:p>
              <a:p>
                <a:pPr>
                  <a:lnSpc>
                    <a:spcPct val="90000"/>
                  </a:lnSpc>
                </a:pPr>
                <a:r>
                  <a:rPr lang="en-US" altLang="zh-TW" dirty="0">
                    <a:sym typeface="Symbol" panose="05050102010706020507" pitchFamily="2" charset="2"/>
                  </a:rPr>
                  <a:t>The vertex-cover problem is to find a vertex cover of minimum size in a given undirected graph.</a:t>
                </a:r>
                <a:endParaRPr lang="en-US" altLang="zh-TW" dirty="0">
                  <a:sym typeface="Symbol" panose="05050102010706020507" pitchFamily="2" charset="2"/>
                </a:endParaRPr>
              </a:p>
              <a:p>
                <a:pPr>
                  <a:lnSpc>
                    <a:spcPct val="90000"/>
                  </a:lnSpc>
                </a:pPr>
                <a:r>
                  <a:rPr lang="en-US" altLang="zh-CN" dirty="0">
                    <a:sym typeface="Symbol" panose="05050102010706020507" pitchFamily="2" charset="2"/>
                  </a:rPr>
                  <a:t>We</a:t>
                </a:r>
                <a:r>
                  <a:rPr lang="zh-CN" altLang="en-US" dirty="0">
                    <a:sym typeface="Symbol" panose="05050102010706020507" pitchFamily="2" charset="2"/>
                  </a:rPr>
                  <a:t> </a:t>
                </a:r>
                <a:r>
                  <a:rPr lang="en-US" altLang="zh-CN" dirty="0">
                    <a:sym typeface="Symbol" panose="05050102010706020507" pitchFamily="2" charset="2"/>
                  </a:rPr>
                  <a:t>can</a:t>
                </a:r>
                <a:r>
                  <a:rPr lang="zh-CN" altLang="en-US" dirty="0">
                    <a:sym typeface="Symbol" panose="05050102010706020507" pitchFamily="2" charset="2"/>
                  </a:rPr>
                  <a:t> </a:t>
                </a:r>
                <a:r>
                  <a:rPr lang="en-US" altLang="zh-CN" dirty="0">
                    <a:sym typeface="Symbol" panose="05050102010706020507" pitchFamily="2" charset="2"/>
                  </a:rPr>
                  <a:t>prove</a:t>
                </a:r>
                <a:r>
                  <a:rPr lang="zh-CN" altLang="en-US" dirty="0">
                    <a:sym typeface="Symbol" panose="05050102010706020507" pitchFamily="2" charset="2"/>
                  </a:rPr>
                  <a:t> </a:t>
                </a:r>
                <a:r>
                  <a:rPr lang="en-US" altLang="zh-CN" dirty="0">
                    <a:sym typeface="Symbol" panose="05050102010706020507" pitchFamily="2" charset="2"/>
                  </a:rPr>
                  <a:t>the</a:t>
                </a:r>
                <a:r>
                  <a:rPr lang="zh-CN" altLang="en-US" dirty="0">
                    <a:sym typeface="Symbol" panose="05050102010706020507" pitchFamily="2" charset="2"/>
                  </a:rPr>
                  <a:t> </a:t>
                </a:r>
                <a:r>
                  <a:rPr lang="en-US" altLang="zh-CN" dirty="0">
                    <a:sym typeface="Symbol" panose="05050102010706020507" pitchFamily="2" charset="2"/>
                  </a:rPr>
                  <a:t>completeness</a:t>
                </a:r>
                <a:r>
                  <a:rPr lang="zh-CN" altLang="en-US" dirty="0">
                    <a:sym typeface="Symbol" panose="05050102010706020507" pitchFamily="2" charset="2"/>
                  </a:rPr>
                  <a:t> </a:t>
                </a:r>
                <a:r>
                  <a:rPr lang="en-US" altLang="zh-CN" dirty="0">
                    <a:sym typeface="Symbol" panose="05050102010706020507" pitchFamily="2" charset="2"/>
                  </a:rPr>
                  <a:t>of</a:t>
                </a:r>
                <a:r>
                  <a:rPr lang="zh-CN" altLang="en-US" dirty="0">
                    <a:sym typeface="Symbol" panose="05050102010706020507" pitchFamily="2" charset="2"/>
                  </a:rPr>
                  <a:t> </a:t>
                </a:r>
                <a:r>
                  <a:rPr lang="en-US" altLang="zh-CN" dirty="0">
                    <a:sym typeface="Symbol" panose="05050102010706020507" pitchFamily="2" charset="2"/>
                  </a:rPr>
                  <a:t>vertex</a:t>
                </a:r>
                <a:r>
                  <a:rPr lang="zh-CN" altLang="en-US" dirty="0">
                    <a:sym typeface="Symbol" panose="05050102010706020507" pitchFamily="2" charset="2"/>
                  </a:rPr>
                  <a:t> </a:t>
                </a:r>
                <a:r>
                  <a:rPr lang="en-US" altLang="zh-CN" dirty="0">
                    <a:sym typeface="Symbol" panose="05050102010706020507" pitchFamily="2" charset="2"/>
                  </a:rPr>
                  <a:t>cover</a:t>
                </a:r>
                <a:r>
                  <a:rPr lang="zh-CN" altLang="en-US" dirty="0">
                    <a:sym typeface="Symbol" panose="05050102010706020507" pitchFamily="2" charset="2"/>
                  </a:rPr>
                  <a:t> </a:t>
                </a:r>
                <a:r>
                  <a:rPr lang="en-US" altLang="zh-CN" dirty="0">
                    <a:sym typeface="Symbol" panose="05050102010706020507" pitchFamily="2" charset="2"/>
                  </a:rPr>
                  <a:t>problem</a:t>
                </a:r>
                <a:r>
                  <a:rPr lang="zh-CN" altLang="en-US" dirty="0">
                    <a:sym typeface="Symbol" panose="05050102010706020507" pitchFamily="2" charset="2"/>
                  </a:rPr>
                  <a:t> </a:t>
                </a:r>
                <a:r>
                  <a:rPr lang="en-US" altLang="zh-CN" dirty="0">
                    <a:sym typeface="Symbol" panose="05050102010706020507" pitchFamily="2" charset="2"/>
                  </a:rPr>
                  <a:t>by</a:t>
                </a:r>
                <a:r>
                  <a:rPr lang="zh-CN" altLang="en-US" dirty="0">
                    <a:sym typeface="Symbol" panose="05050102010706020507" pitchFamily="2" charset="2"/>
                  </a:rPr>
                  <a:t> </a:t>
                </a:r>
                <a:r>
                  <a:rPr lang="en-US" altLang="zh-CN" dirty="0">
                    <a:sym typeface="Symbol" panose="05050102010706020507" pitchFamily="2" charset="2"/>
                  </a:rPr>
                  <a:t>showing</a:t>
                </a:r>
                <a:r>
                  <a:rPr lang="zh-CN" altLang="en-US" dirty="0">
                    <a:sym typeface="Symbol" panose="05050102010706020507" pitchFamily="2" charset="2"/>
                  </a:rPr>
                  <a:t> </a:t>
                </a:r>
                <a:r>
                  <a:rPr lang="en-US" altLang="zh-CN" dirty="0">
                    <a:sym typeface="Symbol" panose="05050102010706020507" pitchFamily="2" charset="2"/>
                  </a:rPr>
                  <a:t>Clique</a:t>
                </a:r>
                <a:r>
                  <a:rPr lang="zh-CN" altLang="en-US" dirty="0">
                    <a:sym typeface="Symbol" panose="05050102010706020507" pitchFamily="2" charset="2"/>
                  </a:rPr>
                  <a:t> </a:t>
                </a:r>
                <a14:m>
                  <m:oMath xmlns:m="http://schemas.openxmlformats.org/officeDocument/2006/math">
                    <m:sSub>
                      <m:sSubPr>
                        <m:ctrlPr>
                          <a:rPr lang="en-US" altLang="zh-CN" i="1">
                            <a:latin typeface="Cambria Math" panose="02040503050406030204" pitchFamily="18" charset="0"/>
                            <a:sym typeface="Symbol" panose="05050102010706020507" pitchFamily="2" charset="2"/>
                          </a:rPr>
                        </m:ctrlPr>
                      </m:sSubPr>
                      <m:e>
                        <m:r>
                          <a:rPr lang="en-US" altLang="zh-CN" i="1">
                            <a:latin typeface="Cambria Math" panose="02040503050406030204" pitchFamily="18" charset="0"/>
                            <a:sym typeface="Symbol" panose="05050102010706020507" pitchFamily="2" charset="2"/>
                          </a:rPr>
                          <m:t>≤</m:t>
                        </m:r>
                      </m:e>
                      <m:sub>
                        <m:r>
                          <a:rPr lang="en-US" altLang="zh-CN" i="1">
                            <a:latin typeface="Cambria Math" panose="02040503050406030204" pitchFamily="18" charset="0"/>
                            <a:sym typeface="Symbol" panose="05050102010706020507" pitchFamily="2" charset="2"/>
                          </a:rPr>
                          <m:t>𝑃</m:t>
                        </m:r>
                      </m:sub>
                    </m:sSub>
                  </m:oMath>
                </a14:m>
                <a:r>
                  <a:rPr lang="zh-CN" altLang="en-US" dirty="0">
                    <a:sym typeface="Symbol" panose="05050102010706020507" pitchFamily="2" charset="2"/>
                  </a:rPr>
                  <a:t> </a:t>
                </a:r>
                <a:r>
                  <a:rPr lang="en-US" altLang="zh-CN" dirty="0" err="1">
                    <a:sym typeface="Symbol" panose="05050102010706020507" pitchFamily="2" charset="2"/>
                  </a:rPr>
                  <a:t>VertexCover</a:t>
                </a:r>
                <a:r>
                  <a:rPr lang="en-US" altLang="zh-CN" dirty="0">
                    <a:sym typeface="Symbol" panose="05050102010706020507" pitchFamily="2" charset="2"/>
                  </a:rPr>
                  <a:t>. </a:t>
                </a:r>
                <a:r>
                  <a:rPr lang="zh-CN" altLang="en-US" dirty="0">
                    <a:sym typeface="Symbol" panose="05050102010706020507" pitchFamily="2" charset="2"/>
                  </a:rPr>
                  <a:t>通过证明团问题可以归约到顶点覆盖问题，来证明他是</a:t>
                </a:r>
                <a:r>
                  <a:rPr lang="en-US" altLang="zh-CN" dirty="0">
                    <a:sym typeface="Symbol" panose="05050102010706020507" pitchFamily="2" charset="2"/>
                  </a:rPr>
                  <a:t>NPC</a:t>
                </a:r>
                <a:endParaRPr lang="en-US" altLang="zh-TW" dirty="0">
                  <a:sym typeface="Symbol" panose="05050102010706020507" pitchFamily="2" charset="2"/>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7" y="1550020"/>
                <a:ext cx="5043036" cy="4308780"/>
              </a:xfrm>
              <a:blipFill rotWithShape="1">
                <a:blip r:embed="rId1"/>
                <a:stretch>
                  <a:fillRect l="-6" t="-14" r="3"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TextBox 4"/>
          <p:cNvSpPr txBox="1"/>
          <p:nvPr/>
        </p:nvSpPr>
        <p:spPr>
          <a:xfrm>
            <a:off x="2992881" y="6580460"/>
            <a:ext cx="3158237" cy="246221"/>
          </a:xfrm>
          <a:prstGeom prst="rect">
            <a:avLst/>
          </a:prstGeom>
          <a:noFill/>
        </p:spPr>
        <p:txBody>
          <a:bodyPr wrap="none" rtlCol="0">
            <a:spAutoFit/>
          </a:bodyPr>
          <a:lstStyle/>
          <a:p>
            <a:r>
              <a:rPr lang="en-US" sz="1000" dirty="0">
                <a:solidFill>
                  <a:schemeClr val="tx2"/>
                </a:solidFill>
                <a:latin typeface="Calibri" panose="020F0502020204030204" pitchFamily="34" charset="0"/>
                <a:cs typeface="Calibri" panose="020F0502020204030204" pitchFamily="34" charset="0"/>
              </a:rPr>
              <a:t>Image source: </a:t>
            </a:r>
            <a:r>
              <a:rPr lang="en-US" sz="1000" dirty="0">
                <a:hlinkClick r:id="rId2"/>
              </a:rPr>
              <a:t>https://en.wikipedia.org/wiki/Vertex_cover</a:t>
            </a:r>
            <a:endParaRPr lang="en-US" sz="1000" dirty="0">
              <a:solidFill>
                <a:schemeClr val="tx2"/>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5478933" y="2113736"/>
            <a:ext cx="3379333" cy="1013800"/>
          </a:xfrm>
          <a:prstGeom prst="rect">
            <a:avLst/>
          </a:prstGeom>
        </p:spPr>
      </p:pic>
      <p:pic>
        <p:nvPicPr>
          <p:cNvPr id="7" name="Picture 6"/>
          <p:cNvPicPr>
            <a:picLocks noChangeAspect="1"/>
          </p:cNvPicPr>
          <p:nvPr/>
        </p:nvPicPr>
        <p:blipFill>
          <a:blip r:embed="rId4"/>
          <a:stretch>
            <a:fillRect/>
          </a:stretch>
        </p:blipFill>
        <p:spPr>
          <a:xfrm>
            <a:off x="5478933" y="3972307"/>
            <a:ext cx="3379333" cy="1013800"/>
          </a:xfrm>
          <a:prstGeom prst="rect">
            <a:avLst/>
          </a:prstGeom>
        </p:spPr>
      </p:pic>
      <p:sp>
        <p:nvSpPr>
          <p:cNvPr id="8" name="TextBox 7"/>
          <p:cNvSpPr txBox="1"/>
          <p:nvPr/>
        </p:nvSpPr>
        <p:spPr>
          <a:xfrm>
            <a:off x="6116388" y="3127695"/>
            <a:ext cx="2104422" cy="369332"/>
          </a:xfrm>
          <a:prstGeom prst="rect">
            <a:avLst/>
          </a:prstGeom>
          <a:noFill/>
        </p:spPr>
        <p:txBody>
          <a:bodyPr wrap="square" rtlCol="0">
            <a:spAutoFit/>
          </a:bodyPr>
          <a:lstStyle/>
          <a:p>
            <a:pPr algn="ctr"/>
            <a:r>
              <a:rPr lang="en-US" dirty="0">
                <a:solidFill>
                  <a:schemeClr val="tx2"/>
                </a:solidFill>
                <a:latin typeface="Calibri" panose="020F0502020204030204" pitchFamily="34" charset="0"/>
                <a:cs typeface="Calibri" panose="020F0502020204030204" pitchFamily="34" charset="0"/>
              </a:rPr>
              <a:t>A</a:t>
            </a:r>
            <a:r>
              <a:rPr lang="en-US" dirty="0">
                <a:solidFill>
                  <a:schemeClr val="tx2"/>
                </a:solidFill>
                <a:latin typeface="Calibri" panose="020F0502020204030204" pitchFamily="34" charset="0"/>
                <a:cs typeface="Calibri" panose="020F0502020204030204" pitchFamily="34" charset="0"/>
              </a:rPr>
              <a:t> vertex cover</a:t>
            </a:r>
            <a:endParaRPr lang="en-US" dirty="0">
              <a:solidFill>
                <a:schemeClr val="tx2"/>
              </a:solidFill>
              <a:latin typeface="Calibri" panose="020F0502020204030204" pitchFamily="34" charset="0"/>
              <a:cs typeface="Calibri" panose="020F0502020204030204" pitchFamily="34" charset="0"/>
            </a:endParaRPr>
          </a:p>
        </p:txBody>
      </p:sp>
      <p:sp>
        <p:nvSpPr>
          <p:cNvPr id="9" name="TextBox 8"/>
          <p:cNvSpPr txBox="1"/>
          <p:nvPr/>
        </p:nvSpPr>
        <p:spPr>
          <a:xfrm>
            <a:off x="5851994" y="4986266"/>
            <a:ext cx="2633210" cy="369332"/>
          </a:xfrm>
          <a:prstGeom prst="rect">
            <a:avLst/>
          </a:prstGeom>
          <a:noFill/>
        </p:spPr>
        <p:txBody>
          <a:bodyPr wrap="square" rtlCol="0">
            <a:spAutoFit/>
          </a:bodyPr>
          <a:lstStyle/>
          <a:p>
            <a:pPr algn="ctr"/>
            <a:r>
              <a:rPr lang="en-US" dirty="0">
                <a:solidFill>
                  <a:schemeClr val="tx2"/>
                </a:solidFill>
                <a:latin typeface="Calibri" panose="020F0502020204030204" pitchFamily="34" charset="0"/>
                <a:cs typeface="Calibri" panose="020F0502020204030204" pitchFamily="34" charset="0"/>
              </a:rPr>
              <a:t>An minimum</a:t>
            </a:r>
            <a:r>
              <a:rPr lang="en-US" dirty="0">
                <a:solidFill>
                  <a:schemeClr val="tx2"/>
                </a:solidFill>
                <a:latin typeface="Calibri" panose="020F0502020204030204" pitchFamily="34" charset="0"/>
                <a:cs typeface="Calibri" panose="020F0502020204030204" pitchFamily="34" charset="0"/>
              </a:rPr>
              <a:t> vertex cover</a:t>
            </a:r>
            <a:endParaRPr lang="en-US" dirty="0">
              <a:solidFill>
                <a:schemeClr val="tx2"/>
              </a:solidFill>
              <a:latin typeface="Calibri" panose="020F0502020204030204" pitchFamily="34" charset="0"/>
              <a:cs typeface="Calibri" panose="020F050202020403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Vertex</a:t>
            </a:r>
            <a:r>
              <a:rPr lang="zh-CN" altLang="en-US" dirty="0"/>
              <a:t> </a:t>
            </a:r>
            <a:r>
              <a:rPr lang="en-US" altLang="zh-CN" dirty="0"/>
              <a:t>Cover</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550020"/>
                <a:ext cx="5050495" cy="4308780"/>
              </a:xfrm>
            </p:spPr>
            <p:txBody>
              <a:bodyPr/>
              <a:lstStyle/>
              <a:p>
                <a:r>
                  <a:rPr lang="en-US" dirty="0"/>
                  <a:t>We first introduce the notion of </a:t>
                </a:r>
                <a:r>
                  <a:rPr lang="en-US" dirty="0">
                    <a:solidFill>
                      <a:srgbClr val="4590B8"/>
                    </a:solidFill>
                  </a:rPr>
                  <a:t>complement graph (</a:t>
                </a:r>
                <a:r>
                  <a:rPr lang="en-US" dirty="0" err="1">
                    <a:solidFill>
                      <a:srgbClr val="4590B8"/>
                    </a:solidFill>
                  </a:rPr>
                  <a:t>补图</a:t>
                </a:r>
                <a:r>
                  <a:rPr lang="en-US" dirty="0">
                    <a:solidFill>
                      <a:srgbClr val="4590B8"/>
                    </a:solidFill>
                  </a:rPr>
                  <a:t>)</a:t>
                </a:r>
                <a:r>
                  <a:rPr lang="en-US" dirty="0"/>
                  <a:t>. </a:t>
                </a:r>
                <a:endParaRPr lang="en-US" dirty="0"/>
              </a:p>
              <a:p>
                <a:r>
                  <a:rPr lang="en-US" dirty="0"/>
                  <a:t>Given an undirected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oMath>
                </a14:m>
                <a:r>
                  <a:rPr lang="en-US" dirty="0"/>
                  <a:t>, we define the complement of </a:t>
                </a:r>
                <a14:m>
                  <m:oMath xmlns:m="http://schemas.openxmlformats.org/officeDocument/2006/math">
                    <m:r>
                      <a:rPr lang="en-US" i="1" dirty="0" smtClean="0">
                        <a:latin typeface="Cambria Math" panose="02040503050406030204" pitchFamily="18" charset="0"/>
                      </a:rPr>
                      <m:t>𝐺</m:t>
                    </m:r>
                  </m:oMath>
                </a14:m>
                <a:r>
                  <a:rPr lang="en-US" dirty="0"/>
                  <a:t> as </a:t>
                </a: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𝐺</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𝐸</m:t>
                        </m:r>
                      </m:e>
                    </m:acc>
                    <m:r>
                      <a:rPr lang="en-US" altLang="zh-CN" b="0" i="1" smtClean="0">
                        <a:latin typeface="Cambria Math" panose="02040503050406030204" pitchFamily="18" charset="0"/>
                      </a:rPr>
                      <m:t>)</m:t>
                    </m:r>
                  </m:oMath>
                </a14:m>
                <a:r>
                  <a:rPr lang="en-US" dirty="0"/>
                  <a:t>  , where</a:t>
                </a:r>
                <a:r>
                  <a:rPr lang="zh-CN" altLang="en-US"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zh-CN" altLang="en-US" b="0" i="1" smtClean="0">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and</m:t>
                    </m:r>
                    <m:r>
                      <a:rPr lang="zh-CN" altLang="en-US" b="0" i="1" smtClean="0">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e>
                    </m:d>
                    <m:r>
                      <a:rPr lang="zh-CN" altLang="en-US"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oMath>
                </a14:m>
                <a:r>
                  <a:rPr lang="en-US" altLang="zh-CN" dirty="0"/>
                  <a:t>.</a:t>
                </a:r>
                <a:endParaRPr lang="en-US" altLang="zh-CN" dirty="0"/>
              </a:p>
              <a:p>
                <a:pPr marL="0" indent="0">
                  <a:buNone/>
                </a:pPr>
                <a:r>
                  <a:rPr lang="zh-CN" altLang="en-US" dirty="0"/>
                  <a:t>补图：顶点还是原来的顶点，但是边都是原来图中不存在的边</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550020"/>
                <a:ext cx="5050495" cy="4308780"/>
              </a:xfrm>
              <a:blipFill rotWithShape="1">
                <a:blip r:embed="rId1"/>
                <a:stretch>
                  <a:fillRect l="-6" t="-14" r="12"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7" name="Oval 6"/>
              <p:cNvSpPr>
                <a:spLocks noChangeArrowheads="1"/>
              </p:cNvSpPr>
              <p:nvPr/>
            </p:nvSpPr>
            <p:spPr bwMode="auto">
              <a:xfrm>
                <a:off x="6566095" y="157640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𝑢</m:t>
                      </m:r>
                    </m:oMath>
                  </m:oMathPara>
                </a14:m>
                <a:endParaRPr lang="zh-CN" altLang="en-US" dirty="0">
                  <a:latin typeface="Times New Roman" panose="02020603050405020304" charset="0"/>
                  <a:sym typeface="Symbol" panose="05050102010706020507" pitchFamily="2" charset="2"/>
                </a:endParaRPr>
              </a:p>
            </p:txBody>
          </p:sp>
        </mc:Choice>
        <mc:Fallback>
          <p:sp>
            <p:nvSpPr>
              <p:cNvPr id="7" name="Oval 6"/>
              <p:cNvSpPr>
                <a:spLocks noRot="1" noChangeAspect="1" noMove="1" noResize="1" noEditPoints="1" noAdjustHandles="1" noChangeArrowheads="1" noChangeShapeType="1" noTextEdit="1"/>
              </p:cNvSpPr>
              <p:nvPr/>
            </p:nvSpPr>
            <p:spPr bwMode="auto">
              <a:xfrm>
                <a:off x="6566095" y="1576406"/>
                <a:ext cx="456657" cy="456657"/>
              </a:xfrm>
              <a:prstGeom prst="ellipse">
                <a:avLst/>
              </a:prstGeom>
              <a:blipFill rotWithShape="1">
                <a:blip r:embed="rId2"/>
                <a:stretch>
                  <a:fillRect l="-1433" t="-1464" r="-1328" b="-1297"/>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val 6"/>
              <p:cNvSpPr>
                <a:spLocks noChangeArrowheads="1"/>
              </p:cNvSpPr>
              <p:nvPr/>
            </p:nvSpPr>
            <p:spPr bwMode="auto">
              <a:xfrm>
                <a:off x="5714719" y="2286268"/>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𝑧</m:t>
                      </m:r>
                    </m:oMath>
                  </m:oMathPara>
                </a14:m>
                <a:endParaRPr lang="zh-CN" altLang="en-US" dirty="0">
                  <a:latin typeface="Times New Roman" panose="02020603050405020304" charset="0"/>
                  <a:sym typeface="Symbol" panose="05050102010706020507" pitchFamily="2" charset="2"/>
                </a:endParaRPr>
              </a:p>
            </p:txBody>
          </p:sp>
        </mc:Choice>
        <mc:Fallback>
          <p:sp>
            <p:nvSpPr>
              <p:cNvPr id="8" name="Oval 6"/>
              <p:cNvSpPr>
                <a:spLocks noRot="1" noChangeAspect="1" noMove="1" noResize="1" noEditPoints="1" noAdjustHandles="1" noChangeArrowheads="1" noChangeShapeType="1" noTextEdit="1"/>
              </p:cNvSpPr>
              <p:nvPr/>
            </p:nvSpPr>
            <p:spPr bwMode="auto">
              <a:xfrm>
                <a:off x="5714719" y="2286268"/>
                <a:ext cx="456657" cy="456657"/>
              </a:xfrm>
              <a:prstGeom prst="ellipse">
                <a:avLst/>
              </a:prstGeom>
              <a:blipFill rotWithShape="1">
                <a:blip r:embed="rId3"/>
                <a:stretch>
                  <a:fillRect l="-1468" t="-1449" r="-1293" b="-1312"/>
                </a:stretch>
              </a:blipFill>
              <a:ln w="12700">
                <a:solidFill>
                  <a:schemeClr val="tx1"/>
                </a:solidFill>
                <a:round/>
              </a:ln>
            </p:spPr>
            <p:txBody>
              <a:bodyPr/>
              <a:lstStyle/>
              <a:p>
                <a:r>
                  <a:rPr lang="zh-CN" altLang="en-US">
                    <a:noFill/>
                  </a:rPr>
                  <a:t> </a:t>
                </a:r>
              </a:p>
            </p:txBody>
          </p:sp>
        </mc:Fallback>
      </mc:AlternateContent>
      <p:cxnSp>
        <p:nvCxnSpPr>
          <p:cNvPr id="9" name="Straight Connector 8"/>
          <p:cNvCxnSpPr>
            <a:stCxn id="7" idx="3"/>
            <a:endCxn id="8" idx="7"/>
          </p:cNvCxnSpPr>
          <p:nvPr/>
        </p:nvCxnSpPr>
        <p:spPr>
          <a:xfrm flipH="1">
            <a:off x="6104500" y="1966187"/>
            <a:ext cx="528471" cy="3869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Oval 6"/>
              <p:cNvSpPr>
                <a:spLocks noChangeArrowheads="1"/>
              </p:cNvSpPr>
              <p:nvPr/>
            </p:nvSpPr>
            <p:spPr bwMode="auto">
              <a:xfrm>
                <a:off x="7462067" y="157640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𝑣</m:t>
                      </m:r>
                    </m:oMath>
                  </m:oMathPara>
                </a14:m>
                <a:endParaRPr lang="zh-CN" altLang="en-US" dirty="0">
                  <a:latin typeface="Times New Roman" panose="02020603050405020304" charset="0"/>
                  <a:sym typeface="Symbol" panose="05050102010706020507" pitchFamily="2" charset="2"/>
                </a:endParaRPr>
              </a:p>
            </p:txBody>
          </p:sp>
        </mc:Choice>
        <mc:Fallback>
          <p:sp>
            <p:nvSpPr>
              <p:cNvPr id="10" name="Oval 6"/>
              <p:cNvSpPr>
                <a:spLocks noRot="1" noChangeAspect="1" noMove="1" noResize="1" noEditPoints="1" noAdjustHandles="1" noChangeArrowheads="1" noChangeShapeType="1" noTextEdit="1"/>
              </p:cNvSpPr>
              <p:nvPr/>
            </p:nvSpPr>
            <p:spPr bwMode="auto">
              <a:xfrm>
                <a:off x="7462067" y="1576406"/>
                <a:ext cx="456657" cy="456657"/>
              </a:xfrm>
              <a:prstGeom prst="ellipse">
                <a:avLst/>
              </a:prstGeom>
              <a:blipFill rotWithShape="1">
                <a:blip r:embed="rId4"/>
                <a:stretch>
                  <a:fillRect l="-1430" t="-1464" r="-1331" b="-1297"/>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Oval 6"/>
              <p:cNvSpPr>
                <a:spLocks noChangeArrowheads="1"/>
              </p:cNvSpPr>
              <p:nvPr/>
            </p:nvSpPr>
            <p:spPr bwMode="auto">
              <a:xfrm>
                <a:off x="8251446" y="2286268"/>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𝑤</m:t>
                      </m:r>
                    </m:oMath>
                  </m:oMathPara>
                </a14:m>
                <a:endParaRPr lang="zh-CN" altLang="en-US" dirty="0">
                  <a:latin typeface="Times New Roman" panose="02020603050405020304" charset="0"/>
                  <a:sym typeface="Symbol" panose="05050102010706020507" pitchFamily="2" charset="2"/>
                </a:endParaRPr>
              </a:p>
            </p:txBody>
          </p:sp>
        </mc:Choice>
        <mc:Fallback>
          <p:sp>
            <p:nvSpPr>
              <p:cNvPr id="11" name="Oval 6"/>
              <p:cNvSpPr>
                <a:spLocks noRot="1" noChangeAspect="1" noMove="1" noResize="1" noEditPoints="1" noAdjustHandles="1" noChangeArrowheads="1" noChangeShapeType="1" noTextEdit="1"/>
              </p:cNvSpPr>
              <p:nvPr/>
            </p:nvSpPr>
            <p:spPr bwMode="auto">
              <a:xfrm>
                <a:off x="8251446" y="2286268"/>
                <a:ext cx="456657" cy="456657"/>
              </a:xfrm>
              <a:prstGeom prst="ellipse">
                <a:avLst/>
              </a:prstGeom>
              <a:blipFill rotWithShape="1">
                <a:blip r:embed="rId5"/>
                <a:stretch>
                  <a:fillRect l="-1447" t="-1449" r="-1314" b="-1312"/>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val 11"/>
              <p:cNvSpPr>
                <a:spLocks noChangeArrowheads="1"/>
              </p:cNvSpPr>
              <p:nvPr/>
            </p:nvSpPr>
            <p:spPr bwMode="auto">
              <a:xfrm>
                <a:off x="6566095" y="302172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𝑦</m:t>
                      </m:r>
                    </m:oMath>
                  </m:oMathPara>
                </a14:m>
                <a:endParaRPr lang="zh-CN" altLang="en-US" dirty="0">
                  <a:latin typeface="Times New Roman" panose="02020603050405020304" charset="0"/>
                  <a:sym typeface="Symbol" panose="05050102010706020507" pitchFamily="2" charset="2"/>
                </a:endParaRPr>
              </a:p>
            </p:txBody>
          </p:sp>
        </mc:Choice>
        <mc:Fallback>
          <p:sp>
            <p:nvSpPr>
              <p:cNvPr id="12" name="Oval 11"/>
              <p:cNvSpPr>
                <a:spLocks noRot="1" noChangeAspect="1" noMove="1" noResize="1" noEditPoints="1" noAdjustHandles="1" noChangeArrowheads="1" noChangeShapeType="1" noTextEdit="1"/>
              </p:cNvSpPr>
              <p:nvPr/>
            </p:nvSpPr>
            <p:spPr bwMode="auto">
              <a:xfrm>
                <a:off x="6566095" y="3021726"/>
                <a:ext cx="456657" cy="456657"/>
              </a:xfrm>
              <a:prstGeom prst="ellipse">
                <a:avLst/>
              </a:prstGeom>
              <a:blipFill rotWithShape="1">
                <a:blip r:embed="rId6"/>
                <a:stretch>
                  <a:fillRect l="-1433" t="-1477" r="-1328" b="-128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val 6"/>
              <p:cNvSpPr>
                <a:spLocks noChangeArrowheads="1"/>
              </p:cNvSpPr>
              <p:nvPr/>
            </p:nvSpPr>
            <p:spPr bwMode="auto">
              <a:xfrm>
                <a:off x="7462067" y="3021726"/>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𝑥</m:t>
                      </m:r>
                    </m:oMath>
                  </m:oMathPara>
                </a14:m>
                <a:endParaRPr lang="zh-CN" altLang="en-US" dirty="0">
                  <a:latin typeface="Times New Roman" panose="02020603050405020304" charset="0"/>
                  <a:sym typeface="Symbol" panose="05050102010706020507" pitchFamily="2" charset="2"/>
                </a:endParaRPr>
              </a:p>
            </p:txBody>
          </p:sp>
        </mc:Choice>
        <mc:Fallback>
          <p:sp>
            <p:nvSpPr>
              <p:cNvPr id="13" name="Oval 6"/>
              <p:cNvSpPr>
                <a:spLocks noRot="1" noChangeAspect="1" noMove="1" noResize="1" noEditPoints="1" noAdjustHandles="1" noChangeArrowheads="1" noChangeShapeType="1" noTextEdit="1"/>
              </p:cNvSpPr>
              <p:nvPr/>
            </p:nvSpPr>
            <p:spPr bwMode="auto">
              <a:xfrm>
                <a:off x="7462067" y="3021726"/>
                <a:ext cx="456657" cy="456657"/>
              </a:xfrm>
              <a:prstGeom prst="ellipse">
                <a:avLst/>
              </a:prstGeom>
              <a:blipFill rotWithShape="1">
                <a:blip r:embed="rId7"/>
                <a:stretch>
                  <a:fillRect l="-1430" t="-1477" r="-1331" b="-1284"/>
                </a:stretch>
              </a:blipFill>
              <a:ln w="12700">
                <a:solidFill>
                  <a:schemeClr val="tx1"/>
                </a:solidFill>
                <a:round/>
              </a:ln>
            </p:spPr>
            <p:txBody>
              <a:bodyPr/>
              <a:lstStyle/>
              <a:p>
                <a:r>
                  <a:rPr lang="zh-CN" altLang="en-US">
                    <a:noFill/>
                  </a:rPr>
                  <a:t> </a:t>
                </a:r>
              </a:p>
            </p:txBody>
          </p:sp>
        </mc:Fallback>
      </mc:AlternateContent>
      <p:cxnSp>
        <p:nvCxnSpPr>
          <p:cNvPr id="16" name="Straight Connector 15"/>
          <p:cNvCxnSpPr>
            <a:stCxn id="10" idx="2"/>
            <a:endCxn id="7" idx="6"/>
          </p:cNvCxnSpPr>
          <p:nvPr/>
        </p:nvCxnSpPr>
        <p:spPr>
          <a:xfrm flipH="1">
            <a:off x="7022752" y="1804735"/>
            <a:ext cx="439315"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4"/>
            <a:endCxn id="12" idx="0"/>
          </p:cNvCxnSpPr>
          <p:nvPr/>
        </p:nvCxnSpPr>
        <p:spPr>
          <a:xfrm>
            <a:off x="6794424" y="2033063"/>
            <a:ext cx="0" cy="98866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a:endCxn id="12" idx="7"/>
          </p:cNvCxnSpPr>
          <p:nvPr/>
        </p:nvCxnSpPr>
        <p:spPr>
          <a:xfrm flipH="1">
            <a:off x="6955876" y="1966187"/>
            <a:ext cx="573067" cy="1122415"/>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1" idx="2"/>
            <a:endCxn id="8" idx="6"/>
          </p:cNvCxnSpPr>
          <p:nvPr/>
        </p:nvCxnSpPr>
        <p:spPr>
          <a:xfrm flipH="1">
            <a:off x="6171376" y="2514597"/>
            <a:ext cx="2080070"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3" idx="1"/>
            <a:endCxn id="8" idx="5"/>
          </p:cNvCxnSpPr>
          <p:nvPr/>
        </p:nvCxnSpPr>
        <p:spPr>
          <a:xfrm flipH="1" flipV="1">
            <a:off x="6104500" y="2676049"/>
            <a:ext cx="1424443"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3" idx="2"/>
            <a:endCxn id="12" idx="6"/>
          </p:cNvCxnSpPr>
          <p:nvPr/>
        </p:nvCxnSpPr>
        <p:spPr>
          <a:xfrm flipH="1">
            <a:off x="7022752" y="3250055"/>
            <a:ext cx="439315"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1" idx="3"/>
            <a:endCxn id="12" idx="7"/>
          </p:cNvCxnSpPr>
          <p:nvPr/>
        </p:nvCxnSpPr>
        <p:spPr>
          <a:xfrm flipH="1">
            <a:off x="6955876" y="2676049"/>
            <a:ext cx="1362446"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0" idx="4"/>
            <a:endCxn id="13" idx="0"/>
          </p:cNvCxnSpPr>
          <p:nvPr/>
        </p:nvCxnSpPr>
        <p:spPr>
          <a:xfrm>
            <a:off x="7690396" y="2033063"/>
            <a:ext cx="0" cy="98866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Oval 42"/>
              <p:cNvSpPr>
                <a:spLocks noChangeArrowheads="1"/>
              </p:cNvSpPr>
              <p:nvPr/>
            </p:nvSpPr>
            <p:spPr bwMode="auto">
              <a:xfrm>
                <a:off x="6566095" y="400295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𝑢</m:t>
                      </m:r>
                    </m:oMath>
                  </m:oMathPara>
                </a14:m>
                <a:endParaRPr lang="zh-CN" altLang="en-US" dirty="0">
                  <a:latin typeface="Times New Roman" panose="02020603050405020304" charset="0"/>
                  <a:sym typeface="Symbol" panose="05050102010706020507" pitchFamily="2" charset="2"/>
                </a:endParaRPr>
              </a:p>
            </p:txBody>
          </p:sp>
        </mc:Choice>
        <mc:Fallback>
          <p:sp>
            <p:nvSpPr>
              <p:cNvPr id="43" name="Oval 42"/>
              <p:cNvSpPr>
                <a:spLocks noRot="1" noChangeAspect="1" noMove="1" noResize="1" noEditPoints="1" noAdjustHandles="1" noChangeArrowheads="1" noChangeShapeType="1" noTextEdit="1"/>
              </p:cNvSpPr>
              <p:nvPr/>
            </p:nvSpPr>
            <p:spPr bwMode="auto">
              <a:xfrm>
                <a:off x="6566095" y="4002957"/>
                <a:ext cx="456657" cy="456657"/>
              </a:xfrm>
              <a:prstGeom prst="ellipse">
                <a:avLst/>
              </a:prstGeom>
              <a:blipFill rotWithShape="1">
                <a:blip r:embed="rId2"/>
                <a:stretch>
                  <a:fillRect l="-1433" t="-1511" r="-1328" b="-1389"/>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Oval 6"/>
              <p:cNvSpPr>
                <a:spLocks noChangeArrowheads="1"/>
              </p:cNvSpPr>
              <p:nvPr/>
            </p:nvSpPr>
            <p:spPr bwMode="auto">
              <a:xfrm>
                <a:off x="5714719" y="4712819"/>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𝑧</m:t>
                      </m:r>
                    </m:oMath>
                  </m:oMathPara>
                </a14:m>
                <a:endParaRPr lang="zh-CN" altLang="en-US" dirty="0">
                  <a:latin typeface="Times New Roman" panose="02020603050405020304" charset="0"/>
                  <a:sym typeface="Symbol" panose="05050102010706020507" pitchFamily="2" charset="2"/>
                </a:endParaRPr>
              </a:p>
            </p:txBody>
          </p:sp>
        </mc:Choice>
        <mc:Fallback>
          <p:sp>
            <p:nvSpPr>
              <p:cNvPr id="44" name="Oval 6"/>
              <p:cNvSpPr>
                <a:spLocks noRot="1" noChangeAspect="1" noMove="1" noResize="1" noEditPoints="1" noAdjustHandles="1" noChangeArrowheads="1" noChangeShapeType="1" noTextEdit="1"/>
              </p:cNvSpPr>
              <p:nvPr/>
            </p:nvSpPr>
            <p:spPr bwMode="auto">
              <a:xfrm>
                <a:off x="5714719" y="4712819"/>
                <a:ext cx="456657" cy="456657"/>
              </a:xfrm>
              <a:prstGeom prst="ellipse">
                <a:avLst/>
              </a:prstGeom>
              <a:blipFill rotWithShape="1">
                <a:blip r:embed="rId3"/>
                <a:stretch>
                  <a:fillRect l="-1468" t="-1497" r="-1293" b="-126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Oval 6"/>
              <p:cNvSpPr>
                <a:spLocks noChangeArrowheads="1"/>
              </p:cNvSpPr>
              <p:nvPr/>
            </p:nvSpPr>
            <p:spPr bwMode="auto">
              <a:xfrm>
                <a:off x="7462067" y="400295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𝑣</m:t>
                      </m:r>
                    </m:oMath>
                  </m:oMathPara>
                </a14:m>
                <a:endParaRPr lang="zh-CN" altLang="en-US" dirty="0">
                  <a:latin typeface="Times New Roman" panose="02020603050405020304" charset="0"/>
                  <a:sym typeface="Symbol" panose="05050102010706020507" pitchFamily="2" charset="2"/>
                </a:endParaRPr>
              </a:p>
            </p:txBody>
          </p:sp>
        </mc:Choice>
        <mc:Fallback>
          <p:sp>
            <p:nvSpPr>
              <p:cNvPr id="46" name="Oval 6"/>
              <p:cNvSpPr>
                <a:spLocks noRot="1" noChangeAspect="1" noMove="1" noResize="1" noEditPoints="1" noAdjustHandles="1" noChangeArrowheads="1" noChangeShapeType="1" noTextEdit="1"/>
              </p:cNvSpPr>
              <p:nvPr/>
            </p:nvSpPr>
            <p:spPr bwMode="auto">
              <a:xfrm>
                <a:off x="7462067" y="4002957"/>
                <a:ext cx="456657" cy="456657"/>
              </a:xfrm>
              <a:prstGeom prst="ellipse">
                <a:avLst/>
              </a:prstGeom>
              <a:blipFill rotWithShape="1">
                <a:blip r:embed="rId4"/>
                <a:stretch>
                  <a:fillRect l="-1430" t="-1511" r="-1331" b="-1389"/>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Oval 6"/>
              <p:cNvSpPr>
                <a:spLocks noChangeArrowheads="1"/>
              </p:cNvSpPr>
              <p:nvPr/>
            </p:nvSpPr>
            <p:spPr bwMode="auto">
              <a:xfrm>
                <a:off x="8251446" y="4712819"/>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𝑤</m:t>
                      </m:r>
                    </m:oMath>
                  </m:oMathPara>
                </a14:m>
                <a:endParaRPr lang="zh-CN" altLang="en-US" dirty="0">
                  <a:latin typeface="Times New Roman" panose="02020603050405020304" charset="0"/>
                  <a:sym typeface="Symbol" panose="05050102010706020507" pitchFamily="2" charset="2"/>
                </a:endParaRPr>
              </a:p>
            </p:txBody>
          </p:sp>
        </mc:Choice>
        <mc:Fallback>
          <p:sp>
            <p:nvSpPr>
              <p:cNvPr id="47" name="Oval 6"/>
              <p:cNvSpPr>
                <a:spLocks noRot="1" noChangeAspect="1" noMove="1" noResize="1" noEditPoints="1" noAdjustHandles="1" noChangeArrowheads="1" noChangeShapeType="1" noTextEdit="1"/>
              </p:cNvSpPr>
              <p:nvPr/>
            </p:nvSpPr>
            <p:spPr bwMode="auto">
              <a:xfrm>
                <a:off x="8251446" y="4712819"/>
                <a:ext cx="456657" cy="456657"/>
              </a:xfrm>
              <a:prstGeom prst="ellipse">
                <a:avLst/>
              </a:prstGeom>
              <a:blipFill rotWithShape="1">
                <a:blip r:embed="rId5"/>
                <a:stretch>
                  <a:fillRect l="-1447" t="-1497" r="-1314" b="-126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Oval 47"/>
              <p:cNvSpPr>
                <a:spLocks noChangeArrowheads="1"/>
              </p:cNvSpPr>
              <p:nvPr/>
            </p:nvSpPr>
            <p:spPr bwMode="auto">
              <a:xfrm>
                <a:off x="6566095" y="544827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𝑦</m:t>
                      </m:r>
                    </m:oMath>
                  </m:oMathPara>
                </a14:m>
                <a:endParaRPr lang="zh-CN" altLang="en-US" dirty="0">
                  <a:latin typeface="Times New Roman" panose="02020603050405020304" charset="0"/>
                  <a:sym typeface="Symbol" panose="05050102010706020507" pitchFamily="2" charset="2"/>
                </a:endParaRPr>
              </a:p>
            </p:txBody>
          </p:sp>
        </mc:Choice>
        <mc:Fallback>
          <p:sp>
            <p:nvSpPr>
              <p:cNvPr id="48" name="Oval 47"/>
              <p:cNvSpPr>
                <a:spLocks noRot="1" noChangeAspect="1" noMove="1" noResize="1" noEditPoints="1" noAdjustHandles="1" noChangeArrowheads="1" noChangeShapeType="1" noTextEdit="1"/>
              </p:cNvSpPr>
              <p:nvPr/>
            </p:nvSpPr>
            <p:spPr bwMode="auto">
              <a:xfrm>
                <a:off x="6566095" y="5448277"/>
                <a:ext cx="456657" cy="456657"/>
              </a:xfrm>
              <a:prstGeom prst="ellipse">
                <a:avLst/>
              </a:prstGeom>
              <a:blipFill rotWithShape="1">
                <a:blip r:embed="rId6"/>
                <a:stretch>
                  <a:fillRect l="-1433" t="-1525" r="-1328" b="-1375"/>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Oval 6"/>
              <p:cNvSpPr>
                <a:spLocks noChangeArrowheads="1"/>
              </p:cNvSpPr>
              <p:nvPr/>
            </p:nvSpPr>
            <p:spPr bwMode="auto">
              <a:xfrm>
                <a:off x="7462067" y="544827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𝑥</m:t>
                      </m:r>
                    </m:oMath>
                  </m:oMathPara>
                </a14:m>
                <a:endParaRPr lang="zh-CN" altLang="en-US" dirty="0">
                  <a:latin typeface="Times New Roman" panose="02020603050405020304" charset="0"/>
                  <a:sym typeface="Symbol" panose="05050102010706020507" pitchFamily="2" charset="2"/>
                </a:endParaRPr>
              </a:p>
            </p:txBody>
          </p:sp>
        </mc:Choice>
        <mc:Fallback>
          <p:sp>
            <p:nvSpPr>
              <p:cNvPr id="49" name="Oval 6"/>
              <p:cNvSpPr>
                <a:spLocks noRot="1" noChangeAspect="1" noMove="1" noResize="1" noEditPoints="1" noAdjustHandles="1" noChangeArrowheads="1" noChangeShapeType="1" noTextEdit="1"/>
              </p:cNvSpPr>
              <p:nvPr/>
            </p:nvSpPr>
            <p:spPr bwMode="auto">
              <a:xfrm>
                <a:off x="7462067" y="5448277"/>
                <a:ext cx="456657" cy="456657"/>
              </a:xfrm>
              <a:prstGeom prst="ellipse">
                <a:avLst/>
              </a:prstGeom>
              <a:blipFill rotWithShape="1">
                <a:blip r:embed="rId7"/>
                <a:stretch>
                  <a:fillRect l="-1430" t="-1525" r="-1331" b="-1375"/>
                </a:stretch>
              </a:blipFill>
              <a:ln w="12700">
                <a:solidFill>
                  <a:schemeClr val="tx1"/>
                </a:solidFill>
                <a:round/>
              </a:ln>
            </p:spPr>
            <p:txBody>
              <a:bodyPr/>
              <a:lstStyle/>
              <a:p>
                <a:r>
                  <a:rPr lang="zh-CN" altLang="en-US">
                    <a:noFill/>
                  </a:rPr>
                  <a:t> </a:t>
                </a:r>
              </a:p>
            </p:txBody>
          </p:sp>
        </mc:Fallback>
      </mc:AlternateContent>
      <p:cxnSp>
        <p:nvCxnSpPr>
          <p:cNvPr id="58" name="Straight Connector 57"/>
          <p:cNvCxnSpPr>
            <a:stCxn id="7" idx="5"/>
            <a:endCxn id="13" idx="1"/>
          </p:cNvCxnSpPr>
          <p:nvPr/>
        </p:nvCxnSpPr>
        <p:spPr>
          <a:xfrm>
            <a:off x="6955876" y="1966187"/>
            <a:ext cx="573067" cy="1122415"/>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7" idx="1"/>
            <a:endCxn id="46" idx="5"/>
          </p:cNvCxnSpPr>
          <p:nvPr/>
        </p:nvCxnSpPr>
        <p:spPr>
          <a:xfrm flipH="1" flipV="1">
            <a:off x="7851848" y="4392738"/>
            <a:ext cx="466474" cy="3869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47" idx="3"/>
            <a:endCxn id="49" idx="7"/>
          </p:cNvCxnSpPr>
          <p:nvPr/>
        </p:nvCxnSpPr>
        <p:spPr>
          <a:xfrm flipH="1">
            <a:off x="7851848" y="5102600"/>
            <a:ext cx="466474"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7" idx="1"/>
            <a:endCxn id="43" idx="5"/>
          </p:cNvCxnSpPr>
          <p:nvPr/>
        </p:nvCxnSpPr>
        <p:spPr>
          <a:xfrm flipH="1" flipV="1">
            <a:off x="6955876" y="4392738"/>
            <a:ext cx="1362446" cy="3869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6" idx="3"/>
            <a:endCxn id="44" idx="7"/>
          </p:cNvCxnSpPr>
          <p:nvPr/>
        </p:nvCxnSpPr>
        <p:spPr>
          <a:xfrm flipH="1">
            <a:off x="6104500" y="4392738"/>
            <a:ext cx="1424443" cy="3869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8" idx="1"/>
            <a:endCxn id="44" idx="5"/>
          </p:cNvCxnSpPr>
          <p:nvPr/>
        </p:nvCxnSpPr>
        <p:spPr>
          <a:xfrm flipH="1" flipV="1">
            <a:off x="6104500" y="5102600"/>
            <a:ext cx="528471"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p:cNvSpPr txBox="1"/>
              <p:nvPr/>
            </p:nvSpPr>
            <p:spPr>
              <a:xfrm>
                <a:off x="7059644" y="3446570"/>
                <a:ext cx="461088"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78" name="TextBox 77"/>
              <p:cNvSpPr txBox="1">
                <a:spLocks noRot="1" noChangeAspect="1" noMove="1" noResize="1" noEditPoints="1" noAdjustHandles="1" noChangeArrowheads="1" noChangeShapeType="1" noTextEdit="1"/>
              </p:cNvSpPr>
              <p:nvPr/>
            </p:nvSpPr>
            <p:spPr>
              <a:xfrm>
                <a:off x="7059644" y="3446570"/>
                <a:ext cx="461088" cy="461665"/>
              </a:xfrm>
              <a:prstGeom prst="rect">
                <a:avLst/>
              </a:prstGeom>
              <a:blipFill rotWithShape="1">
                <a:blip r:embed="rId8"/>
                <a:stretch>
                  <a:fillRect l="-76" t="-92" r="93" b="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0" name="TextBox 79"/>
              <p:cNvSpPr txBox="1"/>
              <p:nvPr/>
            </p:nvSpPr>
            <p:spPr>
              <a:xfrm>
                <a:off x="7058039" y="5904934"/>
                <a:ext cx="461087" cy="46243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accPr>
                        <m:e>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e>
                      </m:acc>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80" name="TextBox 79"/>
              <p:cNvSpPr txBox="1">
                <a:spLocks noRot="1" noChangeAspect="1" noMove="1" noResize="1" noEditPoints="1" noAdjustHandles="1" noChangeArrowheads="1" noChangeShapeType="1" noTextEdit="1"/>
              </p:cNvSpPr>
              <p:nvPr/>
            </p:nvSpPr>
            <p:spPr>
              <a:xfrm>
                <a:off x="7058039" y="5904934"/>
                <a:ext cx="461087" cy="462434"/>
              </a:xfrm>
              <a:prstGeom prst="rect">
                <a:avLst/>
              </a:prstGeom>
              <a:blipFill rotWithShape="1">
                <a:blip r:embed="rId9"/>
                <a:stretch>
                  <a:fillRect l="-3" t="-15" r="20" b="48"/>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Vertex</a:t>
            </a:r>
            <a:r>
              <a:rPr lang="zh-CN" altLang="en-US" dirty="0"/>
              <a:t> </a:t>
            </a:r>
            <a:r>
              <a:rPr lang="en-US" altLang="zh-CN" dirty="0"/>
              <a:t>Cover</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altLang="zh-CN" dirty="0">
                    <a:solidFill>
                      <a:srgbClr val="7030A0"/>
                    </a:solidFill>
                  </a:rPr>
                  <a:t>Proof</a:t>
                </a:r>
                <a:r>
                  <a:rPr lang="en-US" altLang="zh-CN" dirty="0"/>
                  <a:t>:</a:t>
                </a:r>
                <a:endParaRPr lang="en-US" altLang="zh-CN" dirty="0"/>
              </a:p>
              <a:p>
                <a:r>
                  <a:rPr lang="en-US" dirty="0"/>
                  <a:t>We first show that </a:t>
                </a:r>
                <a:r>
                  <a:rPr lang="en-US" altLang="zh-CN" dirty="0" err="1">
                    <a:solidFill>
                      <a:srgbClr val="FF0000"/>
                    </a:solidFill>
                    <a:sym typeface="Symbol" panose="05050102010706020507" pitchFamily="2" charset="2"/>
                  </a:rPr>
                  <a:t>VertexCover</a:t>
                </a:r>
                <a:r>
                  <a:rPr lang="en-US" dirty="0">
                    <a:solidFill>
                      <a:srgbClr val="FF0000"/>
                    </a:solidFill>
                  </a:rPr>
                  <a:t> </a:t>
                </a:r>
                <a:r>
                  <a:rPr lang="zh-CN" altLang="en-US" dirty="0">
                    <a:solidFill>
                      <a:srgbClr val="FF0000"/>
                    </a:solidFill>
                  </a:rPr>
                  <a:t>∈ </a:t>
                </a:r>
                <a:r>
                  <a:rPr lang="en-US" dirty="0">
                    <a:solidFill>
                      <a:srgbClr val="FF0000"/>
                    </a:solidFill>
                  </a:rPr>
                  <a:t>NP</a:t>
                </a:r>
                <a:r>
                  <a:rPr lang="en-US" dirty="0"/>
                  <a:t>. </a:t>
                </a:r>
                <a:endParaRPr lang="en-US" dirty="0"/>
              </a:p>
              <a:p>
                <a:r>
                  <a:rPr lang="en-US" dirty="0"/>
                  <a:t>Suppose we are given a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oMath>
                </a14:m>
                <a:r>
                  <a:rPr lang="en-US" dirty="0"/>
                  <a:t> and an integer </a:t>
                </a:r>
                <a14:m>
                  <m:oMath xmlns:m="http://schemas.openxmlformats.org/officeDocument/2006/math">
                    <m:r>
                      <a:rPr lang="en-US" i="1" dirty="0" smtClean="0">
                        <a:latin typeface="Cambria Math" panose="02040503050406030204" pitchFamily="18" charset="0"/>
                      </a:rPr>
                      <m:t>𝑘</m:t>
                    </m:r>
                  </m:oMath>
                </a14:m>
                <a:r>
                  <a:rPr lang="en-US" dirty="0"/>
                  <a:t>. </a:t>
                </a:r>
                <a:endParaRPr lang="en-US" dirty="0"/>
              </a:p>
              <a:p>
                <a:r>
                  <a:rPr lang="en-US" dirty="0"/>
                  <a:t>The certificate we choose is the vertex cover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𝑉</m:t>
                        </m:r>
                      </m:e>
                      <m:sup>
                        <m:r>
                          <a:rPr lang="en-US" i="1" dirty="0" smtClean="0">
                            <a:latin typeface="Cambria Math" panose="02040503050406030204" pitchFamily="18" charset="0"/>
                          </a:rPr>
                          <m:t>′</m:t>
                        </m:r>
                      </m:sup>
                    </m:sSup>
                    <m:r>
                      <a:rPr lang="zh-CN" altLang="en-US" b="0"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a:t> itself. </a:t>
                </a:r>
                <a:endParaRPr lang="en-US" dirty="0"/>
              </a:p>
              <a:p>
                <a:r>
                  <a:rPr lang="en-US" dirty="0"/>
                  <a:t>The verification algorithm affirms that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𝑘</m:t>
                    </m:r>
                  </m:oMath>
                </a14:m>
                <a:r>
                  <a:rPr lang="en-US" dirty="0"/>
                  <a:t>, and then it checks</a:t>
                </a:r>
                <a:r>
                  <a:rPr lang="en-US" altLang="zh-CN" dirty="0"/>
                  <a:t>:</a:t>
                </a:r>
                <a:endParaRPr lang="en-US" altLang="zh-CN" dirty="0"/>
              </a:p>
              <a:p>
                <a:pPr marL="0" indent="0" algn="ctr">
                  <a:buNone/>
                </a:pPr>
                <a14:m>
                  <m:oMath xmlns:m="http://schemas.openxmlformats.org/officeDocument/2006/math">
                    <m:r>
                      <a:rPr lang="en-US" i="1" dirty="0" smtClean="0">
                        <a:latin typeface="Cambria Math" panose="02040503050406030204" pitchFamily="18" charset="0"/>
                      </a:rPr>
                      <m:t>𝑢</m:t>
                    </m:r>
                    <m:r>
                      <a:rPr lang="zh-CN" altLang="en-US" b="0" i="1" dirty="0" smtClean="0">
                        <a:latin typeface="Cambria Math" panose="02040503050406030204" pitchFamily="18" charset="0"/>
                      </a:rPr>
                      <m:t>∈</m:t>
                    </m:r>
                    <m:r>
                      <a:rPr lang="en-US" i="1" dirty="0" smtClean="0">
                        <a:latin typeface="Cambria Math" panose="02040503050406030204" pitchFamily="18" charset="0"/>
                      </a:rPr>
                      <m:t>𝑉</m:t>
                    </m:r>
                    <m:r>
                      <a:rPr lang="en-US" altLang="zh-CN"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𝑣</m:t>
                    </m:r>
                    <m:r>
                      <a:rPr lang="zh-CN" altLang="en-US" b="0"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altLang="zh-CN" dirty="0"/>
                  <a:t>,</a:t>
                </a:r>
                <a:r>
                  <a:rPr lang="zh-CN" altLang="en-US" dirty="0"/>
                  <a:t>  </a:t>
                </a:r>
                <a14:m>
                  <m:oMath xmlns:m="http://schemas.openxmlformats.org/officeDocument/2006/math">
                    <m:r>
                      <a:rPr lang="zh-CN" altLang="en-US" b="0" i="0" dirty="0" smtClean="0">
                        <a:latin typeface="Cambria Math" panose="02040503050406030204" pitchFamily="18" charset="0"/>
                      </a:rPr>
                      <m:t>∀</m:t>
                    </m:r>
                    <m:d>
                      <m:dPr>
                        <m:ctrlPr>
                          <a:rPr lang="en-US" i="1" dirty="0" smtClean="0">
                            <a:latin typeface="Cambria Math" panose="02040503050406030204" pitchFamily="18" charset="0"/>
                          </a:rPr>
                        </m:ctrlPr>
                      </m:dPr>
                      <m:e>
                        <m:r>
                          <a:rPr lang="en-US" i="1" dirty="0" err="1">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e>
                    </m:d>
                    <m:r>
                      <a:rPr lang="zh-CN" altLang="en-US" b="0" i="1" dirty="0" smtClean="0">
                        <a:latin typeface="Cambria Math" panose="02040503050406030204" pitchFamily="18" charset="0"/>
                      </a:rPr>
                      <m:t>∈</m:t>
                    </m:r>
                    <m:r>
                      <a:rPr lang="en-US" i="1" dirty="0" smtClean="0">
                        <a:latin typeface="Cambria Math" panose="02040503050406030204" pitchFamily="18" charset="0"/>
                      </a:rPr>
                      <m:t>𝐸</m:t>
                    </m:r>
                  </m:oMath>
                </a14:m>
                <a:endParaRPr lang="en-US" dirty="0"/>
              </a:p>
              <a:p>
                <a:r>
                  <a:rPr lang="en-US" dirty="0"/>
                  <a:t>This verification can be performed straightforwardly in polynomial time. </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Vertex</a:t>
            </a:r>
            <a:r>
              <a:rPr lang="zh-CN" altLang="en-US" dirty="0"/>
              <a:t> </a:t>
            </a:r>
            <a:r>
              <a:rPr lang="en-US" altLang="zh-CN" dirty="0"/>
              <a:t>Cover</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a:p>
                <a:r>
                  <a:rPr lang="en-US" dirty="0"/>
                  <a:t>The reduction algorithm takes as input an instance</a:t>
                </a:r>
                <a:r>
                  <a:rPr lang="zh-CN" altLang="en-US" dirty="0"/>
                  <a:t> </a:t>
                </a:r>
                <a14:m>
                  <m:oMath xmlns:m="http://schemas.openxmlformats.org/officeDocument/2006/math">
                    <m:r>
                      <a:rPr lang="zh-CN" altLang="en-US"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zh-CN" altLang="en-US" b="0" i="1" smtClean="0">
                        <a:latin typeface="Cambria Math" panose="02040503050406030204" pitchFamily="18" charset="0"/>
                      </a:rPr>
                      <m:t>⟩</m:t>
                    </m:r>
                  </m:oMath>
                </a14:m>
                <a:r>
                  <a:rPr lang="en-US" dirty="0"/>
                  <a:t> of</a:t>
                </a:r>
                <a:r>
                  <a:rPr lang="zh-CN" altLang="en-US" dirty="0"/>
                  <a:t> </a:t>
                </a:r>
                <a:r>
                  <a:rPr lang="en-US" dirty="0"/>
                  <a:t> the clique problem. </a:t>
                </a:r>
                <a:endParaRPr lang="en-US" dirty="0"/>
              </a:p>
              <a:p>
                <a:r>
                  <a:rPr lang="en-US" dirty="0"/>
                  <a:t>It computes the complement </a:t>
                </a:r>
                <a14:m>
                  <m:oMath xmlns:m="http://schemas.openxmlformats.org/officeDocument/2006/math">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oMath>
                </a14:m>
                <a:r>
                  <a:rPr lang="en-US" dirty="0"/>
                  <a:t>, which is easily done in polynomial time. </a:t>
                </a:r>
                <a:r>
                  <a:rPr lang="zh-CN" altLang="en-US" dirty="0"/>
                  <a:t>计算图的补图</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𝐺</m:t>
                        </m:r>
                      </m:e>
                    </m:acc>
                  </m:oMath>
                </a14:m>
                <a:endParaRPr lang="en-US" dirty="0"/>
              </a:p>
              <a:p>
                <a:r>
                  <a:rPr lang="en-US" dirty="0"/>
                  <a:t>The output of the reduction algorithm is the instance</a:t>
                </a:r>
                <a:r>
                  <a:rPr lang="zh-CN" altLang="en-US" dirty="0"/>
                  <a:t> </a:t>
                </a:r>
                <a14:m>
                  <m:oMath xmlns:m="http://schemas.openxmlformats.org/officeDocument/2006/math">
                    <m:r>
                      <a:rPr lang="zh-CN" altLang="en-US" i="1">
                        <a:latin typeface="Cambria Math" panose="02040503050406030204" pitchFamily="18" charset="0"/>
                      </a:rPr>
                      <m:t>⟨</m:t>
                    </m:r>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e>
                    </m:d>
                    <m:r>
                      <a:rPr lang="en-US" altLang="zh-CN" b="0" i="1" smtClean="0">
                        <a:latin typeface="Cambria Math" panose="02040503050406030204" pitchFamily="18" charset="0"/>
                      </a:rPr>
                      <m:t>−</m:t>
                    </m:r>
                    <m:r>
                      <a:rPr lang="en-US" altLang="zh-CN" i="1">
                        <a:latin typeface="Cambria Math" panose="02040503050406030204" pitchFamily="18" charset="0"/>
                      </a:rPr>
                      <m:t>𝑘</m:t>
                    </m:r>
                    <m:r>
                      <a:rPr lang="zh-CN" altLang="en-US" i="1">
                        <a:latin typeface="Cambria Math" panose="02040503050406030204" pitchFamily="18" charset="0"/>
                      </a:rPr>
                      <m:t>⟩</m:t>
                    </m:r>
                  </m:oMath>
                </a14:m>
                <a:r>
                  <a:rPr lang="en-US" dirty="0"/>
                  <a:t> of the vertex-cover problem.  </a:t>
                </a:r>
                <a:r>
                  <a:rPr lang="zh-CN" altLang="en-US" dirty="0"/>
                  <a:t>对团问题进行约简，约简为其补图的顶点覆盖问题</a:t>
                </a:r>
                <a:endParaRPr lang="en-US" dirty="0"/>
              </a:p>
              <a:p>
                <a:r>
                  <a:rPr lang="en-US" dirty="0"/>
                  <a:t>To complete the proof, we show that this transformation is indeed a reduction:</a:t>
                </a:r>
                <a:endParaRPr lang="en-US" dirty="0"/>
              </a:p>
              <a:p>
                <a:pPr marL="0" indent="0" algn="ctr">
                  <a:buNone/>
                </a:pPr>
                <a:r>
                  <a:rPr lang="en-US" dirty="0"/>
                  <a:t>⟨𝐺,𝑘⟩ of  the clique problem</a:t>
                </a:r>
                <a:r>
                  <a:rPr lang="zh-CN" altLang="en-US" dirty="0"/>
                  <a:t> </a:t>
                </a:r>
                <a:endParaRPr lang="en-US" altLang="zh-CN" dirty="0"/>
              </a:p>
              <a:p>
                <a:pPr marL="0" indent="0" algn="ctr">
                  <a:buNone/>
                </a:pPr>
                <a:endParaRPr lang="en-US" altLang="zh-CN" i="1" dirty="0">
                  <a:latin typeface="Cambria Math" panose="02040503050406030204" pitchFamily="18" charset="0"/>
                </a:endParaRPr>
              </a:p>
              <a:p>
                <a:pPr marL="0" indent="0" algn="ctr">
                  <a:buNone/>
                </a:pPr>
                <a14:m>
                  <m:oMath xmlns:m="http://schemas.openxmlformats.org/officeDocument/2006/math">
                    <m:r>
                      <a:rPr lang="zh-CN" altLang="en-US" i="1">
                        <a:latin typeface="Cambria Math" panose="02040503050406030204" pitchFamily="18" charset="0"/>
                      </a:rPr>
                      <m:t>⟨</m:t>
                    </m:r>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𝑉</m:t>
                        </m:r>
                      </m:e>
                    </m:d>
                    <m:r>
                      <a:rPr lang="en-US" altLang="zh-CN" i="1">
                        <a:latin typeface="Cambria Math" panose="02040503050406030204" pitchFamily="18" charset="0"/>
                      </a:rPr>
                      <m:t>−</m:t>
                    </m:r>
                    <m:r>
                      <a:rPr lang="en-US" altLang="zh-CN" i="1">
                        <a:latin typeface="Cambria Math" panose="02040503050406030204" pitchFamily="18" charset="0"/>
                      </a:rPr>
                      <m:t>𝑘</m:t>
                    </m:r>
                    <m:r>
                      <a:rPr lang="zh-CN" altLang="en-US" i="1">
                        <a:latin typeface="Cambria Math" panose="02040503050406030204" pitchFamily="18" charset="0"/>
                      </a:rPr>
                      <m:t>⟩</m:t>
                    </m:r>
                  </m:oMath>
                </a14:m>
                <a:r>
                  <a:rPr lang="en-US" dirty="0"/>
                  <a:t> of the vertex-cover problem</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7" name="Up-Down Arrow 6"/>
          <p:cNvSpPr/>
          <p:nvPr/>
        </p:nvSpPr>
        <p:spPr>
          <a:xfrm>
            <a:off x="4457700" y="4993106"/>
            <a:ext cx="228600" cy="49329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文本框 4"/>
              <p:cNvSpPr txBox="1"/>
              <p:nvPr/>
            </p:nvSpPr>
            <p:spPr>
              <a:xfrm>
                <a:off x="513080" y="6001385"/>
                <a:ext cx="7662545" cy="374650"/>
              </a:xfrm>
              <a:prstGeom prst="rect">
                <a:avLst/>
              </a:prstGeom>
              <a:noFill/>
            </p:spPr>
            <p:txBody>
              <a:bodyPr wrap="none" rtlCol="0">
                <a:spAutoFit/>
              </a:bodyPr>
              <a:p>
                <a:pPr algn="l"/>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只需证明：图</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G</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k</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的团</a:t>
                </a:r>
                <a:r>
                  <a:rPr lang="zh-CN" altLang="en-US" dirty="0" err="1" smtClean="0">
                    <a:solidFill>
                      <a:srgbClr val="FF0000"/>
                    </a:solidFill>
                    <a:latin typeface="Calibri" panose="020F0502020204030204" pitchFamily="34" charset="0"/>
                    <a:ea typeface="华文中宋" panose="02010600040101010101" pitchFamily="2" charset="-122"/>
                    <a:cs typeface="Calibri" panose="020F0502020204030204" pitchFamily="34" charset="0"/>
                  </a:rPr>
                  <a:t>当且仅当</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图</a:t>
                </a:r>
                <a14:m>
                  <m:oMath xmlns:m="http://schemas.openxmlformats.org/officeDocument/2006/math">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𝑉</m:t>
                        </m:r>
                      </m:e>
                    </m:d>
                    <m:r>
                      <a:rPr lang="en-US" altLang="zh-CN" i="1">
                        <a:latin typeface="Cambria Math" panose="02040503050406030204" pitchFamily="18" charset="0"/>
                      </a:rPr>
                      <m:t>−</m:t>
                    </m:r>
                    <m:r>
                      <a:rPr lang="en-US" altLang="zh-CN" i="1">
                        <a:latin typeface="Cambria Math" panose="02040503050406030204" pitchFamily="18" charset="0"/>
                      </a:rPr>
                      <m:t>𝑘</m:t>
                    </m:r>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的顶点</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覆盖</a:t>
                </a:r>
                <a:endPar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13080" y="6001385"/>
                <a:ext cx="7662545" cy="37465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Vertex</a:t>
            </a:r>
            <a:r>
              <a:rPr lang="zh-CN" altLang="en-US" dirty="0"/>
              <a:t> </a:t>
            </a:r>
            <a:r>
              <a:rPr lang="en-US" altLang="zh-CN" dirty="0"/>
              <a:t>Cover</a:t>
            </a:r>
            <a:r>
              <a:rPr lang="zh-CN" altLang="en-US" dirty="0"/>
              <a:t> </a:t>
            </a:r>
            <a:r>
              <a:rPr lang="en-US" altLang="zh-CN" dirty="0"/>
              <a:t>Problem</a:t>
            </a:r>
            <a:endParaRPr lang="en-US" dirty="0"/>
          </a:p>
        </p:txBody>
      </p:sp>
      <p:sp>
        <p:nvSpPr>
          <p:cNvPr id="3" name="Content Placeholder 2"/>
          <p:cNvSpPr>
            <a:spLocks noGrp="1"/>
          </p:cNvSpPr>
          <p:nvPr>
            <p:ph idx="1"/>
          </p:nvPr>
        </p:nvSpPr>
        <p:spPr>
          <a:xfrm>
            <a:off x="435896" y="1550020"/>
            <a:ext cx="8272211" cy="841600"/>
          </a:xfrm>
        </p:spPr>
        <p:txBody>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6" name="Oval 6"/>
              <p:cNvSpPr>
                <a:spLocks noChangeArrowheads="1"/>
              </p:cNvSpPr>
              <p:nvPr/>
            </p:nvSpPr>
            <p:spPr bwMode="auto">
              <a:xfrm>
                <a:off x="1085797" y="3362124"/>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𝑧</m:t>
                      </m:r>
                    </m:oMath>
                  </m:oMathPara>
                </a14:m>
                <a:endParaRPr lang="zh-CN" altLang="en-US" dirty="0">
                  <a:latin typeface="Times New Roman" panose="02020603050405020304" charset="0"/>
                  <a:sym typeface="Symbol" panose="05050102010706020507" pitchFamily="2" charset="2"/>
                </a:endParaRPr>
              </a:p>
            </p:txBody>
          </p:sp>
        </mc:Choice>
        <mc:Fallback>
          <p:sp>
            <p:nvSpPr>
              <p:cNvPr id="6" name="Oval 6"/>
              <p:cNvSpPr>
                <a:spLocks noRot="1" noChangeAspect="1" noMove="1" noResize="1" noEditPoints="1" noAdjustHandles="1" noChangeArrowheads="1" noChangeShapeType="1" noTextEdit="1"/>
              </p:cNvSpPr>
              <p:nvPr/>
            </p:nvSpPr>
            <p:spPr bwMode="auto">
              <a:xfrm>
                <a:off x="1085797" y="3362124"/>
                <a:ext cx="456657" cy="456657"/>
              </a:xfrm>
              <a:prstGeom prst="ellipse">
                <a:avLst/>
              </a:prstGeom>
              <a:blipFill rotWithShape="1">
                <a:blip r:embed="rId1"/>
                <a:stretch>
                  <a:fillRect l="-1518" t="-1486" r="-1382" b="-1275"/>
                </a:stretch>
              </a:blipFill>
              <a:ln w="12700">
                <a:solidFill>
                  <a:schemeClr val="tx1"/>
                </a:solidFill>
                <a:round/>
              </a:ln>
            </p:spPr>
            <p:txBody>
              <a:bodyPr/>
              <a:lstStyle/>
              <a:p>
                <a:r>
                  <a:rPr lang="zh-CN" altLang="en-US">
                    <a:noFill/>
                  </a:rPr>
                  <a:t> </a:t>
                </a:r>
              </a:p>
            </p:txBody>
          </p:sp>
        </mc:Fallback>
      </mc:AlternateContent>
      <p:cxnSp>
        <p:nvCxnSpPr>
          <p:cNvPr id="7" name="Straight Connector 6"/>
          <p:cNvCxnSpPr>
            <a:endCxn id="6" idx="7"/>
          </p:cNvCxnSpPr>
          <p:nvPr/>
        </p:nvCxnSpPr>
        <p:spPr>
          <a:xfrm flipH="1">
            <a:off x="1475578" y="3042043"/>
            <a:ext cx="528471" cy="3869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Oval 6"/>
              <p:cNvSpPr>
                <a:spLocks noChangeArrowheads="1"/>
              </p:cNvSpPr>
              <p:nvPr/>
            </p:nvSpPr>
            <p:spPr bwMode="auto">
              <a:xfrm>
                <a:off x="3622524" y="3362124"/>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𝑤</m:t>
                      </m:r>
                    </m:oMath>
                  </m:oMathPara>
                </a14:m>
                <a:endParaRPr lang="zh-CN" altLang="en-US" dirty="0">
                  <a:latin typeface="Times New Roman" panose="02020603050405020304" charset="0"/>
                  <a:sym typeface="Symbol" panose="05050102010706020507" pitchFamily="2" charset="2"/>
                </a:endParaRPr>
              </a:p>
            </p:txBody>
          </p:sp>
        </mc:Choice>
        <mc:Fallback>
          <p:sp>
            <p:nvSpPr>
              <p:cNvPr id="9" name="Oval 6"/>
              <p:cNvSpPr>
                <a:spLocks noRot="1" noChangeAspect="1" noMove="1" noResize="1" noEditPoints="1" noAdjustHandles="1" noChangeArrowheads="1" noChangeShapeType="1" noTextEdit="1"/>
              </p:cNvSpPr>
              <p:nvPr/>
            </p:nvSpPr>
            <p:spPr bwMode="auto">
              <a:xfrm>
                <a:off x="3622524" y="3362124"/>
                <a:ext cx="456657" cy="456657"/>
              </a:xfrm>
              <a:prstGeom prst="ellipse">
                <a:avLst/>
              </a:prstGeom>
              <a:blipFill rotWithShape="1">
                <a:blip r:embed="rId2"/>
                <a:stretch>
                  <a:fillRect l="-1497" t="-1486" r="-1264" b="-1275"/>
                </a:stretch>
              </a:blipFill>
              <a:ln w="12700">
                <a:solidFill>
                  <a:schemeClr val="tx1"/>
                </a:solidFill>
                <a:round/>
              </a:ln>
            </p:spPr>
            <p:txBody>
              <a:bodyPr/>
              <a:lstStyle/>
              <a:p>
                <a:r>
                  <a:rPr lang="zh-CN" altLang="en-US">
                    <a:noFill/>
                  </a:rPr>
                  <a:t> </a:t>
                </a:r>
              </a:p>
            </p:txBody>
          </p:sp>
        </mc:Fallback>
      </mc:AlternateContent>
      <p:cxnSp>
        <p:nvCxnSpPr>
          <p:cNvPr id="12" name="Straight Connector 11"/>
          <p:cNvCxnSpPr/>
          <p:nvPr/>
        </p:nvCxnSpPr>
        <p:spPr>
          <a:xfrm flipH="1">
            <a:off x="2393830" y="2880591"/>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65502" y="3108919"/>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326954" y="3042043"/>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2"/>
            <a:endCxn id="6" idx="6"/>
          </p:cNvCxnSpPr>
          <p:nvPr/>
        </p:nvCxnSpPr>
        <p:spPr>
          <a:xfrm flipH="1">
            <a:off x="1542454" y="3590453"/>
            <a:ext cx="2080070"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6" idx="5"/>
          </p:cNvCxnSpPr>
          <p:nvPr/>
        </p:nvCxnSpPr>
        <p:spPr>
          <a:xfrm flipH="1" flipV="1">
            <a:off x="1475578" y="3751905"/>
            <a:ext cx="1424443"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393830" y="4325911"/>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3"/>
          </p:cNvCxnSpPr>
          <p:nvPr/>
        </p:nvCxnSpPr>
        <p:spPr>
          <a:xfrm flipH="1">
            <a:off x="2326954" y="3751905"/>
            <a:ext cx="1362446"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61474" y="3108919"/>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Oval 19"/>
              <p:cNvSpPr>
                <a:spLocks noChangeArrowheads="1"/>
              </p:cNvSpPr>
              <p:nvPr/>
            </p:nvSpPr>
            <p:spPr bwMode="auto">
              <a:xfrm>
                <a:off x="5697003" y="2652262"/>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𝑢</m:t>
                      </m:r>
                    </m:oMath>
                  </m:oMathPara>
                </a14:m>
                <a:endParaRPr lang="zh-CN" altLang="en-US" dirty="0">
                  <a:latin typeface="Times New Roman" panose="02020603050405020304" charset="0"/>
                  <a:sym typeface="Symbol" panose="05050102010706020507" pitchFamily="2" charset="2"/>
                </a:endParaRPr>
              </a:p>
            </p:txBody>
          </p:sp>
        </mc:Choice>
        <mc:Fallback>
          <p:sp>
            <p:nvSpPr>
              <p:cNvPr id="20" name="Oval 19"/>
              <p:cNvSpPr>
                <a:spLocks noRot="1" noChangeAspect="1" noMove="1" noResize="1" noEditPoints="1" noAdjustHandles="1" noChangeArrowheads="1" noChangeShapeType="1" noTextEdit="1"/>
              </p:cNvSpPr>
              <p:nvPr/>
            </p:nvSpPr>
            <p:spPr bwMode="auto">
              <a:xfrm>
                <a:off x="5697003" y="2652262"/>
                <a:ext cx="456657" cy="456657"/>
              </a:xfrm>
              <a:prstGeom prst="ellipse">
                <a:avLst/>
              </a:prstGeom>
              <a:blipFill rotWithShape="1">
                <a:blip r:embed="rId3"/>
                <a:stretch>
                  <a:fillRect l="-1482" t="-1500" r="-1279" b="-1260"/>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Oval 6"/>
              <p:cNvSpPr>
                <a:spLocks noChangeArrowheads="1"/>
              </p:cNvSpPr>
              <p:nvPr/>
            </p:nvSpPr>
            <p:spPr bwMode="auto">
              <a:xfrm>
                <a:off x="6592975" y="2652262"/>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𝑣</m:t>
                      </m:r>
                    </m:oMath>
                  </m:oMathPara>
                </a14:m>
                <a:endParaRPr lang="zh-CN" altLang="en-US" dirty="0">
                  <a:latin typeface="Times New Roman" panose="02020603050405020304" charset="0"/>
                  <a:sym typeface="Symbol" panose="05050102010706020507" pitchFamily="2" charset="2"/>
                </a:endParaRPr>
              </a:p>
            </p:txBody>
          </p:sp>
        </mc:Choice>
        <mc:Fallback>
          <p:sp>
            <p:nvSpPr>
              <p:cNvPr id="22" name="Oval 6"/>
              <p:cNvSpPr>
                <a:spLocks noRot="1" noChangeAspect="1" noMove="1" noResize="1" noEditPoints="1" noAdjustHandles="1" noChangeArrowheads="1" noChangeShapeType="1" noTextEdit="1"/>
              </p:cNvSpPr>
              <p:nvPr/>
            </p:nvSpPr>
            <p:spPr bwMode="auto">
              <a:xfrm>
                <a:off x="6592975" y="2652262"/>
                <a:ext cx="456657" cy="456657"/>
              </a:xfrm>
              <a:prstGeom prst="ellipse">
                <a:avLst/>
              </a:prstGeom>
              <a:blipFill rotWithShape="1">
                <a:blip r:embed="rId4"/>
                <a:stretch>
                  <a:fillRect l="-1479" t="-1500" r="-1282" b="-1260"/>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23"/>
              <p:cNvSpPr>
                <a:spLocks noChangeArrowheads="1"/>
              </p:cNvSpPr>
              <p:nvPr/>
            </p:nvSpPr>
            <p:spPr bwMode="auto">
              <a:xfrm>
                <a:off x="5697003" y="4097582"/>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𝑦</m:t>
                      </m:r>
                    </m:oMath>
                  </m:oMathPara>
                </a14:m>
                <a:endParaRPr lang="zh-CN" altLang="en-US" dirty="0">
                  <a:latin typeface="Times New Roman" panose="02020603050405020304" charset="0"/>
                  <a:sym typeface="Symbol" panose="05050102010706020507" pitchFamily="2" charset="2"/>
                </a:endParaRPr>
              </a:p>
            </p:txBody>
          </p:sp>
        </mc:Choice>
        <mc:Fallback>
          <p:sp>
            <p:nvSpPr>
              <p:cNvPr id="24" name="Oval 23"/>
              <p:cNvSpPr>
                <a:spLocks noRot="1" noChangeAspect="1" noMove="1" noResize="1" noEditPoints="1" noAdjustHandles="1" noChangeArrowheads="1" noChangeShapeType="1" noTextEdit="1"/>
              </p:cNvSpPr>
              <p:nvPr/>
            </p:nvSpPr>
            <p:spPr bwMode="auto">
              <a:xfrm>
                <a:off x="5697003" y="4097582"/>
                <a:ext cx="456657" cy="456657"/>
              </a:xfrm>
              <a:prstGeom prst="ellipse">
                <a:avLst/>
              </a:prstGeom>
              <a:blipFill rotWithShape="1">
                <a:blip r:embed="rId5"/>
                <a:stretch>
                  <a:fillRect l="-1482" t="-1514" r="-1279" b="-1386"/>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Oval 6"/>
              <p:cNvSpPr>
                <a:spLocks noChangeArrowheads="1"/>
              </p:cNvSpPr>
              <p:nvPr/>
            </p:nvSpPr>
            <p:spPr bwMode="auto">
              <a:xfrm>
                <a:off x="6592975" y="4097582"/>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𝑥</m:t>
                      </m:r>
                    </m:oMath>
                  </m:oMathPara>
                </a14:m>
                <a:endParaRPr lang="zh-CN" altLang="en-US" dirty="0">
                  <a:latin typeface="Times New Roman" panose="02020603050405020304" charset="0"/>
                  <a:sym typeface="Symbol" panose="05050102010706020507" pitchFamily="2" charset="2"/>
                </a:endParaRPr>
              </a:p>
            </p:txBody>
          </p:sp>
        </mc:Choice>
        <mc:Fallback>
          <p:sp>
            <p:nvSpPr>
              <p:cNvPr id="25" name="Oval 6"/>
              <p:cNvSpPr>
                <a:spLocks noRot="1" noChangeAspect="1" noMove="1" noResize="1" noEditPoints="1" noAdjustHandles="1" noChangeArrowheads="1" noChangeShapeType="1" noTextEdit="1"/>
              </p:cNvSpPr>
              <p:nvPr/>
            </p:nvSpPr>
            <p:spPr bwMode="auto">
              <a:xfrm>
                <a:off x="6592975" y="4097582"/>
                <a:ext cx="456657" cy="456657"/>
              </a:xfrm>
              <a:prstGeom prst="ellipse">
                <a:avLst/>
              </a:prstGeom>
              <a:blipFill rotWithShape="1">
                <a:blip r:embed="rId6"/>
                <a:stretch>
                  <a:fillRect l="-1479" t="-1514" r="-1282" b="-1386"/>
                </a:stretch>
              </a:blipFill>
              <a:ln w="12700">
                <a:solidFill>
                  <a:schemeClr val="tx1"/>
                </a:solidFill>
                <a:round/>
              </a:ln>
            </p:spPr>
            <p:txBody>
              <a:bodyPr/>
              <a:lstStyle/>
              <a:p>
                <a:r>
                  <a:rPr lang="zh-CN" altLang="en-US">
                    <a:noFill/>
                  </a:rPr>
                  <a:t> </a:t>
                </a:r>
              </a:p>
            </p:txBody>
          </p:sp>
        </mc:Fallback>
      </mc:AlternateContent>
      <p:cxnSp>
        <p:nvCxnSpPr>
          <p:cNvPr id="26" name="Straight Connector 25"/>
          <p:cNvCxnSpPr/>
          <p:nvPr/>
        </p:nvCxnSpPr>
        <p:spPr>
          <a:xfrm>
            <a:off x="2326954" y="3042043"/>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2" idx="5"/>
          </p:cNvCxnSpPr>
          <p:nvPr/>
        </p:nvCxnSpPr>
        <p:spPr>
          <a:xfrm flipH="1" flipV="1">
            <a:off x="6982756" y="3042043"/>
            <a:ext cx="466474"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5" idx="7"/>
          </p:cNvCxnSpPr>
          <p:nvPr/>
        </p:nvCxnSpPr>
        <p:spPr>
          <a:xfrm flipH="1">
            <a:off x="6982756" y="3751905"/>
            <a:ext cx="466474"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0" idx="5"/>
          </p:cNvCxnSpPr>
          <p:nvPr/>
        </p:nvCxnSpPr>
        <p:spPr>
          <a:xfrm flipH="1" flipV="1">
            <a:off x="6086784" y="3042043"/>
            <a:ext cx="1362446"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2" idx="3"/>
          </p:cNvCxnSpPr>
          <p:nvPr/>
        </p:nvCxnSpPr>
        <p:spPr>
          <a:xfrm flipH="1">
            <a:off x="5235408" y="3042043"/>
            <a:ext cx="1424443"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4" idx="1"/>
          </p:cNvCxnSpPr>
          <p:nvPr/>
        </p:nvCxnSpPr>
        <p:spPr>
          <a:xfrm flipH="1" flipV="1">
            <a:off x="5235408" y="3751905"/>
            <a:ext cx="528471"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p:cNvSpPr txBox="1"/>
              <p:nvPr/>
            </p:nvSpPr>
            <p:spPr>
              <a:xfrm>
                <a:off x="2430722" y="4522426"/>
                <a:ext cx="461088"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32" name="TextBox 31"/>
              <p:cNvSpPr txBox="1">
                <a:spLocks noRot="1" noChangeAspect="1" noMove="1" noResize="1" noEditPoints="1" noAdjustHandles="1" noChangeArrowheads="1" noChangeShapeType="1" noTextEdit="1"/>
              </p:cNvSpPr>
              <p:nvPr/>
            </p:nvSpPr>
            <p:spPr>
              <a:xfrm>
                <a:off x="2430722" y="4522426"/>
                <a:ext cx="461088" cy="461665"/>
              </a:xfrm>
              <a:prstGeom prst="rect">
                <a:avLst/>
              </a:prstGeom>
              <a:blipFill rotWithShape="1">
                <a:blip r:embed="rId7"/>
                <a:stretch>
                  <a:fillRect l="-125" t="-128" r="4" b="1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TextBox 32"/>
              <p:cNvSpPr txBox="1"/>
              <p:nvPr/>
            </p:nvSpPr>
            <p:spPr>
              <a:xfrm>
                <a:off x="6188947" y="4554239"/>
                <a:ext cx="461087" cy="46243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accPr>
                        <m:e>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e>
                      </m:acc>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33" name="TextBox 32"/>
              <p:cNvSpPr txBox="1">
                <a:spLocks noRot="1" noChangeAspect="1" noMove="1" noResize="1" noEditPoints="1" noAdjustHandles="1" noChangeArrowheads="1" noChangeShapeType="1" noTextEdit="1"/>
              </p:cNvSpPr>
              <p:nvPr/>
            </p:nvSpPr>
            <p:spPr>
              <a:xfrm>
                <a:off x="6188947" y="4554239"/>
                <a:ext cx="461087" cy="462434"/>
              </a:xfrm>
              <a:prstGeom prst="rect">
                <a:avLst/>
              </a:prstGeom>
              <a:blipFill rotWithShape="1">
                <a:blip r:embed="rId8"/>
                <a:stretch>
                  <a:fillRect l="-51" t="-4" r="68"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Oval 33"/>
              <p:cNvSpPr/>
              <p:nvPr/>
            </p:nvSpPr>
            <p:spPr>
              <a:xfrm>
                <a:off x="1942774" y="2634059"/>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𝑢</m:t>
                      </m:r>
                    </m:oMath>
                  </m:oMathPara>
                </a14:m>
                <a:endParaRPr lang="en-US" dirty="0">
                  <a:solidFill>
                    <a:schemeClr val="tx1"/>
                  </a:solidFill>
                </a:endParaRPr>
              </a:p>
            </p:txBody>
          </p:sp>
        </mc:Choice>
        <mc:Fallback>
          <p:sp>
            <p:nvSpPr>
              <p:cNvPr id="34" name="Oval 33"/>
              <p:cNvSpPr>
                <a:spLocks noRot="1" noChangeAspect="1" noMove="1" noResize="1" noEditPoints="1" noAdjustHandles="1" noChangeArrowheads="1" noChangeShapeType="1" noTextEdit="1"/>
              </p:cNvSpPr>
              <p:nvPr/>
            </p:nvSpPr>
            <p:spPr>
              <a:xfrm>
                <a:off x="1942774" y="2634059"/>
                <a:ext cx="439716" cy="445169"/>
              </a:xfrm>
              <a:prstGeom prst="ellipse">
                <a:avLst/>
              </a:prstGeom>
              <a:blipFill rotWithShape="1">
                <a:blip r:embed="rId9"/>
                <a:stretch>
                  <a:fillRect l="-1226" t="-1159" r="-1018" b="-973"/>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Oval 34"/>
              <p:cNvSpPr/>
              <p:nvPr/>
            </p:nvSpPr>
            <p:spPr>
              <a:xfrm>
                <a:off x="2853518" y="2634059"/>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p:sp>
            <p:nvSpPr>
              <p:cNvPr id="35" name="Oval 34"/>
              <p:cNvSpPr>
                <a:spLocks noRot="1" noChangeAspect="1" noMove="1" noResize="1" noEditPoints="1" noAdjustHandles="1" noChangeArrowheads="1" noChangeShapeType="1" noTextEdit="1"/>
              </p:cNvSpPr>
              <p:nvPr/>
            </p:nvSpPr>
            <p:spPr>
              <a:xfrm>
                <a:off x="2853518" y="2634059"/>
                <a:ext cx="439716" cy="445169"/>
              </a:xfrm>
              <a:prstGeom prst="ellipse">
                <a:avLst/>
              </a:prstGeom>
              <a:blipFill rotWithShape="1">
                <a:blip r:embed="rId10"/>
                <a:stretch>
                  <a:fillRect l="-1116" t="-1159" r="-983" b="-973"/>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Oval 35"/>
              <p:cNvSpPr/>
              <p:nvPr/>
            </p:nvSpPr>
            <p:spPr>
              <a:xfrm>
                <a:off x="1930742" y="4113943"/>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𝑦</m:t>
                      </m:r>
                    </m:oMath>
                  </m:oMathPara>
                </a14:m>
                <a:endParaRPr lang="en-US" dirty="0">
                  <a:solidFill>
                    <a:schemeClr val="tx1"/>
                  </a:solidFill>
                </a:endParaRPr>
              </a:p>
            </p:txBody>
          </p:sp>
        </mc:Choice>
        <mc:Fallback>
          <p:sp>
            <p:nvSpPr>
              <p:cNvPr id="36" name="Oval 35"/>
              <p:cNvSpPr>
                <a:spLocks noRot="1" noChangeAspect="1" noMove="1" noResize="1" noEditPoints="1" noAdjustHandles="1" noChangeArrowheads="1" noChangeShapeType="1" noTextEdit="1"/>
              </p:cNvSpPr>
              <p:nvPr/>
            </p:nvSpPr>
            <p:spPr>
              <a:xfrm>
                <a:off x="1930742" y="4113943"/>
                <a:ext cx="439716" cy="445169"/>
              </a:xfrm>
              <a:prstGeom prst="ellipse">
                <a:avLst/>
              </a:prstGeom>
              <a:blipFill rotWithShape="1">
                <a:blip r:embed="rId11"/>
                <a:stretch>
                  <a:fillRect l="-1089" t="-1091" r="-1010" b="-1041"/>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Oval 36"/>
              <p:cNvSpPr/>
              <p:nvPr/>
            </p:nvSpPr>
            <p:spPr>
              <a:xfrm>
                <a:off x="2841486" y="4113943"/>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𝑥</m:t>
                      </m:r>
                    </m:oMath>
                  </m:oMathPara>
                </a14:m>
                <a:endParaRPr lang="en-US" dirty="0">
                  <a:solidFill>
                    <a:schemeClr val="tx1"/>
                  </a:solidFill>
                </a:endParaRPr>
              </a:p>
            </p:txBody>
          </p:sp>
        </mc:Choice>
        <mc:Fallback>
          <p:sp>
            <p:nvSpPr>
              <p:cNvPr id="37" name="Oval 36"/>
              <p:cNvSpPr>
                <a:spLocks noRot="1" noChangeAspect="1" noMove="1" noResize="1" noEditPoints="1" noAdjustHandles="1" noChangeArrowheads="1" noChangeShapeType="1" noTextEdit="1"/>
              </p:cNvSpPr>
              <p:nvPr/>
            </p:nvSpPr>
            <p:spPr>
              <a:xfrm>
                <a:off x="2841486" y="4113943"/>
                <a:ext cx="439716" cy="445169"/>
              </a:xfrm>
              <a:prstGeom prst="ellipse">
                <a:avLst/>
              </a:prstGeom>
              <a:blipFill rotWithShape="1">
                <a:blip r:embed="rId12"/>
                <a:stretch>
                  <a:fillRect l="-1124" t="-1091" r="-975" b="-1041"/>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Oval 41"/>
              <p:cNvSpPr/>
              <p:nvPr/>
            </p:nvSpPr>
            <p:spPr>
              <a:xfrm>
                <a:off x="4831703" y="3356455"/>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𝑧</m:t>
                      </m:r>
                    </m:oMath>
                  </m:oMathPara>
                </a14:m>
                <a:endParaRPr lang="en-US" dirty="0">
                  <a:solidFill>
                    <a:schemeClr val="tx1"/>
                  </a:solidFill>
                </a:endParaRPr>
              </a:p>
            </p:txBody>
          </p:sp>
        </mc:Choice>
        <mc:Fallback>
          <p:sp>
            <p:nvSpPr>
              <p:cNvPr id="42" name="Oval 41"/>
              <p:cNvSpPr>
                <a:spLocks noRot="1" noChangeAspect="1" noMove="1" noResize="1" noEditPoints="1" noAdjustHandles="1" noChangeArrowheads="1" noChangeShapeType="1" noTextEdit="1"/>
              </p:cNvSpPr>
              <p:nvPr/>
            </p:nvSpPr>
            <p:spPr>
              <a:xfrm>
                <a:off x="4831703" y="3356455"/>
                <a:ext cx="439716" cy="445169"/>
              </a:xfrm>
              <a:prstGeom prst="ellipse">
                <a:avLst/>
              </a:prstGeom>
              <a:blipFill rotWithShape="1">
                <a:blip r:embed="rId13"/>
                <a:stretch>
                  <a:fillRect l="-1153" t="-1106" r="-946" b="-1026"/>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Oval 42"/>
              <p:cNvSpPr/>
              <p:nvPr/>
            </p:nvSpPr>
            <p:spPr>
              <a:xfrm>
                <a:off x="7401243" y="3367868"/>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𝑤</m:t>
                      </m:r>
                    </m:oMath>
                  </m:oMathPara>
                </a14:m>
                <a:endParaRPr lang="en-US" dirty="0">
                  <a:solidFill>
                    <a:schemeClr val="tx1"/>
                  </a:solidFill>
                </a:endParaRPr>
              </a:p>
            </p:txBody>
          </p:sp>
        </mc:Choice>
        <mc:Fallback>
          <p:sp>
            <p:nvSpPr>
              <p:cNvPr id="43" name="Oval 42"/>
              <p:cNvSpPr>
                <a:spLocks noRot="1" noChangeAspect="1" noMove="1" noResize="1" noEditPoints="1" noAdjustHandles="1" noChangeArrowheads="1" noChangeShapeType="1" noTextEdit="1"/>
              </p:cNvSpPr>
              <p:nvPr/>
            </p:nvSpPr>
            <p:spPr>
              <a:xfrm>
                <a:off x="7401243" y="3367868"/>
                <a:ext cx="439716" cy="445169"/>
              </a:xfrm>
              <a:prstGeom prst="ellipse">
                <a:avLst/>
              </a:prstGeom>
              <a:blipFill rotWithShape="1">
                <a:blip r:embed="rId14"/>
                <a:stretch>
                  <a:fillRect l="-1083" t="-1103" r="-1016" b="-1029"/>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4" name="TextBox 43"/>
          <p:cNvSpPr txBox="1"/>
          <p:nvPr/>
        </p:nvSpPr>
        <p:spPr>
          <a:xfrm>
            <a:off x="1970339" y="5216283"/>
            <a:ext cx="1652055" cy="400110"/>
          </a:xfrm>
          <a:prstGeom prst="rect">
            <a:avLst/>
          </a:prstGeom>
          <a:noFill/>
        </p:spPr>
        <p:txBody>
          <a:bodyPr wrap="none" rtlCol="0">
            <a:spAutoFit/>
          </a:bodyPr>
          <a:lstStyle/>
          <a:p>
            <a:pPr algn="l"/>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Clique</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size</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4</a:t>
            </a:r>
            <a:endParaRPr lang="en-US" sz="20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p:sp>
        <p:nvSpPr>
          <p:cNvPr id="45" name="TextBox 44"/>
          <p:cNvSpPr txBox="1"/>
          <p:nvPr/>
        </p:nvSpPr>
        <p:spPr>
          <a:xfrm>
            <a:off x="5117467" y="5216283"/>
            <a:ext cx="2604046" cy="400110"/>
          </a:xfrm>
          <a:prstGeom prst="rect">
            <a:avLst/>
          </a:prstGeom>
          <a:noFill/>
        </p:spPr>
        <p:txBody>
          <a:bodyPr wrap="none" rtlCol="0">
            <a:spAutoFit/>
          </a:bodyPr>
          <a:lstStyle/>
          <a:p>
            <a:pPr algn="l"/>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Vertex</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cover</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6</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4</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a:t>
            </a:r>
            <a:r>
              <a:rPr lang="zh-CN" altLang="en-US"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schemeClr val="tx2"/>
                </a:solidFill>
                <a:latin typeface="Calibri" panose="020F0502020204030204" pitchFamily="34" charset="0"/>
                <a:ea typeface="华文中宋" panose="02010600040101010101" pitchFamily="2" charset="-122"/>
                <a:cs typeface="Calibri" panose="020F0502020204030204" pitchFamily="34" charset="0"/>
              </a:rPr>
              <a:t>2</a:t>
            </a:r>
            <a:endParaRPr lang="en-US" sz="20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AlternateContent xmlns:mc="http://schemas.openxmlformats.org/markup-compatibility/2006">
        <mc:Choice xmlns:a14="http://schemas.microsoft.com/office/drawing/2010/main" Requires="a14">
          <p:sp>
            <p:nvSpPr>
              <p:cNvPr id="5" name="文本框 4"/>
              <p:cNvSpPr txBox="1"/>
              <p:nvPr/>
            </p:nvSpPr>
            <p:spPr>
              <a:xfrm>
                <a:off x="513080" y="6001385"/>
                <a:ext cx="7662545" cy="374650"/>
              </a:xfrm>
              <a:prstGeom prst="rect">
                <a:avLst/>
              </a:prstGeom>
              <a:noFill/>
            </p:spPr>
            <p:txBody>
              <a:bodyPr wrap="none" rtlCol="0">
                <a:spAutoFit/>
              </a:bodyPr>
              <a:p>
                <a:pPr algn="l"/>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只需证明：图</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G</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k</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的团</a:t>
                </a:r>
                <a:r>
                  <a:rPr lang="zh-CN" altLang="en-US" dirty="0" err="1" smtClean="0">
                    <a:solidFill>
                      <a:srgbClr val="FF0000"/>
                    </a:solidFill>
                    <a:latin typeface="Calibri" panose="020F0502020204030204" pitchFamily="34" charset="0"/>
                    <a:ea typeface="华文中宋" panose="02010600040101010101" pitchFamily="2" charset="-122"/>
                    <a:cs typeface="Calibri" panose="020F0502020204030204" pitchFamily="34" charset="0"/>
                  </a:rPr>
                  <a:t>当且仅当</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图</a:t>
                </a:r>
                <a14:m>
                  <m:oMath xmlns:m="http://schemas.openxmlformats.org/officeDocument/2006/math">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𝑉</m:t>
                        </m:r>
                      </m:e>
                    </m:d>
                    <m:r>
                      <a:rPr lang="en-US" altLang="zh-CN" i="1">
                        <a:latin typeface="Cambria Math" panose="02040503050406030204" pitchFamily="18" charset="0"/>
                      </a:rPr>
                      <m:t>−</m:t>
                    </m:r>
                    <m:r>
                      <a:rPr lang="en-US" altLang="zh-CN" i="1">
                        <a:latin typeface="Cambria Math" panose="02040503050406030204" pitchFamily="18" charset="0"/>
                      </a:rPr>
                      <m:t>𝑘</m:t>
                    </m:r>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的顶点</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覆盖</a:t>
                </a:r>
                <a:endPar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13080" y="6001385"/>
                <a:ext cx="7662545" cy="374650"/>
              </a:xfrm>
              <a:prstGeom prst="rect">
                <a:avLst/>
              </a:prstGeom>
              <a:blipFill rotWithShape="1">
                <a:blip r:embed="rId15"/>
                <a:stretch>
                  <a:fillRect/>
                </a:stretch>
              </a:blipFill>
            </p:spPr>
            <p:txBody>
              <a:bodyPr/>
              <a:lstStyle/>
              <a:p>
                <a:r>
                  <a:rPr lang="zh-CN" alt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Vertex</a:t>
            </a:r>
            <a:r>
              <a:rPr lang="zh-CN" altLang="en-US" dirty="0"/>
              <a:t> </a:t>
            </a:r>
            <a:r>
              <a:rPr lang="en-US" altLang="zh-CN" dirty="0"/>
              <a:t>Cover</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7" y="1550020"/>
                <a:ext cx="5038732" cy="4308780"/>
              </a:xfrm>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altLang="zh-CN" dirty="0"/>
              </a:p>
              <a:p>
                <a:r>
                  <a:rPr lang="en-US" dirty="0">
                    <a:solidFill>
                      <a:srgbClr val="FF0000"/>
                    </a:solidFill>
                  </a:rPr>
                  <a:t>We</a:t>
                </a:r>
                <a:r>
                  <a:rPr lang="zh-CN" altLang="en-US" dirty="0">
                    <a:solidFill>
                      <a:srgbClr val="FF0000"/>
                    </a:solidFill>
                  </a:rPr>
                  <a:t> </a:t>
                </a:r>
                <a:r>
                  <a:rPr lang="en-US" altLang="zh-CN" dirty="0">
                    <a:solidFill>
                      <a:srgbClr val="FF0000"/>
                    </a:solidFill>
                  </a:rPr>
                  <a:t>f</a:t>
                </a:r>
                <a:r>
                  <a:rPr lang="en-US" dirty="0">
                    <a:solidFill>
                      <a:srgbClr val="FF0000"/>
                    </a:solidFill>
                  </a:rPr>
                  <a:t>irst</a:t>
                </a:r>
                <a:r>
                  <a:rPr lang="zh-CN" altLang="en-US" dirty="0">
                    <a:solidFill>
                      <a:srgbClr val="FF0000"/>
                    </a:solidFill>
                  </a:rPr>
                  <a:t> </a:t>
                </a:r>
                <a:r>
                  <a:rPr lang="en-US" altLang="zh-CN" dirty="0">
                    <a:solidFill>
                      <a:srgbClr val="FF0000"/>
                    </a:solidFill>
                  </a:rPr>
                  <a:t>prove</a:t>
                </a:r>
                <a:r>
                  <a:rPr lang="zh-CN" alt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tLang="zh-CN" dirty="0"/>
                  <a:t>.</a:t>
                </a:r>
                <a:r>
                  <a:rPr lang="zh-CN" altLang="en-US" dirty="0"/>
                  <a:t> </a:t>
                </a:r>
                <a:r>
                  <a:rPr lang="en-US" dirty="0"/>
                  <a:t>Suppose</a:t>
                </a:r>
                <a:r>
                  <a:rPr lang="zh-CN" altLang="en-US" dirty="0"/>
                  <a:t> </a:t>
                </a:r>
                <a:r>
                  <a:rPr lang="en-US" dirty="0"/>
                  <a:t>that</a:t>
                </a:r>
                <a:r>
                  <a:rPr lang="zh-CN" altLang="en-US" dirty="0"/>
                  <a:t> </a:t>
                </a:r>
                <a14:m>
                  <m:oMath xmlns:m="http://schemas.openxmlformats.org/officeDocument/2006/math">
                    <m:r>
                      <a:rPr lang="en-US" i="1" dirty="0" smtClean="0">
                        <a:latin typeface="Cambria Math" panose="02040503050406030204" pitchFamily="18" charset="0"/>
                      </a:rPr>
                      <m:t>𝐺</m:t>
                    </m:r>
                  </m:oMath>
                </a14:m>
                <a:r>
                  <a:rPr lang="zh-CN" altLang="en-US" dirty="0"/>
                  <a:t> </a:t>
                </a:r>
                <a:r>
                  <a:rPr lang="en-US" dirty="0"/>
                  <a:t>has</a:t>
                </a:r>
                <a:r>
                  <a:rPr lang="zh-CN" altLang="en-US" dirty="0"/>
                  <a:t> </a:t>
                </a:r>
                <a:r>
                  <a:rPr lang="en-US" dirty="0"/>
                  <a:t>a</a:t>
                </a:r>
                <a:r>
                  <a:rPr lang="zh-CN" altLang="en-US" dirty="0"/>
                  <a:t> </a:t>
                </a:r>
                <a:r>
                  <a:rPr lang="en-US" dirty="0"/>
                  <a:t>clique</a:t>
                </a:r>
                <a:r>
                  <a:rPr lang="zh-CN" altLang="en-US" dirty="0"/>
                  <a:t> </a:t>
                </a:r>
                <a14:m>
                  <m:oMath xmlns:m="http://schemas.openxmlformats.org/officeDocument/2006/math">
                    <m:r>
                      <a:rPr lang="en-US" i="1" dirty="0" smtClean="0">
                        <a:latin typeface="Cambria Math" panose="02040503050406030204" pitchFamily="18" charset="0"/>
                      </a:rPr>
                      <m:t>𝑉</m:t>
                    </m:r>
                    <m:r>
                      <a:rPr lang="en-US" altLang="zh-CN" i="1" dirty="0" smtClean="0">
                        <a:latin typeface="Cambria Math" panose="02040503050406030204" pitchFamily="18" charset="0"/>
                      </a:rPr>
                      <m:t>’</m:t>
                    </m:r>
                    <m:r>
                      <a:rPr lang="zh-CN" altLang="en-US" b="0" i="1" dirty="0" smtClean="0">
                        <a:latin typeface="Cambria Math" panose="02040503050406030204" pitchFamily="18" charset="0"/>
                      </a:rPr>
                      <m:t>⊆</m:t>
                    </m:r>
                    <m:r>
                      <a:rPr lang="en-US" i="1" dirty="0" smtClean="0">
                        <a:latin typeface="Cambria Math" panose="02040503050406030204" pitchFamily="18" charset="0"/>
                      </a:rPr>
                      <m:t>𝑉</m:t>
                    </m:r>
                  </m:oMath>
                </a14:m>
                <a:r>
                  <a:rPr lang="zh-CN" altLang="en-US" dirty="0"/>
                  <a:t> </a:t>
                </a:r>
                <a:r>
                  <a:rPr lang="en-US" dirty="0"/>
                  <a:t>with</a:t>
                </a:r>
                <a:r>
                  <a:rPr lang="zh-CN" altLang="en-US" dirty="0"/>
                  <a:t> </a:t>
                </a:r>
                <a14:m>
                  <m:oMath xmlns:m="http://schemas.openxmlformats.org/officeDocument/2006/math">
                    <m:r>
                      <a:rPr lang="en-US" i="1" dirty="0" smtClean="0">
                        <a:latin typeface="Cambria Math" panose="02040503050406030204" pitchFamily="18" charset="0"/>
                      </a:rPr>
                      <m:t>|</m:t>
                    </m:r>
                    <m:r>
                      <a:rPr lang="en-US" i="1" dirty="0">
                        <a:latin typeface="Cambria Math" panose="02040503050406030204" pitchFamily="18" charset="0"/>
                      </a:rPr>
                      <m:t>𝑉</m:t>
                    </m:r>
                    <m:r>
                      <a:rPr lang="en-US" i="1" dirty="0">
                        <a:latin typeface="Cambria Math" panose="02040503050406030204" pitchFamily="18" charset="0"/>
                      </a:rPr>
                      <m:t>′|=</m:t>
                    </m:r>
                    <m:r>
                      <a:rPr lang="en-US" i="1" dirty="0">
                        <a:latin typeface="Cambria Math" panose="02040503050406030204" pitchFamily="18" charset="0"/>
                      </a:rPr>
                      <m:t>𝑘</m:t>
                    </m:r>
                  </m:oMath>
                </a14:m>
                <a:r>
                  <a:rPr lang="en-US" dirty="0"/>
                  <a:t>. </a:t>
                </a:r>
                <a:endParaRPr lang="en-US" dirty="0"/>
              </a:p>
              <a:p>
                <a:r>
                  <a:rPr lang="en-US" dirty="0"/>
                  <a:t>Since every pair of vertices in </a:t>
                </a: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m:t>
                    </m:r>
                  </m:oMath>
                </a14:m>
                <a:r>
                  <a:rPr lang="en-US" dirty="0"/>
                  <a:t> is connected by an edge of </a:t>
                </a:r>
                <a14:m>
                  <m:oMath xmlns:m="http://schemas.openxmlformats.org/officeDocument/2006/math">
                    <m:r>
                      <a:rPr lang="en-US" i="1" dirty="0">
                        <a:latin typeface="Cambria Math" panose="02040503050406030204" pitchFamily="18" charset="0"/>
                      </a:rPr>
                      <m:t>𝐸</m:t>
                    </m:r>
                  </m:oMath>
                </a14:m>
                <a:r>
                  <a:rPr lang="en-US" altLang="zh-CN" dirty="0"/>
                  <a:t>,</a:t>
                </a:r>
                <a:r>
                  <a:rPr lang="zh-CN" altLang="en-US" dirty="0"/>
                  <a:t> </a:t>
                </a:r>
                <a:r>
                  <a:rPr lang="en-US" altLang="zh-CN" dirty="0"/>
                  <a:t>if</a:t>
                </a:r>
                <a:r>
                  <a:rPr lang="zh-CN" altLang="en-US" dirty="0"/>
                  <a:t> </a:t>
                </a:r>
                <a14:m>
                  <m:oMath xmlns:m="http://schemas.openxmlformats.org/officeDocument/2006/math">
                    <m:r>
                      <a:rPr lang="en-US" i="1" dirty="0">
                        <a:latin typeface="Cambria Math" panose="02040503050406030204" pitchFamily="18" charset="0"/>
                      </a:rPr>
                      <m:t>(</m:t>
                    </m:r>
                    <m:r>
                      <a:rPr lang="en-US" i="1" dirty="0" err="1">
                        <a:latin typeface="Cambria Math" panose="02040503050406030204" pitchFamily="18" charset="0"/>
                      </a:rPr>
                      <m:t>𝑢</m:t>
                    </m:r>
                    <m:r>
                      <a:rPr lang="en-US" i="1" dirty="0" err="1">
                        <a:latin typeface="Cambria Math" panose="02040503050406030204" pitchFamily="18" charset="0"/>
                      </a:rPr>
                      <m:t>,</m:t>
                    </m:r>
                    <m:r>
                      <a:rPr lang="en-US" i="1" dirty="0" err="1">
                        <a:latin typeface="Cambria Math" panose="02040503050406030204" pitchFamily="18" charset="0"/>
                      </a:rPr>
                      <m:t>𝑣</m:t>
                    </m:r>
                    <m:r>
                      <a:rPr lang="en-US" i="1" dirty="0">
                        <a:latin typeface="Cambria Math" panose="02040503050406030204" pitchFamily="18" charset="0"/>
                      </a:rPr>
                      <m:t>)∉</m:t>
                    </m:r>
                    <m:r>
                      <a:rPr lang="en-US" i="1" dirty="0">
                        <a:latin typeface="Cambria Math" panose="02040503050406030204" pitchFamily="18" charset="0"/>
                      </a:rPr>
                      <m:t>𝐸</m:t>
                    </m:r>
                  </m:oMath>
                </a14:m>
                <a:r>
                  <a:rPr lang="en-US" dirty="0"/>
                  <a:t>, which implies that at least one of</a:t>
                </a:r>
                <a:r>
                  <a:rPr lang="en-US" dirty="0">
                    <a:solidFill>
                      <a:srgbClr val="FF0000"/>
                    </a:solidFill>
                  </a:rPr>
                  <a:t> </a:t>
                </a:r>
                <a14:m>
                  <m:oMath xmlns:m="http://schemas.openxmlformats.org/officeDocument/2006/math">
                    <m:r>
                      <a:rPr lang="en-US" i="1" dirty="0">
                        <a:solidFill>
                          <a:srgbClr val="FF0000"/>
                        </a:solidFill>
                        <a:latin typeface="Cambria Math" panose="02040503050406030204" pitchFamily="18" charset="0"/>
                      </a:rPr>
                      <m:t>𝑢</m:t>
                    </m:r>
                  </m:oMath>
                </a14:m>
                <a:r>
                  <a:rPr lang="en-US" dirty="0">
                    <a:solidFill>
                      <a:srgbClr val="FF0000"/>
                    </a:solidFill>
                  </a:rPr>
                  <a:t> or </a:t>
                </a:r>
                <a14:m>
                  <m:oMath xmlns:m="http://schemas.openxmlformats.org/officeDocument/2006/math">
                    <m:r>
                      <a:rPr lang="en-US" i="1" dirty="0">
                        <a:solidFill>
                          <a:srgbClr val="FF0000"/>
                        </a:solidFill>
                        <a:latin typeface="Cambria Math" panose="02040503050406030204" pitchFamily="18" charset="0"/>
                      </a:rPr>
                      <m:t>𝑣</m:t>
                    </m:r>
                  </m:oMath>
                </a14:m>
                <a:r>
                  <a:rPr lang="en-US" dirty="0">
                    <a:solidFill>
                      <a:srgbClr val="FF0000"/>
                    </a:solidFill>
                  </a:rPr>
                  <a:t> does not belong to </a:t>
                </a:r>
                <a14:m>
                  <m:oMath xmlns:m="http://schemas.openxmlformats.org/officeDocument/2006/math">
                    <m:r>
                      <a:rPr lang="en-US" i="1" dirty="0">
                        <a:solidFill>
                          <a:srgbClr val="FF0000"/>
                        </a:solidFill>
                        <a:latin typeface="Cambria Math" panose="02040503050406030204" pitchFamily="18" charset="0"/>
                      </a:rPr>
                      <m:t>𝑉</m:t>
                    </m:r>
                    <m:r>
                      <a:rPr lang="en-US" i="1" dirty="0" smtClean="0">
                        <a:solidFill>
                          <a:srgbClr val="FF0000"/>
                        </a:solidFill>
                        <a:latin typeface="Cambria Math" panose="02040503050406030204" pitchFamily="18" charset="0"/>
                      </a:rPr>
                      <m:t>′</m:t>
                    </m:r>
                  </m:oMath>
                </a14:m>
                <a:r>
                  <a:rPr lang="en-US" altLang="zh-CN" dirty="0">
                    <a:solidFill>
                      <a:srgbClr val="FF0000"/>
                    </a:solidFill>
                  </a:rPr>
                  <a:t>.</a:t>
                </a:r>
                <a:r>
                  <a:rPr lang="en-US" altLang="zh-CN" dirty="0"/>
                  <a:t> </a:t>
                </a:r>
                <a:r>
                  <a:rPr lang="zh-CN" altLang="en-US" dirty="0"/>
                  <a:t>在团</a:t>
                </a:r>
                <a14:m>
                  <m:oMath xmlns:m="http://schemas.openxmlformats.org/officeDocument/2006/math">
                    <m:r>
                      <a:rPr lang="en-US" altLang="zh-CN" i="1" dirty="0">
                        <a:latin typeface="Cambria Math" panose="02040503050406030204" pitchFamily="18" charset="0"/>
                      </a:rPr>
                      <m:t>𝑉</m:t>
                    </m:r>
                    <m:r>
                      <a:rPr lang="en-US" altLang="zh-CN" i="1" dirty="0">
                        <a:latin typeface="Cambria Math" panose="02040503050406030204" pitchFamily="18" charset="0"/>
                      </a:rPr>
                      <m:t>′</m:t>
                    </m:r>
                  </m:oMath>
                </a14:m>
                <a:r>
                  <a:rPr lang="zh-CN" altLang="en-US" dirty="0"/>
                  <a:t>中，每个点都通过</a:t>
                </a:r>
                <a:r>
                  <a:rPr lang="en-US" altLang="zh-CN" dirty="0"/>
                  <a:t>E</a:t>
                </a:r>
                <a:r>
                  <a:rPr lang="zh-CN" altLang="en-US" dirty="0"/>
                  <a:t>中边相连，如果有一条边</a:t>
                </a:r>
                <a14:m>
                  <m:oMath xmlns:m="http://schemas.openxmlformats.org/officeDocument/2006/math">
                    <m:r>
                      <a:rPr lang="en-US" altLang="zh-CN" i="1" dirty="0">
                        <a:latin typeface="Cambria Math" panose="02040503050406030204" pitchFamily="18" charset="0"/>
                      </a:rPr>
                      <m:t>(</m:t>
                    </m:r>
                    <m:r>
                      <a:rPr lang="en-US" altLang="zh-CN" i="1" dirty="0" err="1">
                        <a:latin typeface="Cambria Math" panose="02040503050406030204" pitchFamily="18" charset="0"/>
                      </a:rPr>
                      <m:t>𝑢</m:t>
                    </m:r>
                    <m:r>
                      <a:rPr lang="en-US" altLang="zh-CN" i="1" dirty="0" err="1">
                        <a:latin typeface="Cambria Math" panose="02040503050406030204" pitchFamily="18" charset="0"/>
                      </a:rPr>
                      <m:t>,</m:t>
                    </m:r>
                    <m:r>
                      <a:rPr lang="en-US" altLang="zh-CN" i="1" dirty="0" err="1">
                        <a:latin typeface="Cambria Math" panose="02040503050406030204" pitchFamily="18" charset="0"/>
                      </a:rPr>
                      <m:t>𝑣</m:t>
                    </m:r>
                    <m:r>
                      <a:rPr lang="en-US" altLang="zh-CN" i="1" dirty="0">
                        <a:latin typeface="Cambria Math" panose="02040503050406030204" pitchFamily="18" charset="0"/>
                      </a:rPr>
                      <m:t>)</m:t>
                    </m:r>
                  </m:oMath>
                </a14:m>
                <a:r>
                  <a:rPr lang="en-US" altLang="zh-CN" dirty="0"/>
                  <a:t> </a:t>
                </a:r>
                <a:r>
                  <a:rPr lang="zh-CN" altLang="en-US" dirty="0"/>
                  <a:t>不属于</a:t>
                </a:r>
                <a:r>
                  <a:rPr lang="en-US" altLang="zh-CN" dirty="0"/>
                  <a:t>E</a:t>
                </a:r>
                <a:r>
                  <a:rPr lang="zh-CN" altLang="en-US" dirty="0"/>
                  <a:t>，那么意味着</a:t>
                </a:r>
                <a:r>
                  <a:rPr lang="en-US" altLang="zh-CN" dirty="0"/>
                  <a:t>u</a:t>
                </a:r>
                <a:r>
                  <a:rPr lang="zh-CN" altLang="en-US" dirty="0"/>
                  <a:t>或者</a:t>
                </a:r>
                <a:r>
                  <a:rPr lang="en-US" altLang="zh-CN" dirty="0"/>
                  <a:t>v</a:t>
                </a:r>
                <a:r>
                  <a:rPr lang="zh-CN" altLang="en-US" dirty="0"/>
                  <a:t>不属于</a:t>
                </a:r>
                <a:r>
                  <a:rPr lang="en-US" altLang="zh-CN" dirty="0"/>
                  <a:t>V’</a:t>
                </a:r>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7" y="1550020"/>
                <a:ext cx="5038732" cy="4308780"/>
              </a:xfrm>
              <a:blipFill rotWithShape="1">
                <a:blip r:embed="rId1"/>
                <a:stretch>
                  <a:fillRect l="-6" t="-14" r="6"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34" name="Oval 6"/>
              <p:cNvSpPr>
                <a:spLocks noChangeArrowheads="1"/>
              </p:cNvSpPr>
              <p:nvPr/>
            </p:nvSpPr>
            <p:spPr bwMode="auto">
              <a:xfrm>
                <a:off x="5714720" y="22780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𝑧</m:t>
                      </m:r>
                    </m:oMath>
                  </m:oMathPara>
                </a14:m>
                <a:endParaRPr lang="zh-CN" altLang="en-US" dirty="0">
                  <a:latin typeface="Times New Roman" panose="02020603050405020304" charset="0"/>
                  <a:sym typeface="Symbol" panose="05050102010706020507" pitchFamily="2" charset="2"/>
                </a:endParaRPr>
              </a:p>
            </p:txBody>
          </p:sp>
        </mc:Choice>
        <mc:Fallback>
          <p:sp>
            <p:nvSpPr>
              <p:cNvPr id="34" name="Oval 6"/>
              <p:cNvSpPr>
                <a:spLocks noRot="1" noChangeAspect="1" noMove="1" noResize="1" noEditPoints="1" noAdjustHandles="1" noChangeArrowheads="1" noChangeShapeType="1" noTextEdit="1"/>
              </p:cNvSpPr>
              <p:nvPr/>
            </p:nvSpPr>
            <p:spPr bwMode="auto">
              <a:xfrm>
                <a:off x="5714720" y="2278085"/>
                <a:ext cx="456657" cy="456657"/>
              </a:xfrm>
              <a:prstGeom prst="ellipse">
                <a:avLst/>
              </a:prstGeom>
              <a:blipFill rotWithShape="1">
                <a:blip r:embed="rId2"/>
                <a:stretch>
                  <a:fillRect l="-1468" t="-1465" r="-1293" b="-1296"/>
                </a:stretch>
              </a:blipFill>
              <a:ln w="12700">
                <a:solidFill>
                  <a:schemeClr val="tx1"/>
                </a:solidFill>
                <a:round/>
              </a:ln>
            </p:spPr>
            <p:txBody>
              <a:bodyPr/>
              <a:lstStyle/>
              <a:p>
                <a:r>
                  <a:rPr lang="zh-CN" altLang="en-US">
                    <a:noFill/>
                  </a:rPr>
                  <a:t> </a:t>
                </a:r>
              </a:p>
            </p:txBody>
          </p:sp>
        </mc:Fallback>
      </mc:AlternateContent>
      <p:cxnSp>
        <p:nvCxnSpPr>
          <p:cNvPr id="35" name="Straight Connector 34"/>
          <p:cNvCxnSpPr>
            <a:endCxn id="34" idx="7"/>
          </p:cNvCxnSpPr>
          <p:nvPr/>
        </p:nvCxnSpPr>
        <p:spPr>
          <a:xfrm flipH="1">
            <a:off x="6104501" y="1958004"/>
            <a:ext cx="528471" cy="3869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Oval 6"/>
              <p:cNvSpPr>
                <a:spLocks noChangeArrowheads="1"/>
              </p:cNvSpPr>
              <p:nvPr/>
            </p:nvSpPr>
            <p:spPr bwMode="auto">
              <a:xfrm>
                <a:off x="8251447" y="22780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𝑤</m:t>
                      </m:r>
                    </m:oMath>
                  </m:oMathPara>
                </a14:m>
                <a:endParaRPr lang="zh-CN" altLang="en-US" dirty="0">
                  <a:latin typeface="Times New Roman" panose="02020603050405020304" charset="0"/>
                  <a:sym typeface="Symbol" panose="05050102010706020507" pitchFamily="2" charset="2"/>
                </a:endParaRPr>
              </a:p>
            </p:txBody>
          </p:sp>
        </mc:Choice>
        <mc:Fallback>
          <p:sp>
            <p:nvSpPr>
              <p:cNvPr id="36" name="Oval 6"/>
              <p:cNvSpPr>
                <a:spLocks noRot="1" noChangeAspect="1" noMove="1" noResize="1" noEditPoints="1" noAdjustHandles="1" noChangeArrowheads="1" noChangeShapeType="1" noTextEdit="1"/>
              </p:cNvSpPr>
              <p:nvPr/>
            </p:nvSpPr>
            <p:spPr bwMode="auto">
              <a:xfrm>
                <a:off x="8251447" y="2278085"/>
                <a:ext cx="456657" cy="456657"/>
              </a:xfrm>
              <a:prstGeom prst="ellipse">
                <a:avLst/>
              </a:prstGeom>
              <a:blipFill rotWithShape="1">
                <a:blip r:embed="rId3"/>
                <a:stretch>
                  <a:fillRect l="-1447" t="-1465" r="-1314" b="-1296"/>
                </a:stretch>
              </a:blipFill>
              <a:ln w="12700">
                <a:solidFill>
                  <a:schemeClr val="tx1"/>
                </a:solidFill>
                <a:round/>
              </a:ln>
            </p:spPr>
            <p:txBody>
              <a:bodyPr/>
              <a:lstStyle/>
              <a:p>
                <a:r>
                  <a:rPr lang="zh-CN" altLang="en-US">
                    <a:noFill/>
                  </a:rPr>
                  <a:t> </a:t>
                </a:r>
              </a:p>
            </p:txBody>
          </p:sp>
        </mc:Fallback>
      </mc:AlternateContent>
      <p:cxnSp>
        <p:nvCxnSpPr>
          <p:cNvPr id="37" name="Straight Connector 36"/>
          <p:cNvCxnSpPr/>
          <p:nvPr/>
        </p:nvCxnSpPr>
        <p:spPr>
          <a:xfrm flipH="1">
            <a:off x="7022753" y="1796552"/>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794425" y="2024880"/>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955877" y="1958004"/>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2"/>
            <a:endCxn id="34" idx="6"/>
          </p:cNvCxnSpPr>
          <p:nvPr/>
        </p:nvCxnSpPr>
        <p:spPr>
          <a:xfrm flipH="1">
            <a:off x="6171377" y="2506414"/>
            <a:ext cx="2080070"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4" idx="5"/>
          </p:cNvCxnSpPr>
          <p:nvPr/>
        </p:nvCxnSpPr>
        <p:spPr>
          <a:xfrm flipH="1" flipV="1">
            <a:off x="6104501" y="2667866"/>
            <a:ext cx="1424443"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022753" y="3241872"/>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6" idx="3"/>
          </p:cNvCxnSpPr>
          <p:nvPr/>
        </p:nvCxnSpPr>
        <p:spPr>
          <a:xfrm flipH="1">
            <a:off x="6955877" y="2667866"/>
            <a:ext cx="1362446"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690397" y="2024880"/>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55877" y="1958004"/>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p:cNvSpPr txBox="1"/>
              <p:nvPr/>
            </p:nvSpPr>
            <p:spPr>
              <a:xfrm>
                <a:off x="7059645" y="3438387"/>
                <a:ext cx="461088"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46" name="TextBox 45"/>
              <p:cNvSpPr txBox="1">
                <a:spLocks noRot="1" noChangeAspect="1" noMove="1" noResize="1" noEditPoints="1" noAdjustHandles="1" noChangeArrowheads="1" noChangeShapeType="1" noTextEdit="1"/>
              </p:cNvSpPr>
              <p:nvPr/>
            </p:nvSpPr>
            <p:spPr>
              <a:xfrm>
                <a:off x="7059645" y="3438387"/>
                <a:ext cx="461088" cy="461665"/>
              </a:xfrm>
              <a:prstGeom prst="rect">
                <a:avLst/>
              </a:prstGeom>
              <a:blipFill rotWithShape="1">
                <a:blip r:embed="rId4"/>
                <a:stretch>
                  <a:fillRect l="-76" t="-108" r="93" b="1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Oval 46"/>
              <p:cNvSpPr/>
              <p:nvPr/>
            </p:nvSpPr>
            <p:spPr>
              <a:xfrm>
                <a:off x="6571697" y="155002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𝑢</m:t>
                      </m:r>
                    </m:oMath>
                  </m:oMathPara>
                </a14:m>
                <a:endParaRPr lang="en-US" dirty="0">
                  <a:solidFill>
                    <a:schemeClr val="tx1"/>
                  </a:solidFill>
                </a:endParaRPr>
              </a:p>
            </p:txBody>
          </p:sp>
        </mc:Choice>
        <mc:Fallback>
          <p:sp>
            <p:nvSpPr>
              <p:cNvPr id="47" name="Oval 46"/>
              <p:cNvSpPr>
                <a:spLocks noRot="1" noChangeAspect="1" noMove="1" noResize="1" noEditPoints="1" noAdjustHandles="1" noChangeArrowheads="1" noChangeShapeType="1" noTextEdit="1"/>
              </p:cNvSpPr>
              <p:nvPr/>
            </p:nvSpPr>
            <p:spPr>
              <a:xfrm>
                <a:off x="6571697" y="1550020"/>
                <a:ext cx="439716" cy="445169"/>
              </a:xfrm>
              <a:prstGeom prst="ellipse">
                <a:avLst/>
              </a:prstGeom>
              <a:blipFill rotWithShape="1">
                <a:blip r:embed="rId5"/>
                <a:stretch>
                  <a:fillRect l="-1174" t="-1138" r="-1069" b="-994"/>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Oval 47"/>
              <p:cNvSpPr/>
              <p:nvPr/>
            </p:nvSpPr>
            <p:spPr>
              <a:xfrm>
                <a:off x="7482441" y="155002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p:sp>
            <p:nvSpPr>
              <p:cNvPr id="48" name="Oval 47"/>
              <p:cNvSpPr>
                <a:spLocks noRot="1" noChangeAspect="1" noMove="1" noResize="1" noEditPoints="1" noAdjustHandles="1" noChangeArrowheads="1" noChangeShapeType="1" noTextEdit="1"/>
              </p:cNvSpPr>
              <p:nvPr/>
            </p:nvSpPr>
            <p:spPr>
              <a:xfrm>
                <a:off x="7482441" y="1550020"/>
                <a:ext cx="439716" cy="445169"/>
              </a:xfrm>
              <a:prstGeom prst="ellipse">
                <a:avLst/>
              </a:prstGeom>
              <a:blipFill rotWithShape="1">
                <a:blip r:embed="rId6"/>
                <a:stretch>
                  <a:fillRect l="-1209" t="-1138" r="-1034" b="-994"/>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Oval 48"/>
              <p:cNvSpPr/>
              <p:nvPr/>
            </p:nvSpPr>
            <p:spPr>
              <a:xfrm>
                <a:off x="6559665" y="3029904"/>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𝑦</m:t>
                      </m:r>
                    </m:oMath>
                  </m:oMathPara>
                </a14:m>
                <a:endParaRPr lang="en-US" dirty="0">
                  <a:solidFill>
                    <a:schemeClr val="tx1"/>
                  </a:solidFill>
                </a:endParaRPr>
              </a:p>
            </p:txBody>
          </p:sp>
        </mc:Choice>
        <mc:Fallback>
          <p:sp>
            <p:nvSpPr>
              <p:cNvPr id="49" name="Oval 48"/>
              <p:cNvSpPr>
                <a:spLocks noRot="1" noChangeAspect="1" noMove="1" noResize="1" noEditPoints="1" noAdjustHandles="1" noChangeArrowheads="1" noChangeShapeType="1" noTextEdit="1"/>
              </p:cNvSpPr>
              <p:nvPr/>
            </p:nvSpPr>
            <p:spPr>
              <a:xfrm>
                <a:off x="6559665" y="3029904"/>
                <a:ext cx="439716" cy="445169"/>
              </a:xfrm>
              <a:prstGeom prst="ellipse">
                <a:avLst/>
              </a:prstGeom>
              <a:blipFill rotWithShape="1">
                <a:blip r:embed="rId7"/>
                <a:stretch>
                  <a:fillRect l="-1181" t="-1070" r="-1062" b="-106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Oval 49"/>
              <p:cNvSpPr/>
              <p:nvPr/>
            </p:nvSpPr>
            <p:spPr>
              <a:xfrm>
                <a:off x="7470409" y="3029904"/>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𝑥</m:t>
                      </m:r>
                    </m:oMath>
                  </m:oMathPara>
                </a14:m>
                <a:endParaRPr lang="en-US" dirty="0">
                  <a:solidFill>
                    <a:schemeClr val="tx1"/>
                  </a:solidFill>
                </a:endParaRPr>
              </a:p>
            </p:txBody>
          </p:sp>
        </mc:Choice>
        <mc:Fallback>
          <p:sp>
            <p:nvSpPr>
              <p:cNvPr id="50" name="Oval 49"/>
              <p:cNvSpPr>
                <a:spLocks noRot="1" noChangeAspect="1" noMove="1" noResize="1" noEditPoints="1" noAdjustHandles="1" noChangeArrowheads="1" noChangeShapeType="1" noTextEdit="1"/>
              </p:cNvSpPr>
              <p:nvPr/>
            </p:nvSpPr>
            <p:spPr>
              <a:xfrm>
                <a:off x="7470409" y="3029904"/>
                <a:ext cx="439716" cy="445169"/>
              </a:xfrm>
              <a:prstGeom prst="ellipse">
                <a:avLst/>
              </a:prstGeom>
              <a:blipFill rotWithShape="1">
                <a:blip r:embed="rId8"/>
                <a:stretch>
                  <a:fillRect l="-1216" t="-1070" r="-1027" b="-106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Oval 50"/>
              <p:cNvSpPr>
                <a:spLocks noChangeArrowheads="1"/>
              </p:cNvSpPr>
              <p:nvPr/>
            </p:nvSpPr>
            <p:spPr bwMode="auto">
              <a:xfrm>
                <a:off x="6564148" y="390981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𝑢</m:t>
                      </m:r>
                    </m:oMath>
                  </m:oMathPara>
                </a14:m>
                <a:endParaRPr lang="zh-CN" altLang="en-US" dirty="0">
                  <a:latin typeface="Times New Roman" panose="02020603050405020304" charset="0"/>
                  <a:sym typeface="Symbol" panose="05050102010706020507" pitchFamily="2" charset="2"/>
                </a:endParaRPr>
              </a:p>
            </p:txBody>
          </p:sp>
        </mc:Choice>
        <mc:Fallback>
          <p:sp>
            <p:nvSpPr>
              <p:cNvPr id="51" name="Oval 50"/>
              <p:cNvSpPr>
                <a:spLocks noRot="1" noChangeAspect="1" noMove="1" noResize="1" noEditPoints="1" noAdjustHandles="1" noChangeArrowheads="1" noChangeShapeType="1" noTextEdit="1"/>
              </p:cNvSpPr>
              <p:nvPr/>
            </p:nvSpPr>
            <p:spPr bwMode="auto">
              <a:xfrm>
                <a:off x="6564148" y="3909817"/>
                <a:ext cx="456657" cy="456657"/>
              </a:xfrm>
              <a:prstGeom prst="ellipse">
                <a:avLst/>
              </a:prstGeom>
              <a:blipFill rotWithShape="1">
                <a:blip r:embed="rId9"/>
                <a:stretch>
                  <a:fillRect l="-1424" t="-1417" r="-1337" b="-134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Oval 6"/>
              <p:cNvSpPr>
                <a:spLocks noChangeArrowheads="1"/>
              </p:cNvSpPr>
              <p:nvPr/>
            </p:nvSpPr>
            <p:spPr bwMode="auto">
              <a:xfrm>
                <a:off x="7460120" y="390981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𝑣</m:t>
                      </m:r>
                    </m:oMath>
                  </m:oMathPara>
                </a14:m>
                <a:endParaRPr lang="zh-CN" altLang="en-US" dirty="0">
                  <a:latin typeface="Times New Roman" panose="02020603050405020304" charset="0"/>
                  <a:sym typeface="Symbol" panose="05050102010706020507" pitchFamily="2" charset="2"/>
                </a:endParaRPr>
              </a:p>
            </p:txBody>
          </p:sp>
        </mc:Choice>
        <mc:Fallback>
          <p:sp>
            <p:nvSpPr>
              <p:cNvPr id="52" name="Oval 6"/>
              <p:cNvSpPr>
                <a:spLocks noRot="1" noChangeAspect="1" noMove="1" noResize="1" noEditPoints="1" noAdjustHandles="1" noChangeArrowheads="1" noChangeShapeType="1" noTextEdit="1"/>
              </p:cNvSpPr>
              <p:nvPr/>
            </p:nvSpPr>
            <p:spPr bwMode="auto">
              <a:xfrm>
                <a:off x="7460120" y="3909817"/>
                <a:ext cx="456657" cy="456657"/>
              </a:xfrm>
              <a:prstGeom prst="ellipse">
                <a:avLst/>
              </a:prstGeom>
              <a:blipFill rotWithShape="1">
                <a:blip r:embed="rId10"/>
                <a:stretch>
                  <a:fillRect l="-1421" t="-1417" r="-1340" b="-134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Oval 52"/>
              <p:cNvSpPr>
                <a:spLocks noChangeArrowheads="1"/>
              </p:cNvSpPr>
              <p:nvPr/>
            </p:nvSpPr>
            <p:spPr bwMode="auto">
              <a:xfrm>
                <a:off x="6564148" y="535513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𝑦</m:t>
                      </m:r>
                    </m:oMath>
                  </m:oMathPara>
                </a14:m>
                <a:endParaRPr lang="zh-CN" altLang="en-US" dirty="0">
                  <a:latin typeface="Times New Roman" panose="02020603050405020304" charset="0"/>
                  <a:sym typeface="Symbol" panose="05050102010706020507" pitchFamily="2" charset="2"/>
                </a:endParaRPr>
              </a:p>
            </p:txBody>
          </p:sp>
        </mc:Choice>
        <mc:Fallback>
          <p:sp>
            <p:nvSpPr>
              <p:cNvPr id="53" name="Oval 52"/>
              <p:cNvSpPr>
                <a:spLocks noRot="1" noChangeAspect="1" noMove="1" noResize="1" noEditPoints="1" noAdjustHandles="1" noChangeArrowheads="1" noChangeShapeType="1" noTextEdit="1"/>
              </p:cNvSpPr>
              <p:nvPr/>
            </p:nvSpPr>
            <p:spPr bwMode="auto">
              <a:xfrm>
                <a:off x="6564148" y="5355137"/>
                <a:ext cx="456657" cy="456657"/>
              </a:xfrm>
              <a:prstGeom prst="ellipse">
                <a:avLst/>
              </a:prstGeom>
              <a:blipFill rotWithShape="1">
                <a:blip r:embed="rId11"/>
                <a:stretch>
                  <a:fillRect l="-1424" t="-1430" r="-1337" b="-133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Oval 6"/>
              <p:cNvSpPr>
                <a:spLocks noChangeArrowheads="1"/>
              </p:cNvSpPr>
              <p:nvPr/>
            </p:nvSpPr>
            <p:spPr bwMode="auto">
              <a:xfrm>
                <a:off x="7460120" y="535513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𝑥</m:t>
                      </m:r>
                    </m:oMath>
                  </m:oMathPara>
                </a14:m>
                <a:endParaRPr lang="zh-CN" altLang="en-US" dirty="0">
                  <a:latin typeface="Times New Roman" panose="02020603050405020304" charset="0"/>
                  <a:sym typeface="Symbol" panose="05050102010706020507" pitchFamily="2" charset="2"/>
                </a:endParaRPr>
              </a:p>
            </p:txBody>
          </p:sp>
        </mc:Choice>
        <mc:Fallback>
          <p:sp>
            <p:nvSpPr>
              <p:cNvPr id="54" name="Oval 6"/>
              <p:cNvSpPr>
                <a:spLocks noRot="1" noChangeAspect="1" noMove="1" noResize="1" noEditPoints="1" noAdjustHandles="1" noChangeArrowheads="1" noChangeShapeType="1" noTextEdit="1"/>
              </p:cNvSpPr>
              <p:nvPr/>
            </p:nvSpPr>
            <p:spPr bwMode="auto">
              <a:xfrm>
                <a:off x="7460120" y="5355137"/>
                <a:ext cx="456657" cy="456657"/>
              </a:xfrm>
              <a:prstGeom prst="ellipse">
                <a:avLst/>
              </a:prstGeom>
              <a:blipFill rotWithShape="1">
                <a:blip r:embed="rId12"/>
                <a:stretch>
                  <a:fillRect l="-1421" t="-1430" r="-1340" b="-1331"/>
                </a:stretch>
              </a:blipFill>
              <a:ln w="12700">
                <a:solidFill>
                  <a:schemeClr val="tx1"/>
                </a:solidFill>
                <a:round/>
              </a:ln>
            </p:spPr>
            <p:txBody>
              <a:bodyPr/>
              <a:lstStyle/>
              <a:p>
                <a:r>
                  <a:rPr lang="zh-CN" altLang="en-US">
                    <a:noFill/>
                  </a:rPr>
                  <a:t> </a:t>
                </a:r>
              </a:p>
            </p:txBody>
          </p:sp>
        </mc:Fallback>
      </mc:AlternateContent>
      <p:cxnSp>
        <p:nvCxnSpPr>
          <p:cNvPr id="55" name="Straight Connector 54"/>
          <p:cNvCxnSpPr>
            <a:endCxn id="52" idx="5"/>
          </p:cNvCxnSpPr>
          <p:nvPr/>
        </p:nvCxnSpPr>
        <p:spPr>
          <a:xfrm flipH="1" flipV="1">
            <a:off x="7849901" y="4299598"/>
            <a:ext cx="466474"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54" idx="7"/>
          </p:cNvCxnSpPr>
          <p:nvPr/>
        </p:nvCxnSpPr>
        <p:spPr>
          <a:xfrm flipH="1">
            <a:off x="7849901" y="5009460"/>
            <a:ext cx="466474"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51" idx="5"/>
          </p:cNvCxnSpPr>
          <p:nvPr/>
        </p:nvCxnSpPr>
        <p:spPr>
          <a:xfrm flipH="1" flipV="1">
            <a:off x="6953929" y="4299598"/>
            <a:ext cx="1362446"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2" idx="3"/>
          </p:cNvCxnSpPr>
          <p:nvPr/>
        </p:nvCxnSpPr>
        <p:spPr>
          <a:xfrm flipH="1">
            <a:off x="6102553" y="4299598"/>
            <a:ext cx="1424443"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3" idx="1"/>
          </p:cNvCxnSpPr>
          <p:nvPr/>
        </p:nvCxnSpPr>
        <p:spPr>
          <a:xfrm flipH="1" flipV="1">
            <a:off x="6102553" y="5009460"/>
            <a:ext cx="528471"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TextBox 59"/>
              <p:cNvSpPr txBox="1"/>
              <p:nvPr/>
            </p:nvSpPr>
            <p:spPr>
              <a:xfrm>
                <a:off x="7056092" y="5811794"/>
                <a:ext cx="461087" cy="46243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accPr>
                        <m:e>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e>
                      </m:acc>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60" name="TextBox 59"/>
              <p:cNvSpPr txBox="1">
                <a:spLocks noRot="1" noChangeAspect="1" noMove="1" noResize="1" noEditPoints="1" noAdjustHandles="1" noChangeArrowheads="1" noChangeShapeType="1" noTextEdit="1"/>
              </p:cNvSpPr>
              <p:nvPr/>
            </p:nvSpPr>
            <p:spPr>
              <a:xfrm>
                <a:off x="7056092" y="5811794"/>
                <a:ext cx="461087" cy="462434"/>
              </a:xfrm>
              <a:prstGeom prst="rect">
                <a:avLst/>
              </a:prstGeom>
              <a:blipFill rotWithShape="1">
                <a:blip r:embed="rId13"/>
                <a:stretch>
                  <a:fillRect l="-132" t="-59" r="11" b="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Oval 60"/>
              <p:cNvSpPr/>
              <p:nvPr/>
            </p:nvSpPr>
            <p:spPr>
              <a:xfrm>
                <a:off x="5698848" y="461401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𝑧</m:t>
                      </m:r>
                    </m:oMath>
                  </m:oMathPara>
                </a14:m>
                <a:endParaRPr lang="en-US" dirty="0">
                  <a:solidFill>
                    <a:schemeClr val="tx1"/>
                  </a:solidFill>
                </a:endParaRPr>
              </a:p>
            </p:txBody>
          </p:sp>
        </mc:Choice>
        <mc:Fallback>
          <p:sp>
            <p:nvSpPr>
              <p:cNvPr id="61" name="Oval 60"/>
              <p:cNvSpPr>
                <a:spLocks noRot="1" noChangeAspect="1" noMove="1" noResize="1" noEditPoints="1" noAdjustHandles="1" noChangeArrowheads="1" noChangeShapeType="1" noTextEdit="1"/>
              </p:cNvSpPr>
              <p:nvPr/>
            </p:nvSpPr>
            <p:spPr>
              <a:xfrm>
                <a:off x="5698848" y="4614010"/>
                <a:ext cx="439716" cy="445169"/>
              </a:xfrm>
              <a:prstGeom prst="ellipse">
                <a:avLst/>
              </a:prstGeom>
              <a:blipFill rotWithShape="1">
                <a:blip r:embed="rId14"/>
                <a:stretch>
                  <a:fillRect l="-1092" t="-1164" r="-1007" b="-968"/>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Oval 61"/>
              <p:cNvSpPr/>
              <p:nvPr/>
            </p:nvSpPr>
            <p:spPr>
              <a:xfrm>
                <a:off x="8268388" y="4625423"/>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𝑤</m:t>
                      </m:r>
                    </m:oMath>
                  </m:oMathPara>
                </a14:m>
                <a:endParaRPr lang="en-US" dirty="0">
                  <a:solidFill>
                    <a:schemeClr val="tx1"/>
                  </a:solidFill>
                </a:endParaRPr>
              </a:p>
            </p:txBody>
          </p:sp>
        </mc:Choice>
        <mc:Fallback>
          <p:sp>
            <p:nvSpPr>
              <p:cNvPr id="62" name="Oval 61"/>
              <p:cNvSpPr>
                <a:spLocks noRot="1" noChangeAspect="1" noMove="1" noResize="1" noEditPoints="1" noAdjustHandles="1" noChangeArrowheads="1" noChangeShapeType="1" noTextEdit="1"/>
              </p:cNvSpPr>
              <p:nvPr/>
            </p:nvSpPr>
            <p:spPr>
              <a:xfrm>
                <a:off x="8268388" y="4625423"/>
                <a:ext cx="439716" cy="445169"/>
              </a:xfrm>
              <a:prstGeom prst="ellipse">
                <a:avLst/>
              </a:prstGeom>
              <a:blipFill rotWithShape="1">
                <a:blip r:embed="rId15"/>
                <a:stretch>
                  <a:fillRect l="-1167" t="-1160" r="-1076" b="-97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a:xfrm>
                <a:off x="4642455" y="1489195"/>
                <a:ext cx="1738874"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p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e>
                        <m: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up>
                      </m:s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𝑢</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𝑣</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𝑥</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𝑦</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63" name="TextBox 62"/>
              <p:cNvSpPr txBox="1">
                <a:spLocks noRot="1" noChangeAspect="1" noMove="1" noResize="1" noEditPoints="1" noAdjustHandles="1" noChangeArrowheads="1" noChangeShapeType="1" noTextEdit="1"/>
              </p:cNvSpPr>
              <p:nvPr/>
            </p:nvSpPr>
            <p:spPr>
              <a:xfrm>
                <a:off x="4642455" y="1489195"/>
                <a:ext cx="1738874" cy="369332"/>
              </a:xfrm>
              <a:prstGeom prst="rect">
                <a:avLst/>
              </a:prstGeom>
              <a:blipFill rotWithShape="1">
                <a:blip r:embed="rId16"/>
                <a:stretch>
                  <a:fillRect l="-35" t="-32" r="12"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TextBox 63"/>
              <p:cNvSpPr txBox="1"/>
              <p:nvPr/>
            </p:nvSpPr>
            <p:spPr>
              <a:xfrm>
                <a:off x="4711243" y="5673679"/>
                <a:ext cx="175099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Sup>
                        <m:sSup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p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e>
                        <m: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up>
                      </m:s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𝑧</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𝑤</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64" name="TextBox 63"/>
              <p:cNvSpPr txBox="1">
                <a:spLocks noRot="1" noChangeAspect="1" noMove="1" noResize="1" noEditPoints="1" noAdjustHandles="1" noChangeArrowheads="1" noChangeShapeType="1" noTextEdit="1"/>
              </p:cNvSpPr>
              <p:nvPr/>
            </p:nvSpPr>
            <p:spPr>
              <a:xfrm>
                <a:off x="4711243" y="5673679"/>
                <a:ext cx="1750992" cy="369332"/>
              </a:xfrm>
              <a:prstGeom prst="rect">
                <a:avLst/>
              </a:prstGeom>
              <a:blipFill rotWithShape="1">
                <a:blip r:embed="rId17"/>
                <a:stretch>
                  <a:fillRect l="-10" t="-159" r="27" b="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13080" y="6294755"/>
                <a:ext cx="7662545" cy="374650"/>
              </a:xfrm>
              <a:prstGeom prst="rect">
                <a:avLst/>
              </a:prstGeom>
              <a:noFill/>
            </p:spPr>
            <p:txBody>
              <a:bodyPr wrap="none" rtlCol="0">
                <a:spAutoFit/>
              </a:bodyPr>
              <a:p>
                <a:pPr algn="l"/>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只需证明：图</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G</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k</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的团</a:t>
                </a:r>
                <a:r>
                  <a:rPr lang="zh-CN" altLang="en-US" dirty="0" err="1" smtClean="0">
                    <a:solidFill>
                      <a:srgbClr val="FF0000"/>
                    </a:solidFill>
                    <a:latin typeface="Calibri" panose="020F0502020204030204" pitchFamily="34" charset="0"/>
                    <a:ea typeface="华文中宋" panose="02010600040101010101" pitchFamily="2" charset="-122"/>
                    <a:cs typeface="Calibri" panose="020F0502020204030204" pitchFamily="34" charset="0"/>
                  </a:rPr>
                  <a:t>当且仅当</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图</a:t>
                </a:r>
                <a14:m>
                  <m:oMath xmlns:m="http://schemas.openxmlformats.org/officeDocument/2006/math">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𝑉</m:t>
                        </m:r>
                      </m:e>
                    </m:d>
                    <m:r>
                      <a:rPr lang="en-US" altLang="zh-CN" i="1">
                        <a:latin typeface="Cambria Math" panose="02040503050406030204" pitchFamily="18" charset="0"/>
                      </a:rPr>
                      <m:t>−</m:t>
                    </m:r>
                    <m:r>
                      <a:rPr lang="en-US" altLang="zh-CN" i="1">
                        <a:latin typeface="Cambria Math" panose="02040503050406030204" pitchFamily="18" charset="0"/>
                      </a:rPr>
                      <m:t>𝑘</m:t>
                    </m:r>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的顶点</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覆盖</a:t>
                </a:r>
                <a:endPar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13080" y="6294755"/>
                <a:ext cx="7662545" cy="374650"/>
              </a:xfrm>
              <a:prstGeom prst="rect">
                <a:avLst/>
              </a:prstGeom>
              <a:blipFill rotWithShape="1">
                <a:blip r:embed="rId18"/>
                <a:stretch>
                  <a:fillRect/>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t>
            </a:r>
            <a:r>
              <a:rPr lang="en-US" dirty="0"/>
              <a:t>olynomial-</a:t>
            </a:r>
            <a:r>
              <a:rPr lang="en-US" altLang="zh-CN" dirty="0"/>
              <a:t>T</a:t>
            </a:r>
            <a:r>
              <a:rPr lang="en-US" dirty="0"/>
              <a:t>ime </a:t>
            </a:r>
            <a:r>
              <a:rPr lang="en-US" altLang="zh-CN" dirty="0"/>
              <a:t>A</a:t>
            </a:r>
            <a:r>
              <a:rPr lang="en-US" dirty="0"/>
              <a:t>lgorithm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b="1" dirty="0">
                    <a:solidFill>
                      <a:srgbClr val="FF0000"/>
                    </a:solidFill>
                  </a:rPr>
                  <a:t>Definition</a:t>
                </a:r>
                <a:endParaRPr lang="en-US" b="1" dirty="0">
                  <a:solidFill>
                    <a:srgbClr val="FF0000"/>
                  </a:solidFill>
                </a:endParaRPr>
              </a:p>
              <a:p>
                <a:pPr marL="0" indent="0">
                  <a:buNone/>
                </a:pPr>
                <a:r>
                  <a:rPr lang="en-US" dirty="0"/>
                  <a:t>A </a:t>
                </a:r>
                <a:r>
                  <a:rPr lang="en-US" dirty="0">
                    <a:solidFill>
                      <a:srgbClr val="4590B8"/>
                    </a:solidFill>
                  </a:rPr>
                  <a:t>polynomial-time algorithm</a:t>
                </a:r>
                <a:r>
                  <a:rPr lang="zh-CN" altLang="en-US" dirty="0">
                    <a:solidFill>
                      <a:srgbClr val="4590B8"/>
                    </a:solidFill>
                  </a:rPr>
                  <a:t> </a:t>
                </a:r>
                <a:r>
                  <a:rPr lang="en-US" altLang="zh-CN" dirty="0">
                    <a:solidFill>
                      <a:srgbClr val="4590B8"/>
                    </a:solidFill>
                  </a:rPr>
                  <a:t>(</a:t>
                </a:r>
                <a:r>
                  <a:rPr lang="zh-CN" altLang="en-US" dirty="0">
                    <a:solidFill>
                      <a:srgbClr val="4590B8"/>
                    </a:solidFill>
                  </a:rPr>
                  <a:t>多项式时间算法</a:t>
                </a:r>
                <a:r>
                  <a:rPr lang="en-US" altLang="zh-CN" dirty="0">
                    <a:solidFill>
                      <a:srgbClr val="4590B8"/>
                    </a:solidFill>
                  </a:rPr>
                  <a:t>)</a:t>
                </a:r>
                <a:r>
                  <a:rPr lang="en-US" b="1" i="1" dirty="0"/>
                  <a:t> </a:t>
                </a:r>
                <a:r>
                  <a:rPr lang="en-US" dirty="0"/>
                  <a:t>is one whose </a:t>
                </a:r>
                <a:r>
                  <a:rPr lang="en-US" dirty="0">
                    <a:solidFill>
                      <a:srgbClr val="FF0000"/>
                    </a:solidFill>
                  </a:rPr>
                  <a:t>worst-case time complexity</a:t>
                </a:r>
                <a:r>
                  <a:rPr lang="en-US" dirty="0"/>
                  <a:t> is bounded above by a polynomial function of its input size. That is, if </a:t>
                </a:r>
                <a14:m>
                  <m:oMath xmlns:m="http://schemas.openxmlformats.org/officeDocument/2006/math">
                    <m:r>
                      <a:rPr lang="en-US" i="1" dirty="0">
                        <a:solidFill>
                          <a:srgbClr val="FF0000"/>
                        </a:solidFill>
                        <a:latin typeface="Cambria Math" panose="02040503050406030204" pitchFamily="18" charset="0"/>
                      </a:rPr>
                      <m:t>𝑛</m:t>
                    </m:r>
                  </m:oMath>
                </a14:m>
                <a:r>
                  <a:rPr lang="en-US" i="1" dirty="0">
                    <a:solidFill>
                      <a:srgbClr val="FF0000"/>
                    </a:solidFill>
                  </a:rPr>
                  <a:t> </a:t>
                </a:r>
                <a:r>
                  <a:rPr lang="en-US" dirty="0">
                    <a:solidFill>
                      <a:srgbClr val="FF0000"/>
                    </a:solidFill>
                  </a:rPr>
                  <a:t>is the input size</a:t>
                </a:r>
                <a:r>
                  <a:rPr lang="en-US" dirty="0"/>
                  <a:t>, there exists a polynomial</a:t>
                </a:r>
                <a:r>
                  <a:rPr lang="zh-CN" altLang="en-US" dirty="0"/>
                  <a:t> </a:t>
                </a:r>
                <a:r>
                  <a:rPr lang="en-US" altLang="zh-CN" dirty="0"/>
                  <a:t>function</a:t>
                </a:r>
                <a:r>
                  <a:rPr lang="en-US" dirty="0"/>
                  <a:t>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a14:m>
                <a:r>
                  <a:rPr lang="en-US" dirty="0"/>
                  <a:t> such that</a:t>
                </a: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panose="02040503050406030204" pitchFamily="18" charset="0"/>
                            </a:rPr>
                          </m:ctrlPr>
                        </m:dPr>
                        <m:e>
                          <m:r>
                            <a:rPr lang="en-US" i="1">
                              <a:latin typeface="Cambria Math" panose="02040503050406030204" pitchFamily="18" charset="0"/>
                            </a:rPr>
                            <m:t>𝑛</m:t>
                          </m:r>
                        </m:e>
                      </m:d>
                      <m:r>
                        <a:rPr lang="en-US" altLang="zh-CN"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e>
                      </m:d>
                      <m:r>
                        <a:rPr lang="en-US" i="1">
                          <a:latin typeface="Cambria Math" panose="02040503050406030204" pitchFamily="18" charset="0"/>
                          <a:ea typeface="Cambria Math" panose="02040503050406030204" pitchFamily="18" charset="0"/>
                        </a:rPr>
                        <m:t>.</m:t>
                      </m:r>
                    </m:oMath>
                  </m:oMathPara>
                </a14:m>
                <a:endParaRPr lang="en-US" dirty="0"/>
              </a:p>
              <a:p>
                <a:pPr marL="0" indent="0">
                  <a:buNone/>
                </a:pPr>
                <a:r>
                  <a:rPr lang="en-US" altLang="zh-CN" dirty="0"/>
                  <a:t>where</a:t>
                </a:r>
                <a:r>
                  <a:rPr lang="zh-CN" altLang="en-US" dirty="0"/>
                  <a:t> </a:t>
                </a:r>
                <a14:m>
                  <m:oMath xmlns:m="http://schemas.openxmlformats.org/officeDocument/2006/math">
                    <m:r>
                      <a:rPr lang="en-US" i="1">
                        <a:latin typeface="Cambria Math" panose="02040503050406030204" pitchFamily="18" charset="0"/>
                      </a:rPr>
                      <m:t>𝑊</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zh-CN" altLang="en-US" dirty="0"/>
                  <a:t> </a:t>
                </a:r>
                <a:r>
                  <a:rPr lang="en-US" altLang="zh-CN" dirty="0"/>
                  <a:t>is</a:t>
                </a:r>
                <a:r>
                  <a:rPr lang="zh-CN" altLang="en-US" dirty="0"/>
                  <a:t> </a:t>
                </a:r>
                <a:r>
                  <a:rPr lang="en-US" altLang="zh-CN" dirty="0"/>
                  <a:t>the</a:t>
                </a:r>
                <a:r>
                  <a:rPr lang="zh-CN" altLang="en-US" dirty="0"/>
                  <a:t> </a:t>
                </a:r>
                <a:r>
                  <a:rPr lang="en-US" altLang="zh-CN" dirty="0"/>
                  <a:t>worst-case</a:t>
                </a:r>
                <a:r>
                  <a:rPr lang="zh-CN" altLang="en-US" dirty="0"/>
                  <a:t> </a:t>
                </a:r>
                <a:r>
                  <a:rPr lang="en-US" altLang="zh-CN" dirty="0"/>
                  <a:t>time</a:t>
                </a:r>
                <a:r>
                  <a:rPr lang="zh-CN" altLang="en-US" dirty="0"/>
                  <a:t> </a:t>
                </a:r>
                <a:r>
                  <a:rPr lang="en-US" altLang="zh-CN" dirty="0"/>
                  <a:t>complexity.</a:t>
                </a:r>
                <a:endParaRPr lang="en-US" altLang="zh-CN" dirty="0"/>
              </a:p>
              <a:p>
                <a:pPr marL="0" indent="0">
                  <a:buNone/>
                </a:pPr>
                <a:r>
                  <a:rPr lang="zh-CN" altLang="en-US" dirty="0"/>
                  <a:t>一个多项式时间算法他的最差情况复杂度是小于或者等于多项式时间的</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6" name="Rectangle 5"/>
          <p:cNvSpPr/>
          <p:nvPr/>
        </p:nvSpPr>
        <p:spPr>
          <a:xfrm>
            <a:off x="435892" y="2192215"/>
            <a:ext cx="8272212" cy="37146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Vertex</a:t>
            </a:r>
            <a:r>
              <a:rPr lang="zh-CN" altLang="en-US" dirty="0"/>
              <a:t> </a:t>
            </a:r>
            <a:r>
              <a:rPr lang="en-US" altLang="zh-CN" dirty="0"/>
              <a:t>Cover</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550020"/>
                <a:ext cx="5174431" cy="4308780"/>
              </a:xfrm>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altLang="zh-CN" dirty="0"/>
              </a:p>
              <a:p>
                <a:r>
                  <a:rPr lang="en-US" altLang="zh-CN" dirty="0"/>
                  <a:t>We</a:t>
                </a:r>
                <a:r>
                  <a:rPr lang="zh-CN" altLang="en-US" dirty="0"/>
                  <a:t> </a:t>
                </a:r>
                <a:r>
                  <a:rPr lang="en-US" altLang="zh-CN" dirty="0"/>
                  <a:t>get:</a:t>
                </a:r>
                <a:r>
                  <a:rPr lang="zh-CN" altLang="en-US" dirty="0"/>
                  <a:t> </a:t>
                </a:r>
                <a14:m>
                  <m:oMath xmlns:m="http://schemas.openxmlformats.org/officeDocument/2006/math">
                    <m:d>
                      <m:dPr>
                        <m:ctrlPr>
                          <a:rPr lang="en-US" i="1" dirty="0" err="1">
                            <a:latin typeface="Cambria Math" panose="02040503050406030204" pitchFamily="18" charset="0"/>
                          </a:rPr>
                        </m:ctrlPr>
                      </m:dPr>
                      <m:e>
                        <m:r>
                          <a:rPr lang="en-US" i="1" dirty="0" err="1">
                            <a:latin typeface="Cambria Math" panose="02040503050406030204" pitchFamily="18" charset="0"/>
                          </a:rPr>
                          <m:t>𝑢</m:t>
                        </m:r>
                        <m:r>
                          <a:rPr lang="en-US" i="1" dirty="0" err="1">
                            <a:latin typeface="Cambria Math" panose="02040503050406030204" pitchFamily="18" charset="0"/>
                          </a:rPr>
                          <m:t>,</m:t>
                        </m:r>
                        <m:r>
                          <a:rPr lang="en-US" i="1" dirty="0" err="1">
                            <a:latin typeface="Cambria Math" panose="02040503050406030204" pitchFamily="18" charset="0"/>
                          </a:rPr>
                          <m:t>𝑣</m:t>
                        </m:r>
                      </m:e>
                    </m:d>
                    <m:r>
                      <a:rPr lang="zh-CN" altLang="en-US" i="1" dirty="0">
                        <a:latin typeface="Cambria Math" panose="02040503050406030204" pitchFamily="18" charset="0"/>
                      </a:rPr>
                      <m:t>∈</m:t>
                    </m:r>
                    <m:acc>
                      <m:accPr>
                        <m:chr m:val="̅"/>
                        <m:ctrlPr>
                          <a:rPr lang="zh-CN" altLang="en-US" i="1" dirty="0">
                            <a:latin typeface="Cambria Math" panose="02040503050406030204" pitchFamily="18" charset="0"/>
                          </a:rPr>
                        </m:ctrlPr>
                      </m:accPr>
                      <m:e>
                        <m:r>
                          <a:rPr lang="en-US" altLang="zh-CN" i="1" dirty="0">
                            <a:latin typeface="Cambria Math" panose="02040503050406030204" pitchFamily="18" charset="0"/>
                          </a:rPr>
                          <m:t>𝐸</m:t>
                        </m:r>
                      </m:e>
                    </m:acc>
                    <m:r>
                      <a:rPr lang="zh-CN" altLang="en-US" i="1" dirty="0">
                        <a:latin typeface="Cambria Math" panose="02040503050406030204" pitchFamily="18" charset="0"/>
                      </a:rPr>
                      <m:t>⇒</m:t>
                    </m:r>
                  </m:oMath>
                </a14:m>
                <a:r>
                  <a:rPr lang="zh-CN" altLang="en-US" dirty="0"/>
                  <a:t> </a:t>
                </a:r>
                <a14:m>
                  <m:oMath xmlns:m="http://schemas.openxmlformats.org/officeDocument/2006/math">
                    <m:r>
                      <a:rPr lang="en-US" i="1" dirty="0">
                        <a:latin typeface="Cambria Math" panose="02040503050406030204" pitchFamily="18" charset="0"/>
                      </a:rPr>
                      <m:t>𝑢</m:t>
                    </m:r>
                    <m:r>
                      <a:rPr lang="zh-CN" altLang="en-US"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m:t>
                    </m:r>
                  </m:oMath>
                </a14:m>
                <a:r>
                  <a:rPr lang="zh-CN" altLang="en-US" dirty="0"/>
                  <a:t> </a:t>
                </a:r>
                <a:r>
                  <a:rPr lang="en-US" altLang="zh-CN" dirty="0"/>
                  <a:t>or</a:t>
                </a:r>
                <a:r>
                  <a:rPr lang="zh-CN" altLang="en-US" dirty="0"/>
                  <a:t> </a:t>
                </a:r>
                <a14:m>
                  <m:oMath xmlns:m="http://schemas.openxmlformats.org/officeDocument/2006/math">
                    <m:r>
                      <a:rPr lang="en-US" altLang="zh-CN" i="1" dirty="0">
                        <a:latin typeface="Cambria Math" panose="02040503050406030204" pitchFamily="18" charset="0"/>
                      </a:rPr>
                      <m:t>𝑣</m:t>
                    </m:r>
                    <m:r>
                      <a:rPr lang="zh-CN" altLang="en-US"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m:t>
                    </m:r>
                  </m:oMath>
                </a14:m>
                <a:endParaRPr lang="en-US" dirty="0"/>
              </a:p>
              <a:p>
                <a:r>
                  <a:rPr lang="en-US" altLang="zh-CN" dirty="0"/>
                  <a:t>It</a:t>
                </a:r>
                <a:r>
                  <a:rPr lang="zh-CN" altLang="en-US" dirty="0"/>
                  <a:t> </a:t>
                </a:r>
                <a:r>
                  <a:rPr lang="en-US" dirty="0"/>
                  <a:t>means that </a:t>
                </a:r>
                <a:r>
                  <a:rPr lang="en-US" altLang="zh-CN" dirty="0"/>
                  <a:t>every</a:t>
                </a:r>
                <a:r>
                  <a:rPr lang="zh-CN" altLang="en-US" dirty="0"/>
                  <a:t> </a:t>
                </a:r>
                <a:r>
                  <a:rPr lang="en-US" dirty="0"/>
                  <a:t>edge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r>
                      <a:rPr lang="en-US" i="1" dirty="0">
                        <a:latin typeface="Cambria Math" panose="02040503050406030204" pitchFamily="18" charset="0"/>
                      </a:rPr>
                      <m:t>)</m:t>
                    </m:r>
                    <m:r>
                      <a:rPr lang="zh-CN" altLang="en-US" i="1" dirty="0">
                        <a:latin typeface="Cambria Math" panose="02040503050406030204" pitchFamily="18" charset="0"/>
                      </a:rPr>
                      <m:t>∈</m:t>
                    </m:r>
                    <m:acc>
                      <m:accPr>
                        <m:chr m:val="̅"/>
                        <m:ctrlPr>
                          <a:rPr lang="zh-CN" altLang="en-US" i="1" dirty="0">
                            <a:latin typeface="Cambria Math" panose="02040503050406030204" pitchFamily="18" charset="0"/>
                          </a:rPr>
                        </m:ctrlPr>
                      </m:accPr>
                      <m:e>
                        <m:r>
                          <a:rPr lang="en-US" altLang="zh-CN" i="1" dirty="0">
                            <a:latin typeface="Cambria Math" panose="02040503050406030204" pitchFamily="18" charset="0"/>
                          </a:rPr>
                          <m:t>𝐸</m:t>
                        </m:r>
                      </m:e>
                    </m:acc>
                  </m:oMath>
                </a14:m>
                <a:r>
                  <a:rPr lang="zh-CN" altLang="en-US" dirty="0"/>
                  <a:t> </a:t>
                </a:r>
                <a:r>
                  <a:rPr lang="en-US" dirty="0"/>
                  <a:t>is covered by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a:latin typeface="Cambria Math" panose="02040503050406030204" pitchFamily="18" charset="0"/>
                      </a:rPr>
                      <m:t>′</m:t>
                    </m:r>
                  </m:oMath>
                </a14:m>
                <a:r>
                  <a:rPr lang="en-US" dirty="0"/>
                  <a:t>.  </a:t>
                </a:r>
                <a:r>
                  <a:rPr lang="zh-CN" altLang="en-US" dirty="0"/>
                  <a:t>这个就是顶点覆盖</a:t>
                </a:r>
                <a:endParaRPr lang="en-US" dirty="0"/>
              </a:p>
              <a:p>
                <a:r>
                  <a:rPr lang="en-US" dirty="0"/>
                  <a:t>Hence, the set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,which</a:t>
                </a:r>
                <a:r>
                  <a:rPr lang="zh-CN" altLang="en-US" dirty="0"/>
                  <a:t> </a:t>
                </a:r>
                <a:r>
                  <a:rPr lang="en-US" dirty="0"/>
                  <a:t>has</a:t>
                </a:r>
                <a:r>
                  <a:rPr lang="zh-CN" altLang="en-US" dirty="0"/>
                  <a:t> </a:t>
                </a:r>
                <a:r>
                  <a:rPr lang="en-US" dirty="0" err="1"/>
                  <a:t>size</a:t>
                </a:r>
                <a:r>
                  <a:rPr lang="zh-CN" altLang="en-US" dirty="0"/>
                  <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a:latin typeface="Cambria Math" panose="02040503050406030204" pitchFamily="18" charset="0"/>
                      </a:rPr>
                      <m:t>|−</m:t>
                    </m:r>
                    <m:r>
                      <a:rPr lang="en-US" i="1" dirty="0" err="1">
                        <a:latin typeface="Cambria Math" panose="02040503050406030204" pitchFamily="18" charset="0"/>
                      </a:rPr>
                      <m:t>𝑘</m:t>
                    </m:r>
                  </m:oMath>
                </a14:m>
                <a:r>
                  <a:rPr lang="en-US" dirty="0"/>
                  <a:t>,</a:t>
                </a:r>
                <a:r>
                  <a:rPr lang="zh-CN" altLang="en-US" dirty="0"/>
                  <a:t> </a:t>
                </a:r>
                <a:r>
                  <a:rPr lang="en-US" dirty="0"/>
                  <a:t>forms</a:t>
                </a:r>
                <a:r>
                  <a:rPr lang="zh-CN" altLang="en-US" dirty="0"/>
                  <a:t> </a:t>
                </a:r>
                <a:r>
                  <a:rPr lang="en-US" dirty="0"/>
                  <a:t>a</a:t>
                </a:r>
                <a:r>
                  <a:rPr lang="zh-CN" altLang="en-US" dirty="0"/>
                  <a:t> </a:t>
                </a:r>
                <a:r>
                  <a:rPr lang="en-US" dirty="0"/>
                  <a:t>vertex</a:t>
                </a:r>
                <a:r>
                  <a:rPr lang="zh-CN" altLang="en-US" dirty="0"/>
                  <a:t> </a:t>
                </a:r>
                <a:r>
                  <a:rPr lang="en-US" dirty="0"/>
                  <a:t>cover</a:t>
                </a:r>
                <a:r>
                  <a:rPr lang="zh-CN" altLang="en-US" dirty="0"/>
                  <a:t> </a:t>
                </a:r>
                <a:r>
                  <a:rPr lang="en-US" dirty="0"/>
                  <a:t>for </a:t>
                </a:r>
                <a14:m>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𝐺</m:t>
                        </m:r>
                      </m:e>
                    </m:acc>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550020"/>
                <a:ext cx="5174431" cy="4308780"/>
              </a:xfrm>
              <a:blipFill rotWithShape="1">
                <a:blip r:embed="rId1"/>
                <a:stretch>
                  <a:fillRect l="-6" t="-14" r="2"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mc:AlternateContent xmlns:mc="http://schemas.openxmlformats.org/markup-compatibility/2006">
        <mc:Choice xmlns:a14="http://schemas.microsoft.com/office/drawing/2010/main" Requires="a14">
          <p:sp>
            <p:nvSpPr>
              <p:cNvPr id="34" name="Oval 6"/>
              <p:cNvSpPr>
                <a:spLocks noChangeArrowheads="1"/>
              </p:cNvSpPr>
              <p:nvPr/>
            </p:nvSpPr>
            <p:spPr bwMode="auto">
              <a:xfrm>
                <a:off x="5714720" y="22780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𝑧</m:t>
                      </m:r>
                    </m:oMath>
                  </m:oMathPara>
                </a14:m>
                <a:endParaRPr lang="zh-CN" altLang="en-US" dirty="0">
                  <a:latin typeface="Times New Roman" panose="02020603050405020304" charset="0"/>
                  <a:sym typeface="Symbol" panose="05050102010706020507" pitchFamily="2" charset="2"/>
                </a:endParaRPr>
              </a:p>
            </p:txBody>
          </p:sp>
        </mc:Choice>
        <mc:Fallback>
          <p:sp>
            <p:nvSpPr>
              <p:cNvPr id="34" name="Oval 6"/>
              <p:cNvSpPr>
                <a:spLocks noRot="1" noChangeAspect="1" noMove="1" noResize="1" noEditPoints="1" noAdjustHandles="1" noChangeArrowheads="1" noChangeShapeType="1" noTextEdit="1"/>
              </p:cNvSpPr>
              <p:nvPr/>
            </p:nvSpPr>
            <p:spPr bwMode="auto">
              <a:xfrm>
                <a:off x="5714720" y="2278085"/>
                <a:ext cx="456657" cy="456657"/>
              </a:xfrm>
              <a:prstGeom prst="ellipse">
                <a:avLst/>
              </a:prstGeom>
              <a:blipFill rotWithShape="1">
                <a:blip r:embed="rId2"/>
                <a:stretch>
                  <a:fillRect l="-1468" t="-1465" r="-1293" b="-1296"/>
                </a:stretch>
              </a:blipFill>
              <a:ln w="12700">
                <a:solidFill>
                  <a:schemeClr val="tx1"/>
                </a:solidFill>
                <a:round/>
              </a:ln>
            </p:spPr>
            <p:txBody>
              <a:bodyPr/>
              <a:lstStyle/>
              <a:p>
                <a:r>
                  <a:rPr lang="zh-CN" altLang="en-US">
                    <a:noFill/>
                  </a:rPr>
                  <a:t> </a:t>
                </a:r>
              </a:p>
            </p:txBody>
          </p:sp>
        </mc:Fallback>
      </mc:AlternateContent>
      <p:cxnSp>
        <p:nvCxnSpPr>
          <p:cNvPr id="35" name="Straight Connector 34"/>
          <p:cNvCxnSpPr>
            <a:endCxn id="34" idx="7"/>
          </p:cNvCxnSpPr>
          <p:nvPr/>
        </p:nvCxnSpPr>
        <p:spPr>
          <a:xfrm flipH="1">
            <a:off x="6104501" y="1958004"/>
            <a:ext cx="528471" cy="3869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Oval 6"/>
              <p:cNvSpPr>
                <a:spLocks noChangeArrowheads="1"/>
              </p:cNvSpPr>
              <p:nvPr/>
            </p:nvSpPr>
            <p:spPr bwMode="auto">
              <a:xfrm>
                <a:off x="8251447" y="22780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𝑤</m:t>
                      </m:r>
                    </m:oMath>
                  </m:oMathPara>
                </a14:m>
                <a:endParaRPr lang="zh-CN" altLang="en-US" dirty="0">
                  <a:latin typeface="Times New Roman" panose="02020603050405020304" charset="0"/>
                  <a:sym typeface="Symbol" panose="05050102010706020507" pitchFamily="2" charset="2"/>
                </a:endParaRPr>
              </a:p>
            </p:txBody>
          </p:sp>
        </mc:Choice>
        <mc:Fallback>
          <p:sp>
            <p:nvSpPr>
              <p:cNvPr id="36" name="Oval 6"/>
              <p:cNvSpPr>
                <a:spLocks noRot="1" noChangeAspect="1" noMove="1" noResize="1" noEditPoints="1" noAdjustHandles="1" noChangeArrowheads="1" noChangeShapeType="1" noTextEdit="1"/>
              </p:cNvSpPr>
              <p:nvPr/>
            </p:nvSpPr>
            <p:spPr bwMode="auto">
              <a:xfrm>
                <a:off x="8251447" y="2278085"/>
                <a:ext cx="456657" cy="456657"/>
              </a:xfrm>
              <a:prstGeom prst="ellipse">
                <a:avLst/>
              </a:prstGeom>
              <a:blipFill rotWithShape="1">
                <a:blip r:embed="rId3"/>
                <a:stretch>
                  <a:fillRect l="-1447" t="-1465" r="-1314" b="-1296"/>
                </a:stretch>
              </a:blipFill>
              <a:ln w="12700">
                <a:solidFill>
                  <a:schemeClr val="tx1"/>
                </a:solidFill>
                <a:round/>
              </a:ln>
            </p:spPr>
            <p:txBody>
              <a:bodyPr/>
              <a:lstStyle/>
              <a:p>
                <a:r>
                  <a:rPr lang="zh-CN" altLang="en-US">
                    <a:noFill/>
                  </a:rPr>
                  <a:t> </a:t>
                </a:r>
              </a:p>
            </p:txBody>
          </p:sp>
        </mc:Fallback>
      </mc:AlternateContent>
      <p:cxnSp>
        <p:nvCxnSpPr>
          <p:cNvPr id="37" name="Straight Connector 36"/>
          <p:cNvCxnSpPr/>
          <p:nvPr/>
        </p:nvCxnSpPr>
        <p:spPr>
          <a:xfrm flipH="1">
            <a:off x="7022753" y="1796552"/>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794425" y="2024880"/>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955877" y="1958004"/>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2"/>
            <a:endCxn id="34" idx="6"/>
          </p:cNvCxnSpPr>
          <p:nvPr/>
        </p:nvCxnSpPr>
        <p:spPr>
          <a:xfrm flipH="1">
            <a:off x="6171377" y="2506414"/>
            <a:ext cx="2080070"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4" idx="5"/>
          </p:cNvCxnSpPr>
          <p:nvPr/>
        </p:nvCxnSpPr>
        <p:spPr>
          <a:xfrm flipH="1" flipV="1">
            <a:off x="6104501" y="2667866"/>
            <a:ext cx="1424443"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022753" y="3241872"/>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6" idx="3"/>
          </p:cNvCxnSpPr>
          <p:nvPr/>
        </p:nvCxnSpPr>
        <p:spPr>
          <a:xfrm flipH="1">
            <a:off x="6955877" y="2667866"/>
            <a:ext cx="1362446"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690397" y="2024880"/>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55877" y="1958004"/>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p:cNvSpPr txBox="1"/>
              <p:nvPr/>
            </p:nvSpPr>
            <p:spPr>
              <a:xfrm>
                <a:off x="7059645" y="3438387"/>
                <a:ext cx="461088"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46" name="TextBox 45"/>
              <p:cNvSpPr txBox="1">
                <a:spLocks noRot="1" noChangeAspect="1" noMove="1" noResize="1" noEditPoints="1" noAdjustHandles="1" noChangeArrowheads="1" noChangeShapeType="1" noTextEdit="1"/>
              </p:cNvSpPr>
              <p:nvPr/>
            </p:nvSpPr>
            <p:spPr>
              <a:xfrm>
                <a:off x="7059645" y="3438387"/>
                <a:ext cx="461088" cy="461665"/>
              </a:xfrm>
              <a:prstGeom prst="rect">
                <a:avLst/>
              </a:prstGeom>
              <a:blipFill rotWithShape="1">
                <a:blip r:embed="rId4"/>
                <a:stretch>
                  <a:fillRect l="-76" t="-108" r="93" b="1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Oval 46"/>
              <p:cNvSpPr/>
              <p:nvPr/>
            </p:nvSpPr>
            <p:spPr>
              <a:xfrm>
                <a:off x="6571697" y="155002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𝑢</m:t>
                      </m:r>
                    </m:oMath>
                  </m:oMathPara>
                </a14:m>
                <a:endParaRPr lang="en-US" dirty="0">
                  <a:solidFill>
                    <a:schemeClr val="tx1"/>
                  </a:solidFill>
                </a:endParaRPr>
              </a:p>
            </p:txBody>
          </p:sp>
        </mc:Choice>
        <mc:Fallback>
          <p:sp>
            <p:nvSpPr>
              <p:cNvPr id="47" name="Oval 46"/>
              <p:cNvSpPr>
                <a:spLocks noRot="1" noChangeAspect="1" noMove="1" noResize="1" noEditPoints="1" noAdjustHandles="1" noChangeArrowheads="1" noChangeShapeType="1" noTextEdit="1"/>
              </p:cNvSpPr>
              <p:nvPr/>
            </p:nvSpPr>
            <p:spPr>
              <a:xfrm>
                <a:off x="6571697" y="1550020"/>
                <a:ext cx="439716" cy="445169"/>
              </a:xfrm>
              <a:prstGeom prst="ellipse">
                <a:avLst/>
              </a:prstGeom>
              <a:blipFill rotWithShape="1">
                <a:blip r:embed="rId5"/>
                <a:stretch>
                  <a:fillRect l="-1174" t="-1138" r="-1069" b="-994"/>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Oval 47"/>
              <p:cNvSpPr/>
              <p:nvPr/>
            </p:nvSpPr>
            <p:spPr>
              <a:xfrm>
                <a:off x="7482441" y="155002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p:sp>
            <p:nvSpPr>
              <p:cNvPr id="48" name="Oval 47"/>
              <p:cNvSpPr>
                <a:spLocks noRot="1" noChangeAspect="1" noMove="1" noResize="1" noEditPoints="1" noAdjustHandles="1" noChangeArrowheads="1" noChangeShapeType="1" noTextEdit="1"/>
              </p:cNvSpPr>
              <p:nvPr/>
            </p:nvSpPr>
            <p:spPr>
              <a:xfrm>
                <a:off x="7482441" y="1550020"/>
                <a:ext cx="439716" cy="445169"/>
              </a:xfrm>
              <a:prstGeom prst="ellipse">
                <a:avLst/>
              </a:prstGeom>
              <a:blipFill rotWithShape="1">
                <a:blip r:embed="rId6"/>
                <a:stretch>
                  <a:fillRect l="-1209" t="-1138" r="-1034" b="-994"/>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Oval 48"/>
              <p:cNvSpPr/>
              <p:nvPr/>
            </p:nvSpPr>
            <p:spPr>
              <a:xfrm>
                <a:off x="6559665" y="3029904"/>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𝑦</m:t>
                      </m:r>
                    </m:oMath>
                  </m:oMathPara>
                </a14:m>
                <a:endParaRPr lang="en-US" dirty="0">
                  <a:solidFill>
                    <a:schemeClr val="tx1"/>
                  </a:solidFill>
                </a:endParaRPr>
              </a:p>
            </p:txBody>
          </p:sp>
        </mc:Choice>
        <mc:Fallback>
          <p:sp>
            <p:nvSpPr>
              <p:cNvPr id="49" name="Oval 48"/>
              <p:cNvSpPr>
                <a:spLocks noRot="1" noChangeAspect="1" noMove="1" noResize="1" noEditPoints="1" noAdjustHandles="1" noChangeArrowheads="1" noChangeShapeType="1" noTextEdit="1"/>
              </p:cNvSpPr>
              <p:nvPr/>
            </p:nvSpPr>
            <p:spPr>
              <a:xfrm>
                <a:off x="6559665" y="3029904"/>
                <a:ext cx="439716" cy="445169"/>
              </a:xfrm>
              <a:prstGeom prst="ellipse">
                <a:avLst/>
              </a:prstGeom>
              <a:blipFill rotWithShape="1">
                <a:blip r:embed="rId7"/>
                <a:stretch>
                  <a:fillRect l="-1181" t="-1070" r="-1062" b="-106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Oval 49"/>
              <p:cNvSpPr/>
              <p:nvPr/>
            </p:nvSpPr>
            <p:spPr>
              <a:xfrm>
                <a:off x="7470409" y="3029904"/>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𝑥</m:t>
                      </m:r>
                    </m:oMath>
                  </m:oMathPara>
                </a14:m>
                <a:endParaRPr lang="en-US" dirty="0">
                  <a:solidFill>
                    <a:schemeClr val="tx1"/>
                  </a:solidFill>
                </a:endParaRPr>
              </a:p>
            </p:txBody>
          </p:sp>
        </mc:Choice>
        <mc:Fallback>
          <p:sp>
            <p:nvSpPr>
              <p:cNvPr id="50" name="Oval 49"/>
              <p:cNvSpPr>
                <a:spLocks noRot="1" noChangeAspect="1" noMove="1" noResize="1" noEditPoints="1" noAdjustHandles="1" noChangeArrowheads="1" noChangeShapeType="1" noTextEdit="1"/>
              </p:cNvSpPr>
              <p:nvPr/>
            </p:nvSpPr>
            <p:spPr>
              <a:xfrm>
                <a:off x="7470409" y="3029904"/>
                <a:ext cx="439716" cy="445169"/>
              </a:xfrm>
              <a:prstGeom prst="ellipse">
                <a:avLst/>
              </a:prstGeom>
              <a:blipFill rotWithShape="1">
                <a:blip r:embed="rId8"/>
                <a:stretch>
                  <a:fillRect l="-1216" t="-1070" r="-1027" b="-106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Oval 50"/>
              <p:cNvSpPr>
                <a:spLocks noChangeArrowheads="1"/>
              </p:cNvSpPr>
              <p:nvPr/>
            </p:nvSpPr>
            <p:spPr bwMode="auto">
              <a:xfrm>
                <a:off x="6564148" y="390981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𝑢</m:t>
                      </m:r>
                    </m:oMath>
                  </m:oMathPara>
                </a14:m>
                <a:endParaRPr lang="zh-CN" altLang="en-US" dirty="0">
                  <a:latin typeface="Times New Roman" panose="02020603050405020304" charset="0"/>
                  <a:sym typeface="Symbol" panose="05050102010706020507" pitchFamily="2" charset="2"/>
                </a:endParaRPr>
              </a:p>
            </p:txBody>
          </p:sp>
        </mc:Choice>
        <mc:Fallback>
          <p:sp>
            <p:nvSpPr>
              <p:cNvPr id="51" name="Oval 50"/>
              <p:cNvSpPr>
                <a:spLocks noRot="1" noChangeAspect="1" noMove="1" noResize="1" noEditPoints="1" noAdjustHandles="1" noChangeArrowheads="1" noChangeShapeType="1" noTextEdit="1"/>
              </p:cNvSpPr>
              <p:nvPr/>
            </p:nvSpPr>
            <p:spPr bwMode="auto">
              <a:xfrm>
                <a:off x="6564148" y="3909817"/>
                <a:ext cx="456657" cy="456657"/>
              </a:xfrm>
              <a:prstGeom prst="ellipse">
                <a:avLst/>
              </a:prstGeom>
              <a:blipFill rotWithShape="1">
                <a:blip r:embed="rId9"/>
                <a:stretch>
                  <a:fillRect l="-1424" t="-1417" r="-1337" b="-134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Oval 6"/>
              <p:cNvSpPr>
                <a:spLocks noChangeArrowheads="1"/>
              </p:cNvSpPr>
              <p:nvPr/>
            </p:nvSpPr>
            <p:spPr bwMode="auto">
              <a:xfrm>
                <a:off x="7460120" y="390981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𝑣</m:t>
                      </m:r>
                    </m:oMath>
                  </m:oMathPara>
                </a14:m>
                <a:endParaRPr lang="zh-CN" altLang="en-US" dirty="0">
                  <a:latin typeface="Times New Roman" panose="02020603050405020304" charset="0"/>
                  <a:sym typeface="Symbol" panose="05050102010706020507" pitchFamily="2" charset="2"/>
                </a:endParaRPr>
              </a:p>
            </p:txBody>
          </p:sp>
        </mc:Choice>
        <mc:Fallback>
          <p:sp>
            <p:nvSpPr>
              <p:cNvPr id="52" name="Oval 6"/>
              <p:cNvSpPr>
                <a:spLocks noRot="1" noChangeAspect="1" noMove="1" noResize="1" noEditPoints="1" noAdjustHandles="1" noChangeArrowheads="1" noChangeShapeType="1" noTextEdit="1"/>
              </p:cNvSpPr>
              <p:nvPr/>
            </p:nvSpPr>
            <p:spPr bwMode="auto">
              <a:xfrm>
                <a:off x="7460120" y="3909817"/>
                <a:ext cx="456657" cy="456657"/>
              </a:xfrm>
              <a:prstGeom prst="ellipse">
                <a:avLst/>
              </a:prstGeom>
              <a:blipFill rotWithShape="1">
                <a:blip r:embed="rId10"/>
                <a:stretch>
                  <a:fillRect l="-1421" t="-1417" r="-1340" b="-134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Oval 52"/>
              <p:cNvSpPr>
                <a:spLocks noChangeArrowheads="1"/>
              </p:cNvSpPr>
              <p:nvPr/>
            </p:nvSpPr>
            <p:spPr bwMode="auto">
              <a:xfrm>
                <a:off x="6564148" y="535513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𝑦</m:t>
                      </m:r>
                    </m:oMath>
                  </m:oMathPara>
                </a14:m>
                <a:endParaRPr lang="zh-CN" altLang="en-US" dirty="0">
                  <a:latin typeface="Times New Roman" panose="02020603050405020304" charset="0"/>
                  <a:sym typeface="Symbol" panose="05050102010706020507" pitchFamily="2" charset="2"/>
                </a:endParaRPr>
              </a:p>
            </p:txBody>
          </p:sp>
        </mc:Choice>
        <mc:Fallback>
          <p:sp>
            <p:nvSpPr>
              <p:cNvPr id="53" name="Oval 52"/>
              <p:cNvSpPr>
                <a:spLocks noRot="1" noChangeAspect="1" noMove="1" noResize="1" noEditPoints="1" noAdjustHandles="1" noChangeArrowheads="1" noChangeShapeType="1" noTextEdit="1"/>
              </p:cNvSpPr>
              <p:nvPr/>
            </p:nvSpPr>
            <p:spPr bwMode="auto">
              <a:xfrm>
                <a:off x="6564148" y="5355137"/>
                <a:ext cx="456657" cy="456657"/>
              </a:xfrm>
              <a:prstGeom prst="ellipse">
                <a:avLst/>
              </a:prstGeom>
              <a:blipFill rotWithShape="1">
                <a:blip r:embed="rId11"/>
                <a:stretch>
                  <a:fillRect l="-1424" t="-1430" r="-1337" b="-133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Oval 6"/>
              <p:cNvSpPr>
                <a:spLocks noChangeArrowheads="1"/>
              </p:cNvSpPr>
              <p:nvPr/>
            </p:nvSpPr>
            <p:spPr bwMode="auto">
              <a:xfrm>
                <a:off x="7460120" y="535513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𝑥</m:t>
                      </m:r>
                    </m:oMath>
                  </m:oMathPara>
                </a14:m>
                <a:endParaRPr lang="zh-CN" altLang="en-US" dirty="0">
                  <a:latin typeface="Times New Roman" panose="02020603050405020304" charset="0"/>
                  <a:sym typeface="Symbol" panose="05050102010706020507" pitchFamily="2" charset="2"/>
                </a:endParaRPr>
              </a:p>
            </p:txBody>
          </p:sp>
        </mc:Choice>
        <mc:Fallback>
          <p:sp>
            <p:nvSpPr>
              <p:cNvPr id="54" name="Oval 6"/>
              <p:cNvSpPr>
                <a:spLocks noRot="1" noChangeAspect="1" noMove="1" noResize="1" noEditPoints="1" noAdjustHandles="1" noChangeArrowheads="1" noChangeShapeType="1" noTextEdit="1"/>
              </p:cNvSpPr>
              <p:nvPr/>
            </p:nvSpPr>
            <p:spPr bwMode="auto">
              <a:xfrm>
                <a:off x="7460120" y="5355137"/>
                <a:ext cx="456657" cy="456657"/>
              </a:xfrm>
              <a:prstGeom prst="ellipse">
                <a:avLst/>
              </a:prstGeom>
              <a:blipFill rotWithShape="1">
                <a:blip r:embed="rId12"/>
                <a:stretch>
                  <a:fillRect l="-1421" t="-1430" r="-1340" b="-1331"/>
                </a:stretch>
              </a:blipFill>
              <a:ln w="12700">
                <a:solidFill>
                  <a:schemeClr val="tx1"/>
                </a:solidFill>
                <a:round/>
              </a:ln>
            </p:spPr>
            <p:txBody>
              <a:bodyPr/>
              <a:lstStyle/>
              <a:p>
                <a:r>
                  <a:rPr lang="zh-CN" altLang="en-US">
                    <a:noFill/>
                  </a:rPr>
                  <a:t> </a:t>
                </a:r>
              </a:p>
            </p:txBody>
          </p:sp>
        </mc:Fallback>
      </mc:AlternateContent>
      <p:cxnSp>
        <p:nvCxnSpPr>
          <p:cNvPr id="55" name="Straight Connector 54"/>
          <p:cNvCxnSpPr>
            <a:endCxn id="52" idx="5"/>
          </p:cNvCxnSpPr>
          <p:nvPr/>
        </p:nvCxnSpPr>
        <p:spPr>
          <a:xfrm flipH="1" flipV="1">
            <a:off x="7849901" y="4299598"/>
            <a:ext cx="466474"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54" idx="7"/>
          </p:cNvCxnSpPr>
          <p:nvPr/>
        </p:nvCxnSpPr>
        <p:spPr>
          <a:xfrm flipH="1">
            <a:off x="7849901" y="5009460"/>
            <a:ext cx="466474"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51" idx="5"/>
          </p:cNvCxnSpPr>
          <p:nvPr/>
        </p:nvCxnSpPr>
        <p:spPr>
          <a:xfrm flipH="1" flipV="1">
            <a:off x="6953929" y="4299598"/>
            <a:ext cx="1362446"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2" idx="3"/>
          </p:cNvCxnSpPr>
          <p:nvPr/>
        </p:nvCxnSpPr>
        <p:spPr>
          <a:xfrm flipH="1">
            <a:off x="6102553" y="4299598"/>
            <a:ext cx="1424443"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3" idx="1"/>
          </p:cNvCxnSpPr>
          <p:nvPr/>
        </p:nvCxnSpPr>
        <p:spPr>
          <a:xfrm flipH="1" flipV="1">
            <a:off x="6102553" y="5009460"/>
            <a:ext cx="528471"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TextBox 59"/>
              <p:cNvSpPr txBox="1"/>
              <p:nvPr/>
            </p:nvSpPr>
            <p:spPr>
              <a:xfrm>
                <a:off x="7056092" y="5811794"/>
                <a:ext cx="461087" cy="46243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accPr>
                        <m:e>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e>
                      </m:acc>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60" name="TextBox 59"/>
              <p:cNvSpPr txBox="1">
                <a:spLocks noRot="1" noChangeAspect="1" noMove="1" noResize="1" noEditPoints="1" noAdjustHandles="1" noChangeArrowheads="1" noChangeShapeType="1" noTextEdit="1"/>
              </p:cNvSpPr>
              <p:nvPr/>
            </p:nvSpPr>
            <p:spPr>
              <a:xfrm>
                <a:off x="7056092" y="5811794"/>
                <a:ext cx="461087" cy="462434"/>
              </a:xfrm>
              <a:prstGeom prst="rect">
                <a:avLst/>
              </a:prstGeom>
              <a:blipFill rotWithShape="1">
                <a:blip r:embed="rId13"/>
                <a:stretch>
                  <a:fillRect l="-132" t="-59" r="11" b="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Oval 60"/>
              <p:cNvSpPr/>
              <p:nvPr/>
            </p:nvSpPr>
            <p:spPr>
              <a:xfrm>
                <a:off x="5698848" y="461401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𝑧</m:t>
                      </m:r>
                    </m:oMath>
                  </m:oMathPara>
                </a14:m>
                <a:endParaRPr lang="en-US" dirty="0">
                  <a:solidFill>
                    <a:schemeClr val="tx1"/>
                  </a:solidFill>
                </a:endParaRPr>
              </a:p>
            </p:txBody>
          </p:sp>
        </mc:Choice>
        <mc:Fallback>
          <p:sp>
            <p:nvSpPr>
              <p:cNvPr id="61" name="Oval 60"/>
              <p:cNvSpPr>
                <a:spLocks noRot="1" noChangeAspect="1" noMove="1" noResize="1" noEditPoints="1" noAdjustHandles="1" noChangeArrowheads="1" noChangeShapeType="1" noTextEdit="1"/>
              </p:cNvSpPr>
              <p:nvPr/>
            </p:nvSpPr>
            <p:spPr>
              <a:xfrm>
                <a:off x="5698848" y="4614010"/>
                <a:ext cx="439716" cy="445169"/>
              </a:xfrm>
              <a:prstGeom prst="ellipse">
                <a:avLst/>
              </a:prstGeom>
              <a:blipFill rotWithShape="1">
                <a:blip r:embed="rId14"/>
                <a:stretch>
                  <a:fillRect l="-1092" t="-1164" r="-1007" b="-968"/>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Oval 61"/>
              <p:cNvSpPr/>
              <p:nvPr/>
            </p:nvSpPr>
            <p:spPr>
              <a:xfrm>
                <a:off x="8268388" y="4625423"/>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𝑤</m:t>
                      </m:r>
                    </m:oMath>
                  </m:oMathPara>
                </a14:m>
                <a:endParaRPr lang="en-US" dirty="0">
                  <a:solidFill>
                    <a:schemeClr val="tx1"/>
                  </a:solidFill>
                </a:endParaRPr>
              </a:p>
            </p:txBody>
          </p:sp>
        </mc:Choice>
        <mc:Fallback>
          <p:sp>
            <p:nvSpPr>
              <p:cNvPr id="62" name="Oval 61"/>
              <p:cNvSpPr>
                <a:spLocks noRot="1" noChangeAspect="1" noMove="1" noResize="1" noEditPoints="1" noAdjustHandles="1" noChangeArrowheads="1" noChangeShapeType="1" noTextEdit="1"/>
              </p:cNvSpPr>
              <p:nvPr/>
            </p:nvSpPr>
            <p:spPr>
              <a:xfrm>
                <a:off x="8268388" y="4625423"/>
                <a:ext cx="439716" cy="445169"/>
              </a:xfrm>
              <a:prstGeom prst="ellipse">
                <a:avLst/>
              </a:prstGeom>
              <a:blipFill rotWithShape="1">
                <a:blip r:embed="rId15"/>
                <a:stretch>
                  <a:fillRect l="-1167" t="-1160" r="-1076" b="-97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a:xfrm>
                <a:off x="4642455" y="1489195"/>
                <a:ext cx="1738874"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p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e>
                        <m: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up>
                      </m:s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𝑢</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𝑣</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𝑥</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𝑦</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63" name="TextBox 62"/>
              <p:cNvSpPr txBox="1">
                <a:spLocks noRot="1" noChangeAspect="1" noMove="1" noResize="1" noEditPoints="1" noAdjustHandles="1" noChangeArrowheads="1" noChangeShapeType="1" noTextEdit="1"/>
              </p:cNvSpPr>
              <p:nvPr/>
            </p:nvSpPr>
            <p:spPr>
              <a:xfrm>
                <a:off x="4642455" y="1489195"/>
                <a:ext cx="1738874" cy="369332"/>
              </a:xfrm>
              <a:prstGeom prst="rect">
                <a:avLst/>
              </a:prstGeom>
              <a:blipFill rotWithShape="1">
                <a:blip r:embed="rId16"/>
                <a:stretch>
                  <a:fillRect l="-35" t="-32" r="12"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TextBox 63"/>
              <p:cNvSpPr txBox="1"/>
              <p:nvPr/>
            </p:nvSpPr>
            <p:spPr>
              <a:xfrm>
                <a:off x="4711243" y="5673679"/>
                <a:ext cx="175099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Sup>
                        <m:sSup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p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e>
                        <m: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up>
                      </m:s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𝑧</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𝑤</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64" name="TextBox 63"/>
              <p:cNvSpPr txBox="1">
                <a:spLocks noRot="1" noChangeAspect="1" noMove="1" noResize="1" noEditPoints="1" noAdjustHandles="1" noChangeArrowheads="1" noChangeShapeType="1" noTextEdit="1"/>
              </p:cNvSpPr>
              <p:nvPr/>
            </p:nvSpPr>
            <p:spPr>
              <a:xfrm>
                <a:off x="4711243" y="5673679"/>
                <a:ext cx="1750992" cy="369332"/>
              </a:xfrm>
              <a:prstGeom prst="rect">
                <a:avLst/>
              </a:prstGeom>
              <a:blipFill rotWithShape="1">
                <a:blip r:embed="rId17"/>
                <a:stretch>
                  <a:fillRect l="-10" t="-159" r="27" b="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35610" y="6376035"/>
                <a:ext cx="7662545" cy="374650"/>
              </a:xfrm>
              <a:prstGeom prst="rect">
                <a:avLst/>
              </a:prstGeom>
              <a:noFill/>
            </p:spPr>
            <p:txBody>
              <a:bodyPr wrap="none" rtlCol="0">
                <a:spAutoFit/>
              </a:bodyPr>
              <a:p>
                <a:pPr algn="l"/>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只需证明：图</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G</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k</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的团</a:t>
                </a:r>
                <a:r>
                  <a:rPr lang="zh-CN" altLang="en-US" dirty="0" err="1" smtClean="0">
                    <a:solidFill>
                      <a:srgbClr val="FF0000"/>
                    </a:solidFill>
                    <a:latin typeface="Calibri" panose="020F0502020204030204" pitchFamily="34" charset="0"/>
                    <a:ea typeface="华文中宋" panose="02010600040101010101" pitchFamily="2" charset="-122"/>
                    <a:cs typeface="Calibri" panose="020F0502020204030204" pitchFamily="34" charset="0"/>
                  </a:rPr>
                  <a:t>当且仅当</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图</a:t>
                </a:r>
                <a14:m>
                  <m:oMath xmlns:m="http://schemas.openxmlformats.org/officeDocument/2006/math">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𝑉</m:t>
                        </m:r>
                      </m:e>
                    </m:d>
                    <m:r>
                      <a:rPr lang="en-US" altLang="zh-CN" i="1">
                        <a:latin typeface="Cambria Math" panose="02040503050406030204" pitchFamily="18" charset="0"/>
                      </a:rPr>
                      <m:t>−</m:t>
                    </m:r>
                    <m:r>
                      <a:rPr lang="en-US" altLang="zh-CN" i="1">
                        <a:latin typeface="Cambria Math" panose="02040503050406030204" pitchFamily="18" charset="0"/>
                      </a:rPr>
                      <m:t>𝑘</m:t>
                    </m:r>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的顶点</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覆盖</a:t>
                </a:r>
                <a:endPar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435610" y="6376035"/>
                <a:ext cx="7662545" cy="374650"/>
              </a:xfrm>
              <a:prstGeom prst="rect">
                <a:avLst/>
              </a:prstGeom>
              <a:blipFill rotWithShape="1">
                <a:blip r:embed="rId18"/>
                <a:stretch>
                  <a:fillRect/>
                </a:stretch>
              </a:blipFill>
            </p:spPr>
            <p:txBody>
              <a:bodyPr/>
              <a:lstStyle/>
              <a:p>
                <a:r>
                  <a:rPr lang="zh-CN" altLang="en-US">
                    <a:noFill/>
                  </a:rPr>
                  <a:t> </a:t>
                </a:r>
              </a:p>
            </p:txBody>
          </p:sp>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Vertex</a:t>
            </a:r>
            <a:r>
              <a:rPr lang="zh-CN" altLang="en-US" dirty="0"/>
              <a:t> </a:t>
            </a:r>
            <a:r>
              <a:rPr lang="en-US" altLang="zh-CN" dirty="0"/>
              <a:t>Cover</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7" y="1550020"/>
                <a:ext cx="5117370" cy="4308780"/>
              </a:xfrm>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altLang="zh-CN" dirty="0"/>
              </a:p>
              <a:p>
                <a:r>
                  <a:rPr lang="en-US" altLang="zh-CN" dirty="0">
                    <a:solidFill>
                      <a:srgbClr val="FF0000"/>
                    </a:solidFill>
                  </a:rPr>
                  <a:t>Then</a:t>
                </a:r>
                <a:r>
                  <a:rPr lang="zh-CN" altLang="en-US" dirty="0">
                    <a:solidFill>
                      <a:srgbClr val="FF0000"/>
                    </a:solidFill>
                  </a:rPr>
                  <a:t> </a:t>
                </a:r>
                <a:r>
                  <a:rPr lang="en-US" altLang="zh-CN" dirty="0">
                    <a:solidFill>
                      <a:srgbClr val="FF0000"/>
                    </a:solidFill>
                  </a:rPr>
                  <a:t>we</a:t>
                </a:r>
                <a:r>
                  <a:rPr lang="zh-CN" altLang="en-US" dirty="0">
                    <a:solidFill>
                      <a:srgbClr val="FF0000"/>
                    </a:solidFill>
                  </a:rPr>
                  <a:t> </a:t>
                </a:r>
                <a:r>
                  <a:rPr lang="en-US" altLang="zh-CN" dirty="0">
                    <a:solidFill>
                      <a:srgbClr val="FF0000"/>
                    </a:solidFill>
                  </a:rPr>
                  <a:t>prove</a:t>
                </a:r>
                <a:r>
                  <a:rPr lang="zh-CN" alt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tLang="zh-CN" dirty="0"/>
                  <a:t>.</a:t>
                </a:r>
                <a:r>
                  <a:rPr lang="zh-CN" altLang="en-US" dirty="0"/>
                  <a:t> </a:t>
                </a:r>
                <a:r>
                  <a:rPr lang="en-US" altLang="zh-CN" dirty="0"/>
                  <a:t>S</a:t>
                </a:r>
                <a:r>
                  <a:rPr lang="en-US" dirty="0"/>
                  <a:t>uppose that</a:t>
                </a:r>
                <a:r>
                  <a:rPr lang="zh-CN" altLang="en-US" dirty="0"/>
                  <a:t> </a:t>
                </a:r>
                <a14:m>
                  <m:oMath xmlns:m="http://schemas.openxmlformats.org/officeDocument/2006/math">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r>
                      <a:rPr lang="en-US" altLang="zh-CN" i="1">
                        <a:latin typeface="Cambria Math" panose="02040503050406030204" pitchFamily="18" charset="0"/>
                      </a:rPr>
                      <m:t> </m:t>
                    </m:r>
                  </m:oMath>
                </a14:m>
                <a:r>
                  <a:rPr lang="zh-CN" altLang="en-US" dirty="0"/>
                  <a:t> </a:t>
                </a:r>
                <a:r>
                  <a:rPr lang="en-US" dirty="0"/>
                  <a:t>has a vertex cover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𝑉</m:t>
                        </m:r>
                      </m:e>
                      <m:sup>
                        <m:r>
                          <a:rPr lang="en-US" i="1" dirty="0" smtClean="0">
                            <a:latin typeface="Cambria Math" panose="02040503050406030204" pitchFamily="18" charset="0"/>
                          </a:rPr>
                          <m:t>′</m:t>
                        </m:r>
                      </m:sup>
                    </m:sSup>
                    <m:r>
                      <a:rPr lang="zh-CN" altLang="en-US" b="0"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a:t>, where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a:latin typeface="Cambria Math" panose="02040503050406030204" pitchFamily="18" charset="0"/>
                      </a:rPr>
                      <m:t>𝑉</m:t>
                    </m:r>
                    <m:r>
                      <a:rPr lang="en-US" i="1" dirty="0">
                        <a:latin typeface="Cambria Math" panose="02040503050406030204" pitchFamily="18" charset="0"/>
                      </a:rPr>
                      <m:t>|−</m:t>
                    </m:r>
                    <m:r>
                      <a:rPr lang="en-US" i="1" dirty="0">
                        <a:latin typeface="Cambria Math" panose="02040503050406030204" pitchFamily="18" charset="0"/>
                      </a:rPr>
                      <m:t>𝑘</m:t>
                    </m:r>
                  </m:oMath>
                </a14:m>
                <a:r>
                  <a:rPr lang="en-US" dirty="0"/>
                  <a:t>. </a:t>
                </a:r>
                <a:endParaRPr lang="en-US" dirty="0"/>
              </a:p>
              <a:p>
                <a:r>
                  <a:rPr lang="en-US" dirty="0"/>
                  <a:t>Then, </a:t>
                </a:r>
                <a14:m>
                  <m:oMath xmlns:m="http://schemas.openxmlformats.org/officeDocument/2006/math">
                    <m:r>
                      <a:rPr lang="zh-CN" altLang="en-US" b="0" i="0" dirty="0" smtClean="0">
                        <a:latin typeface="Cambria Math" panose="02040503050406030204" pitchFamily="18" charset="0"/>
                      </a:rPr>
                      <m:t>∀</m:t>
                    </m:r>
                    <m:r>
                      <a:rPr lang="en-US" i="1" dirty="0" smtClean="0">
                        <a:latin typeface="Cambria Math" panose="02040503050406030204" pitchFamily="18" charset="0"/>
                      </a:rPr>
                      <m:t>𝑢</m:t>
                    </m:r>
                    <m:r>
                      <a:rPr lang="en-US" i="1" dirty="0">
                        <a:latin typeface="Cambria Math" panose="02040503050406030204" pitchFamily="18" charset="0"/>
                      </a:rPr>
                      <m:t>, </m:t>
                    </m:r>
                    <m:r>
                      <a:rPr lang="en-US" i="1" dirty="0">
                        <a:latin typeface="Cambria Math" panose="02040503050406030204" pitchFamily="18" charset="0"/>
                      </a:rPr>
                      <m:t>𝑣</m:t>
                    </m:r>
                    <m:r>
                      <a:rPr lang="zh-CN" altLang="en-US" b="0" i="1" dirty="0" smtClean="0">
                        <a:latin typeface="Cambria Math" panose="02040503050406030204" pitchFamily="18" charset="0"/>
                      </a:rPr>
                      <m:t>∈</m:t>
                    </m:r>
                    <m:r>
                      <a:rPr lang="en-US" i="1" dirty="0">
                        <a:latin typeface="Cambria Math" panose="02040503050406030204" pitchFamily="18" charset="0"/>
                      </a:rPr>
                      <m:t>𝑉</m:t>
                    </m:r>
                  </m:oMath>
                </a14:m>
                <a:r>
                  <a:rPr lang="en-US" altLang="zh-CN" dirty="0"/>
                  <a:t>:</a:t>
                </a:r>
                <a:endParaRPr lang="en-US" altLang="zh-CN" dirty="0"/>
              </a:p>
              <a:p>
                <a:pPr marL="0" indent="0" algn="ctr">
                  <a:buNone/>
                </a:pPr>
                <a14:m>
                  <m:oMath xmlns:m="http://schemas.openxmlformats.org/officeDocument/2006/math">
                    <m:d>
                      <m:dPr>
                        <m:ctrlPr>
                          <a:rPr lang="en-US" i="1" dirty="0" smtClean="0">
                            <a:latin typeface="Cambria Math" panose="02040503050406030204" pitchFamily="18" charset="0"/>
                          </a:rPr>
                        </m:ctrlPr>
                      </m:dPr>
                      <m:e>
                        <m:r>
                          <a:rPr lang="en-US" i="1" dirty="0" err="1">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e>
                    </m:d>
                    <m:r>
                      <a:rPr lang="zh-CN" altLang="en-US" b="0" i="1" dirty="0" smtClean="0">
                        <a:latin typeface="Cambria Math" panose="02040503050406030204" pitchFamily="18" charset="0"/>
                      </a:rPr>
                      <m:t>∈</m:t>
                    </m:r>
                    <m:acc>
                      <m:accPr>
                        <m:chr m:val="̅"/>
                        <m:ctrlPr>
                          <a:rPr lang="en-US" i="1" dirty="0" smtClean="0">
                            <a:latin typeface="Cambria Math" panose="02040503050406030204" pitchFamily="18" charset="0"/>
                          </a:rPr>
                        </m:ctrlPr>
                      </m:accPr>
                      <m:e>
                        <m:r>
                          <a:rPr lang="en-US" altLang="zh-CN" b="0" i="1" dirty="0" smtClean="0">
                            <a:latin typeface="Cambria Math" panose="02040503050406030204" pitchFamily="18" charset="0"/>
                          </a:rPr>
                          <m:t>𝐸</m:t>
                        </m:r>
                      </m:e>
                    </m:acc>
                  </m:oMath>
                </a14:m>
                <a:r>
                  <a:rPr lang="en-US" dirty="0"/>
                  <a:t> </a:t>
                </a:r>
                <a:r>
                  <a:rPr lang="zh-CN" altLang="en-US" dirty="0">
                    <a:solidFill>
                      <a:srgbClr val="FF0000"/>
                    </a:solidFill>
                  </a:rPr>
                  <a:t>⇒</a:t>
                </a:r>
                <a:r>
                  <a:rPr lang="en-US" dirty="0"/>
                  <a:t> </a:t>
                </a:r>
                <a14:m>
                  <m:oMath xmlns:m="http://schemas.openxmlformats.org/officeDocument/2006/math">
                    <m:r>
                      <a:rPr lang="en-US" i="1" dirty="0" smtClean="0">
                        <a:latin typeface="Cambria Math" panose="02040503050406030204" pitchFamily="18" charset="0"/>
                      </a:rPr>
                      <m:t>𝑢</m:t>
                    </m:r>
                    <m:r>
                      <a:rPr lang="zh-CN" alt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𝑉</m:t>
                        </m:r>
                      </m:e>
                      <m:sup>
                        <m:r>
                          <a:rPr lang="en-US" i="1" dirty="0" smtClean="0">
                            <a:latin typeface="Cambria Math" panose="02040503050406030204" pitchFamily="18" charset="0"/>
                          </a:rPr>
                          <m:t>′</m:t>
                        </m:r>
                      </m:sup>
                    </m:sSup>
                    <m:r>
                      <a:rPr lang="zh-CN" altLang="en-US" b="0" i="1" dirty="0" smtClean="0">
                        <a:latin typeface="Cambria Math" panose="02040503050406030204" pitchFamily="18" charset="0"/>
                      </a:rPr>
                      <m:t> </m:t>
                    </m:r>
                    <m:r>
                      <m:rPr>
                        <m:sty m:val="p"/>
                      </m:rPr>
                      <a:rPr lang="en-US" altLang="zh-CN" b="0" i="0" dirty="0" smtClean="0">
                        <a:latin typeface="Cambria Math" panose="02040503050406030204" pitchFamily="18" charset="0"/>
                      </a:rPr>
                      <m:t>or</m:t>
                    </m:r>
                    <m:r>
                      <a:rPr lang="zh-CN" altLang="en-US" b="0" i="1" dirty="0" smtClean="0">
                        <a:latin typeface="Cambria Math" panose="02040503050406030204" pitchFamily="18" charset="0"/>
                      </a:rPr>
                      <m:t> </m:t>
                    </m:r>
                    <m:r>
                      <a:rPr lang="en-US" i="1" dirty="0" smtClean="0">
                        <a:latin typeface="Cambria Math" panose="02040503050406030204" pitchFamily="18" charset="0"/>
                      </a:rPr>
                      <m:t>𝑣</m:t>
                    </m:r>
                    <m:r>
                      <a:rPr lang="zh-CN" altLang="en-US" b="0"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oMath>
                </a14:m>
                <a:endParaRPr lang="en-US" dirty="0"/>
              </a:p>
              <a:p>
                <a:r>
                  <a:rPr lang="en-US" dirty="0"/>
                  <a:t>The contrapositive of this implication is</a:t>
                </a:r>
                <a:r>
                  <a:rPr lang="en-US" altLang="zh-CN" dirty="0"/>
                  <a:t>:</a:t>
                </a:r>
                <a:endParaRPr lang="en-US" dirty="0"/>
              </a:p>
              <a:p>
                <a:pPr marL="0" indent="0" algn="ctr">
                  <a:buNone/>
                </a:pPr>
                <a14:m>
                  <m:oMath xmlns:m="http://schemas.openxmlformats.org/officeDocument/2006/math">
                    <m:d>
                      <m:dPr>
                        <m:ctrlPr>
                          <a:rPr lang="en-US" i="1" dirty="0">
                            <a:latin typeface="Cambria Math" panose="02040503050406030204" pitchFamily="18" charset="0"/>
                          </a:rPr>
                        </m:ctrlPr>
                      </m:dPr>
                      <m:e>
                        <m:r>
                          <a:rPr lang="en-US" i="1" dirty="0" err="1">
                            <a:latin typeface="Cambria Math" panose="02040503050406030204" pitchFamily="18" charset="0"/>
                          </a:rPr>
                          <m:t>𝑢</m:t>
                        </m:r>
                        <m:r>
                          <a:rPr lang="en-US" i="1" dirty="0" err="1">
                            <a:latin typeface="Cambria Math" panose="02040503050406030204" pitchFamily="18" charset="0"/>
                          </a:rPr>
                          <m:t>,</m:t>
                        </m:r>
                        <m:r>
                          <a:rPr lang="en-US" i="1" dirty="0" err="1">
                            <a:latin typeface="Cambria Math" panose="02040503050406030204" pitchFamily="18" charset="0"/>
                          </a:rPr>
                          <m:t>𝑣</m:t>
                        </m:r>
                      </m:e>
                    </m:d>
                    <m:r>
                      <a:rPr lang="zh-CN" altLang="en-US" b="0" i="1" dirty="0" smtClean="0">
                        <a:latin typeface="Cambria Math" panose="02040503050406030204" pitchFamily="18" charset="0"/>
                      </a:rPr>
                      <m:t>∉</m:t>
                    </m:r>
                    <m:acc>
                      <m:accPr>
                        <m:chr m:val="̅"/>
                        <m:ctrlPr>
                          <a:rPr lang="en-US" i="1" dirty="0">
                            <a:latin typeface="Cambria Math" panose="02040503050406030204" pitchFamily="18" charset="0"/>
                          </a:rPr>
                        </m:ctrlPr>
                      </m:accPr>
                      <m:e>
                        <m:r>
                          <a:rPr lang="en-US" altLang="zh-CN" i="1" dirty="0">
                            <a:latin typeface="Cambria Math" panose="02040503050406030204" pitchFamily="18" charset="0"/>
                          </a:rPr>
                          <m:t>𝐸</m:t>
                        </m:r>
                      </m:e>
                    </m:acc>
                  </m:oMath>
                </a14:m>
                <a:r>
                  <a:rPr lang="en-US" dirty="0"/>
                  <a:t> </a:t>
                </a:r>
                <a:r>
                  <a:rPr lang="zh-CN" altLang="en-US" b="1" dirty="0">
                    <a:solidFill>
                      <a:srgbClr val="FF0000"/>
                    </a:solidFill>
                  </a:rPr>
                  <a:t>⇐</a:t>
                </a:r>
                <a:r>
                  <a:rPr lang="en-US" dirty="0"/>
                  <a:t> </a:t>
                </a:r>
                <a14:m>
                  <m:oMath xmlns:m="http://schemas.openxmlformats.org/officeDocument/2006/math">
                    <m:r>
                      <a:rPr lang="en-US" i="1" dirty="0">
                        <a:latin typeface="Cambria Math" panose="02040503050406030204" pitchFamily="18" charset="0"/>
                      </a:rPr>
                      <m:t>𝑢</m:t>
                    </m:r>
                    <m:r>
                      <a:rPr lang="zh-CN" alt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𝑉</m:t>
                        </m:r>
                      </m:e>
                      <m:sup>
                        <m:r>
                          <a:rPr lang="en-US" i="1" dirty="0">
                            <a:latin typeface="Cambria Math" panose="02040503050406030204" pitchFamily="18" charset="0"/>
                          </a:rPr>
                          <m:t>′</m:t>
                        </m:r>
                      </m:sup>
                    </m:sSup>
                    <m:r>
                      <a:rPr lang="zh-CN" altLang="en-US" i="1" dirty="0">
                        <a:latin typeface="Cambria Math" panose="02040503050406030204" pitchFamily="18" charset="0"/>
                      </a:rPr>
                      <m:t> </m:t>
                    </m:r>
                    <m:r>
                      <m:rPr>
                        <m:sty m:val="p"/>
                      </m:rPr>
                      <a:rPr lang="en-US" altLang="zh-CN" b="0" i="0" dirty="0" smtClean="0">
                        <a:latin typeface="Cambria Math" panose="02040503050406030204" pitchFamily="18" charset="0"/>
                      </a:rPr>
                      <m:t>and</m:t>
                    </m:r>
                    <m:r>
                      <a:rPr lang="zh-CN" altLang="en-US" i="1" dirty="0">
                        <a:latin typeface="Cambria Math" panose="02040503050406030204" pitchFamily="18" charset="0"/>
                      </a:rPr>
                      <m:t> </m:t>
                    </m:r>
                    <m:r>
                      <a:rPr lang="en-US" i="1" dirty="0">
                        <a:latin typeface="Cambria Math" panose="02040503050406030204" pitchFamily="18" charset="0"/>
                      </a:rPr>
                      <m:t>𝑣</m:t>
                    </m:r>
                    <m:r>
                      <a:rPr lang="zh-CN" altLang="en-US" b="0" i="1" dirty="0" smtClean="0">
                        <a:latin typeface="Cambria Math" panose="02040503050406030204" pitchFamily="18" charset="0"/>
                      </a:rPr>
                      <m:t>∉</m:t>
                    </m:r>
                    <m:r>
                      <a:rPr lang="en-US" i="1" dirty="0">
                        <a:latin typeface="Cambria Math" panose="02040503050406030204" pitchFamily="18" charset="0"/>
                      </a:rPr>
                      <m:t>𝑉</m:t>
                    </m:r>
                    <m:r>
                      <a:rPr lang="en-US" i="1" dirty="0">
                        <a:latin typeface="Cambria Math" panose="02040503050406030204" pitchFamily="18" charset="0"/>
                      </a:rPr>
                      <m:t>′</m:t>
                    </m:r>
                  </m:oMath>
                </a14:m>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7" y="1550020"/>
                <a:ext cx="5117370" cy="4308780"/>
              </a:xfrm>
              <a:blipFill rotWithShape="1">
                <a:blip r:embed="rId1"/>
                <a:stretch>
                  <a:fillRect l="-6"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pic>
        <p:nvPicPr>
          <p:cNvPr id="6148" name="Picture 4" descr="page878image444388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182563"/>
            <a:ext cx="88900" cy="101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Oval 6"/>
              <p:cNvSpPr>
                <a:spLocks noChangeArrowheads="1"/>
              </p:cNvSpPr>
              <p:nvPr/>
            </p:nvSpPr>
            <p:spPr bwMode="auto">
              <a:xfrm>
                <a:off x="5714720" y="22780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𝑧</m:t>
                      </m:r>
                    </m:oMath>
                  </m:oMathPara>
                </a14:m>
                <a:endParaRPr lang="zh-CN" altLang="en-US" dirty="0">
                  <a:latin typeface="Times New Roman" panose="02020603050405020304" charset="0"/>
                  <a:sym typeface="Symbol" panose="05050102010706020507" pitchFamily="2" charset="2"/>
                </a:endParaRPr>
              </a:p>
            </p:txBody>
          </p:sp>
        </mc:Choice>
        <mc:Fallback>
          <p:sp>
            <p:nvSpPr>
              <p:cNvPr id="9" name="Oval 6"/>
              <p:cNvSpPr>
                <a:spLocks noRot="1" noChangeAspect="1" noMove="1" noResize="1" noEditPoints="1" noAdjustHandles="1" noChangeArrowheads="1" noChangeShapeType="1" noTextEdit="1"/>
              </p:cNvSpPr>
              <p:nvPr/>
            </p:nvSpPr>
            <p:spPr bwMode="auto">
              <a:xfrm>
                <a:off x="5714720" y="2278085"/>
                <a:ext cx="456657" cy="456657"/>
              </a:xfrm>
              <a:prstGeom prst="ellipse">
                <a:avLst/>
              </a:prstGeom>
              <a:blipFill rotWithShape="1">
                <a:blip r:embed="rId3"/>
                <a:stretch>
                  <a:fillRect l="-1468" t="-1465" r="-1293" b="-1296"/>
                </a:stretch>
              </a:blipFill>
              <a:ln w="12700">
                <a:solidFill>
                  <a:schemeClr val="tx1"/>
                </a:solidFill>
                <a:round/>
              </a:ln>
            </p:spPr>
            <p:txBody>
              <a:bodyPr/>
              <a:lstStyle/>
              <a:p>
                <a:r>
                  <a:rPr lang="zh-CN" altLang="en-US">
                    <a:noFill/>
                  </a:rPr>
                  <a:t> </a:t>
                </a:r>
              </a:p>
            </p:txBody>
          </p:sp>
        </mc:Fallback>
      </mc:AlternateContent>
      <p:cxnSp>
        <p:nvCxnSpPr>
          <p:cNvPr id="10" name="Straight Connector 9"/>
          <p:cNvCxnSpPr>
            <a:endCxn id="9" idx="7"/>
          </p:cNvCxnSpPr>
          <p:nvPr/>
        </p:nvCxnSpPr>
        <p:spPr>
          <a:xfrm flipH="1">
            <a:off x="6104501" y="1958004"/>
            <a:ext cx="528471" cy="3869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Oval 6"/>
              <p:cNvSpPr>
                <a:spLocks noChangeArrowheads="1"/>
              </p:cNvSpPr>
              <p:nvPr/>
            </p:nvSpPr>
            <p:spPr bwMode="auto">
              <a:xfrm>
                <a:off x="8251447" y="22780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𝑤</m:t>
                      </m:r>
                    </m:oMath>
                  </m:oMathPara>
                </a14:m>
                <a:endParaRPr lang="zh-CN" altLang="en-US" dirty="0">
                  <a:latin typeface="Times New Roman" panose="02020603050405020304" charset="0"/>
                  <a:sym typeface="Symbol" panose="05050102010706020507" pitchFamily="2" charset="2"/>
                </a:endParaRPr>
              </a:p>
            </p:txBody>
          </p:sp>
        </mc:Choice>
        <mc:Fallback>
          <p:sp>
            <p:nvSpPr>
              <p:cNvPr id="11" name="Oval 6"/>
              <p:cNvSpPr>
                <a:spLocks noRot="1" noChangeAspect="1" noMove="1" noResize="1" noEditPoints="1" noAdjustHandles="1" noChangeArrowheads="1" noChangeShapeType="1" noTextEdit="1"/>
              </p:cNvSpPr>
              <p:nvPr/>
            </p:nvSpPr>
            <p:spPr bwMode="auto">
              <a:xfrm>
                <a:off x="8251447" y="2278085"/>
                <a:ext cx="456657" cy="456657"/>
              </a:xfrm>
              <a:prstGeom prst="ellipse">
                <a:avLst/>
              </a:prstGeom>
              <a:blipFill rotWithShape="1">
                <a:blip r:embed="rId4"/>
                <a:stretch>
                  <a:fillRect l="-1447" t="-1465" r="-1314" b="-1296"/>
                </a:stretch>
              </a:blipFill>
              <a:ln w="12700">
                <a:solidFill>
                  <a:schemeClr val="tx1"/>
                </a:solidFill>
                <a:round/>
              </a:ln>
            </p:spPr>
            <p:txBody>
              <a:bodyPr/>
              <a:lstStyle/>
              <a:p>
                <a:r>
                  <a:rPr lang="zh-CN" altLang="en-US">
                    <a:noFill/>
                  </a:rPr>
                  <a:t> </a:t>
                </a:r>
              </a:p>
            </p:txBody>
          </p:sp>
        </mc:Fallback>
      </mc:AlternateContent>
      <p:cxnSp>
        <p:nvCxnSpPr>
          <p:cNvPr id="12" name="Straight Connector 11"/>
          <p:cNvCxnSpPr/>
          <p:nvPr/>
        </p:nvCxnSpPr>
        <p:spPr>
          <a:xfrm flipH="1">
            <a:off x="7022753" y="1796552"/>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794425" y="2024880"/>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955877" y="1958004"/>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2"/>
            <a:endCxn id="9" idx="6"/>
          </p:cNvCxnSpPr>
          <p:nvPr/>
        </p:nvCxnSpPr>
        <p:spPr>
          <a:xfrm flipH="1">
            <a:off x="6171377" y="2506414"/>
            <a:ext cx="2080070"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9" idx="5"/>
          </p:cNvCxnSpPr>
          <p:nvPr/>
        </p:nvCxnSpPr>
        <p:spPr>
          <a:xfrm flipH="1" flipV="1">
            <a:off x="6104501" y="2667866"/>
            <a:ext cx="1424443"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022753" y="3241872"/>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3"/>
          </p:cNvCxnSpPr>
          <p:nvPr/>
        </p:nvCxnSpPr>
        <p:spPr>
          <a:xfrm flipH="1">
            <a:off x="6955877" y="2667866"/>
            <a:ext cx="1362446"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690397" y="2024880"/>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955877" y="1958004"/>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p:cNvSpPr txBox="1"/>
              <p:nvPr/>
            </p:nvSpPr>
            <p:spPr>
              <a:xfrm>
                <a:off x="7059645" y="3438387"/>
                <a:ext cx="461088"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21" name="TextBox 20"/>
              <p:cNvSpPr txBox="1">
                <a:spLocks noRot="1" noChangeAspect="1" noMove="1" noResize="1" noEditPoints="1" noAdjustHandles="1" noChangeArrowheads="1" noChangeShapeType="1" noTextEdit="1"/>
              </p:cNvSpPr>
              <p:nvPr/>
            </p:nvSpPr>
            <p:spPr>
              <a:xfrm>
                <a:off x="7059645" y="3438387"/>
                <a:ext cx="461088" cy="461665"/>
              </a:xfrm>
              <a:prstGeom prst="rect">
                <a:avLst/>
              </a:prstGeom>
              <a:blipFill rotWithShape="1">
                <a:blip r:embed="rId5"/>
                <a:stretch>
                  <a:fillRect l="-76" t="-108" r="93" b="1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Oval 21"/>
              <p:cNvSpPr/>
              <p:nvPr/>
            </p:nvSpPr>
            <p:spPr>
              <a:xfrm>
                <a:off x="6571697" y="155002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𝑢</m:t>
                      </m:r>
                    </m:oMath>
                  </m:oMathPara>
                </a14:m>
                <a:endParaRPr lang="en-US" dirty="0">
                  <a:solidFill>
                    <a:schemeClr val="tx1"/>
                  </a:solidFill>
                </a:endParaRPr>
              </a:p>
            </p:txBody>
          </p:sp>
        </mc:Choice>
        <mc:Fallback>
          <p:sp>
            <p:nvSpPr>
              <p:cNvPr id="22" name="Oval 21"/>
              <p:cNvSpPr>
                <a:spLocks noRot="1" noChangeAspect="1" noMove="1" noResize="1" noEditPoints="1" noAdjustHandles="1" noChangeArrowheads="1" noChangeShapeType="1" noTextEdit="1"/>
              </p:cNvSpPr>
              <p:nvPr/>
            </p:nvSpPr>
            <p:spPr>
              <a:xfrm>
                <a:off x="6571697" y="1550020"/>
                <a:ext cx="439716" cy="445169"/>
              </a:xfrm>
              <a:prstGeom prst="ellipse">
                <a:avLst/>
              </a:prstGeom>
              <a:blipFill rotWithShape="1">
                <a:blip r:embed="rId6"/>
                <a:stretch>
                  <a:fillRect l="-1174" t="-1138" r="-1069" b="-994"/>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Oval 22"/>
              <p:cNvSpPr/>
              <p:nvPr/>
            </p:nvSpPr>
            <p:spPr>
              <a:xfrm>
                <a:off x="7482441" y="155002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p:sp>
            <p:nvSpPr>
              <p:cNvPr id="23" name="Oval 22"/>
              <p:cNvSpPr>
                <a:spLocks noRot="1" noChangeAspect="1" noMove="1" noResize="1" noEditPoints="1" noAdjustHandles="1" noChangeArrowheads="1" noChangeShapeType="1" noTextEdit="1"/>
              </p:cNvSpPr>
              <p:nvPr/>
            </p:nvSpPr>
            <p:spPr>
              <a:xfrm>
                <a:off x="7482441" y="1550020"/>
                <a:ext cx="439716" cy="445169"/>
              </a:xfrm>
              <a:prstGeom prst="ellipse">
                <a:avLst/>
              </a:prstGeom>
              <a:blipFill rotWithShape="1">
                <a:blip r:embed="rId7"/>
                <a:stretch>
                  <a:fillRect l="-1209" t="-1138" r="-1034" b="-994"/>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23"/>
              <p:cNvSpPr/>
              <p:nvPr/>
            </p:nvSpPr>
            <p:spPr>
              <a:xfrm>
                <a:off x="6559665" y="3029904"/>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𝑦</m:t>
                      </m:r>
                    </m:oMath>
                  </m:oMathPara>
                </a14:m>
                <a:endParaRPr lang="en-US" dirty="0">
                  <a:solidFill>
                    <a:schemeClr val="tx1"/>
                  </a:solidFill>
                </a:endParaRPr>
              </a:p>
            </p:txBody>
          </p:sp>
        </mc:Choice>
        <mc:Fallback>
          <p:sp>
            <p:nvSpPr>
              <p:cNvPr id="24" name="Oval 23"/>
              <p:cNvSpPr>
                <a:spLocks noRot="1" noChangeAspect="1" noMove="1" noResize="1" noEditPoints="1" noAdjustHandles="1" noChangeArrowheads="1" noChangeShapeType="1" noTextEdit="1"/>
              </p:cNvSpPr>
              <p:nvPr/>
            </p:nvSpPr>
            <p:spPr>
              <a:xfrm>
                <a:off x="6559665" y="3029904"/>
                <a:ext cx="439716" cy="445169"/>
              </a:xfrm>
              <a:prstGeom prst="ellipse">
                <a:avLst/>
              </a:prstGeom>
              <a:blipFill rotWithShape="1">
                <a:blip r:embed="rId8"/>
                <a:stretch>
                  <a:fillRect l="-1181" t="-1070" r="-1062" b="-106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Oval 24"/>
              <p:cNvSpPr/>
              <p:nvPr/>
            </p:nvSpPr>
            <p:spPr>
              <a:xfrm>
                <a:off x="7470409" y="3029904"/>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𝑥</m:t>
                      </m:r>
                    </m:oMath>
                  </m:oMathPara>
                </a14:m>
                <a:endParaRPr lang="en-US" dirty="0">
                  <a:solidFill>
                    <a:schemeClr val="tx1"/>
                  </a:solidFill>
                </a:endParaRPr>
              </a:p>
            </p:txBody>
          </p:sp>
        </mc:Choice>
        <mc:Fallback>
          <p:sp>
            <p:nvSpPr>
              <p:cNvPr id="25" name="Oval 24"/>
              <p:cNvSpPr>
                <a:spLocks noRot="1" noChangeAspect="1" noMove="1" noResize="1" noEditPoints="1" noAdjustHandles="1" noChangeArrowheads="1" noChangeShapeType="1" noTextEdit="1"/>
              </p:cNvSpPr>
              <p:nvPr/>
            </p:nvSpPr>
            <p:spPr>
              <a:xfrm>
                <a:off x="7470409" y="3029904"/>
                <a:ext cx="439716" cy="445169"/>
              </a:xfrm>
              <a:prstGeom prst="ellipse">
                <a:avLst/>
              </a:prstGeom>
              <a:blipFill rotWithShape="1">
                <a:blip r:embed="rId9"/>
                <a:stretch>
                  <a:fillRect l="-1216" t="-1070" r="-1027" b="-106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Oval 25"/>
              <p:cNvSpPr>
                <a:spLocks noChangeArrowheads="1"/>
              </p:cNvSpPr>
              <p:nvPr/>
            </p:nvSpPr>
            <p:spPr bwMode="auto">
              <a:xfrm>
                <a:off x="6564148" y="390981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𝑢</m:t>
                      </m:r>
                    </m:oMath>
                  </m:oMathPara>
                </a14:m>
                <a:endParaRPr lang="zh-CN" altLang="en-US" dirty="0">
                  <a:latin typeface="Times New Roman" panose="02020603050405020304" charset="0"/>
                  <a:sym typeface="Symbol" panose="05050102010706020507" pitchFamily="2" charset="2"/>
                </a:endParaRPr>
              </a:p>
            </p:txBody>
          </p:sp>
        </mc:Choice>
        <mc:Fallback>
          <p:sp>
            <p:nvSpPr>
              <p:cNvPr id="26" name="Oval 25"/>
              <p:cNvSpPr>
                <a:spLocks noRot="1" noChangeAspect="1" noMove="1" noResize="1" noEditPoints="1" noAdjustHandles="1" noChangeArrowheads="1" noChangeShapeType="1" noTextEdit="1"/>
              </p:cNvSpPr>
              <p:nvPr/>
            </p:nvSpPr>
            <p:spPr bwMode="auto">
              <a:xfrm>
                <a:off x="6564148" y="3909817"/>
                <a:ext cx="456657" cy="456657"/>
              </a:xfrm>
              <a:prstGeom prst="ellipse">
                <a:avLst/>
              </a:prstGeom>
              <a:blipFill rotWithShape="1">
                <a:blip r:embed="rId10"/>
                <a:stretch>
                  <a:fillRect l="-1424" t="-1417" r="-1337" b="-134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Oval 6"/>
              <p:cNvSpPr>
                <a:spLocks noChangeArrowheads="1"/>
              </p:cNvSpPr>
              <p:nvPr/>
            </p:nvSpPr>
            <p:spPr bwMode="auto">
              <a:xfrm>
                <a:off x="7460120" y="390981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𝑣</m:t>
                      </m:r>
                    </m:oMath>
                  </m:oMathPara>
                </a14:m>
                <a:endParaRPr lang="zh-CN" altLang="en-US" dirty="0">
                  <a:latin typeface="Times New Roman" panose="02020603050405020304" charset="0"/>
                  <a:sym typeface="Symbol" panose="05050102010706020507" pitchFamily="2" charset="2"/>
                </a:endParaRPr>
              </a:p>
            </p:txBody>
          </p:sp>
        </mc:Choice>
        <mc:Fallback>
          <p:sp>
            <p:nvSpPr>
              <p:cNvPr id="27" name="Oval 6"/>
              <p:cNvSpPr>
                <a:spLocks noRot="1" noChangeAspect="1" noMove="1" noResize="1" noEditPoints="1" noAdjustHandles="1" noChangeArrowheads="1" noChangeShapeType="1" noTextEdit="1"/>
              </p:cNvSpPr>
              <p:nvPr/>
            </p:nvSpPr>
            <p:spPr bwMode="auto">
              <a:xfrm>
                <a:off x="7460120" y="3909817"/>
                <a:ext cx="456657" cy="456657"/>
              </a:xfrm>
              <a:prstGeom prst="ellipse">
                <a:avLst/>
              </a:prstGeom>
              <a:blipFill rotWithShape="1">
                <a:blip r:embed="rId11"/>
                <a:stretch>
                  <a:fillRect l="-1421" t="-1417" r="-1340" b="-134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Oval 27"/>
              <p:cNvSpPr>
                <a:spLocks noChangeArrowheads="1"/>
              </p:cNvSpPr>
              <p:nvPr/>
            </p:nvSpPr>
            <p:spPr bwMode="auto">
              <a:xfrm>
                <a:off x="6564148" y="535513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𝑦</m:t>
                      </m:r>
                    </m:oMath>
                  </m:oMathPara>
                </a14:m>
                <a:endParaRPr lang="zh-CN" altLang="en-US" dirty="0">
                  <a:latin typeface="Times New Roman" panose="02020603050405020304" charset="0"/>
                  <a:sym typeface="Symbol" panose="05050102010706020507" pitchFamily="2" charset="2"/>
                </a:endParaRPr>
              </a:p>
            </p:txBody>
          </p:sp>
        </mc:Choice>
        <mc:Fallback>
          <p:sp>
            <p:nvSpPr>
              <p:cNvPr id="28" name="Oval 27"/>
              <p:cNvSpPr>
                <a:spLocks noRot="1" noChangeAspect="1" noMove="1" noResize="1" noEditPoints="1" noAdjustHandles="1" noChangeArrowheads="1" noChangeShapeType="1" noTextEdit="1"/>
              </p:cNvSpPr>
              <p:nvPr/>
            </p:nvSpPr>
            <p:spPr bwMode="auto">
              <a:xfrm>
                <a:off x="6564148" y="5355137"/>
                <a:ext cx="456657" cy="456657"/>
              </a:xfrm>
              <a:prstGeom prst="ellipse">
                <a:avLst/>
              </a:prstGeom>
              <a:blipFill rotWithShape="1">
                <a:blip r:embed="rId12"/>
                <a:stretch>
                  <a:fillRect l="-1424" t="-1430" r="-1337" b="-133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Oval 6"/>
              <p:cNvSpPr>
                <a:spLocks noChangeArrowheads="1"/>
              </p:cNvSpPr>
              <p:nvPr/>
            </p:nvSpPr>
            <p:spPr bwMode="auto">
              <a:xfrm>
                <a:off x="7460120" y="535513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𝑥</m:t>
                      </m:r>
                    </m:oMath>
                  </m:oMathPara>
                </a14:m>
                <a:endParaRPr lang="zh-CN" altLang="en-US" dirty="0">
                  <a:latin typeface="Times New Roman" panose="02020603050405020304" charset="0"/>
                  <a:sym typeface="Symbol" panose="05050102010706020507" pitchFamily="2" charset="2"/>
                </a:endParaRPr>
              </a:p>
            </p:txBody>
          </p:sp>
        </mc:Choice>
        <mc:Fallback>
          <p:sp>
            <p:nvSpPr>
              <p:cNvPr id="29" name="Oval 6"/>
              <p:cNvSpPr>
                <a:spLocks noRot="1" noChangeAspect="1" noMove="1" noResize="1" noEditPoints="1" noAdjustHandles="1" noChangeArrowheads="1" noChangeShapeType="1" noTextEdit="1"/>
              </p:cNvSpPr>
              <p:nvPr/>
            </p:nvSpPr>
            <p:spPr bwMode="auto">
              <a:xfrm>
                <a:off x="7460120" y="5355137"/>
                <a:ext cx="456657" cy="456657"/>
              </a:xfrm>
              <a:prstGeom prst="ellipse">
                <a:avLst/>
              </a:prstGeom>
              <a:blipFill rotWithShape="1">
                <a:blip r:embed="rId13"/>
                <a:stretch>
                  <a:fillRect l="-1421" t="-1430" r="-1340" b="-1331"/>
                </a:stretch>
              </a:blipFill>
              <a:ln w="12700">
                <a:solidFill>
                  <a:schemeClr val="tx1"/>
                </a:solidFill>
                <a:round/>
              </a:ln>
            </p:spPr>
            <p:txBody>
              <a:bodyPr/>
              <a:lstStyle/>
              <a:p>
                <a:r>
                  <a:rPr lang="zh-CN" altLang="en-US">
                    <a:noFill/>
                  </a:rPr>
                  <a:t> </a:t>
                </a:r>
              </a:p>
            </p:txBody>
          </p:sp>
        </mc:Fallback>
      </mc:AlternateContent>
      <p:cxnSp>
        <p:nvCxnSpPr>
          <p:cNvPr id="30" name="Straight Connector 29"/>
          <p:cNvCxnSpPr>
            <a:endCxn id="27" idx="5"/>
          </p:cNvCxnSpPr>
          <p:nvPr/>
        </p:nvCxnSpPr>
        <p:spPr>
          <a:xfrm flipH="1" flipV="1">
            <a:off x="7849901" y="4299598"/>
            <a:ext cx="466474"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29" idx="7"/>
          </p:cNvCxnSpPr>
          <p:nvPr/>
        </p:nvCxnSpPr>
        <p:spPr>
          <a:xfrm flipH="1">
            <a:off x="7849901" y="5009460"/>
            <a:ext cx="466474"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26" idx="5"/>
          </p:cNvCxnSpPr>
          <p:nvPr/>
        </p:nvCxnSpPr>
        <p:spPr>
          <a:xfrm flipH="1" flipV="1">
            <a:off x="6953929" y="4299598"/>
            <a:ext cx="1362446"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7" idx="3"/>
          </p:cNvCxnSpPr>
          <p:nvPr/>
        </p:nvCxnSpPr>
        <p:spPr>
          <a:xfrm flipH="1">
            <a:off x="6102553" y="4299598"/>
            <a:ext cx="1424443"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8" idx="1"/>
          </p:cNvCxnSpPr>
          <p:nvPr/>
        </p:nvCxnSpPr>
        <p:spPr>
          <a:xfrm flipH="1" flipV="1">
            <a:off x="6102553" y="5009460"/>
            <a:ext cx="528471"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p:cNvSpPr txBox="1"/>
              <p:nvPr/>
            </p:nvSpPr>
            <p:spPr>
              <a:xfrm>
                <a:off x="7056092" y="5811794"/>
                <a:ext cx="461087" cy="46243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accPr>
                        <m:e>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e>
                      </m:acc>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35" name="TextBox 34"/>
              <p:cNvSpPr txBox="1">
                <a:spLocks noRot="1" noChangeAspect="1" noMove="1" noResize="1" noEditPoints="1" noAdjustHandles="1" noChangeArrowheads="1" noChangeShapeType="1" noTextEdit="1"/>
              </p:cNvSpPr>
              <p:nvPr/>
            </p:nvSpPr>
            <p:spPr>
              <a:xfrm>
                <a:off x="7056092" y="5811794"/>
                <a:ext cx="461087" cy="462434"/>
              </a:xfrm>
              <a:prstGeom prst="rect">
                <a:avLst/>
              </a:prstGeom>
              <a:blipFill rotWithShape="1">
                <a:blip r:embed="rId14"/>
                <a:stretch>
                  <a:fillRect l="-132" t="-59" r="11" b="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Oval 35"/>
              <p:cNvSpPr/>
              <p:nvPr/>
            </p:nvSpPr>
            <p:spPr>
              <a:xfrm>
                <a:off x="5698848" y="461401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𝑧</m:t>
                      </m:r>
                    </m:oMath>
                  </m:oMathPara>
                </a14:m>
                <a:endParaRPr lang="en-US" dirty="0">
                  <a:solidFill>
                    <a:schemeClr val="tx1"/>
                  </a:solidFill>
                </a:endParaRPr>
              </a:p>
            </p:txBody>
          </p:sp>
        </mc:Choice>
        <mc:Fallback>
          <p:sp>
            <p:nvSpPr>
              <p:cNvPr id="36" name="Oval 35"/>
              <p:cNvSpPr>
                <a:spLocks noRot="1" noChangeAspect="1" noMove="1" noResize="1" noEditPoints="1" noAdjustHandles="1" noChangeArrowheads="1" noChangeShapeType="1" noTextEdit="1"/>
              </p:cNvSpPr>
              <p:nvPr/>
            </p:nvSpPr>
            <p:spPr>
              <a:xfrm>
                <a:off x="5698848" y="4614010"/>
                <a:ext cx="439716" cy="445169"/>
              </a:xfrm>
              <a:prstGeom prst="ellipse">
                <a:avLst/>
              </a:prstGeom>
              <a:blipFill rotWithShape="1">
                <a:blip r:embed="rId15"/>
                <a:stretch>
                  <a:fillRect l="-1092" t="-1164" r="-1007" b="-968"/>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Oval 36"/>
              <p:cNvSpPr/>
              <p:nvPr/>
            </p:nvSpPr>
            <p:spPr>
              <a:xfrm>
                <a:off x="8268388" y="4625423"/>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𝑤</m:t>
                      </m:r>
                    </m:oMath>
                  </m:oMathPara>
                </a14:m>
                <a:endParaRPr lang="en-US" dirty="0">
                  <a:solidFill>
                    <a:schemeClr val="tx1"/>
                  </a:solidFill>
                </a:endParaRPr>
              </a:p>
            </p:txBody>
          </p:sp>
        </mc:Choice>
        <mc:Fallback>
          <p:sp>
            <p:nvSpPr>
              <p:cNvPr id="37" name="Oval 36"/>
              <p:cNvSpPr>
                <a:spLocks noRot="1" noChangeAspect="1" noMove="1" noResize="1" noEditPoints="1" noAdjustHandles="1" noChangeArrowheads="1" noChangeShapeType="1" noTextEdit="1"/>
              </p:cNvSpPr>
              <p:nvPr/>
            </p:nvSpPr>
            <p:spPr>
              <a:xfrm>
                <a:off x="8268388" y="4625423"/>
                <a:ext cx="439716" cy="445169"/>
              </a:xfrm>
              <a:prstGeom prst="ellipse">
                <a:avLst/>
              </a:prstGeom>
              <a:blipFill rotWithShape="1">
                <a:blip r:embed="rId16"/>
                <a:stretch>
                  <a:fillRect l="-1167" t="-1160" r="-1076" b="-97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503654" y="1381175"/>
                <a:ext cx="216617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p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e>
                        <m: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up>
                      </m:s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𝑢</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𝑣</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𝑥</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𝑦</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4503654" y="1381175"/>
                <a:ext cx="2166170" cy="369332"/>
              </a:xfrm>
              <a:prstGeom prst="rect">
                <a:avLst/>
              </a:prstGeom>
              <a:blipFill rotWithShape="1">
                <a:blip r:embed="rId17"/>
                <a:stretch>
                  <a:fillRect l="-11" t="-14" r="19" b="1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5248001" y="5662307"/>
                <a:ext cx="132369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p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e>
                        <m: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up>
                      </m:s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𝑧</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𝑤</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39" name="TextBox 38"/>
              <p:cNvSpPr txBox="1">
                <a:spLocks noRot="1" noChangeAspect="1" noMove="1" noResize="1" noEditPoints="1" noAdjustHandles="1" noChangeArrowheads="1" noChangeShapeType="1" noTextEdit="1"/>
              </p:cNvSpPr>
              <p:nvPr/>
            </p:nvSpPr>
            <p:spPr>
              <a:xfrm>
                <a:off x="5248001" y="5662307"/>
                <a:ext cx="1323696" cy="369332"/>
              </a:xfrm>
              <a:prstGeom prst="rect">
                <a:avLst/>
              </a:prstGeom>
              <a:blipFill rotWithShape="1">
                <a:blip r:embed="rId18"/>
                <a:stretch>
                  <a:fillRect l="-27" t="-3" r="6" b="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13080" y="6376035"/>
                <a:ext cx="7662545" cy="374650"/>
              </a:xfrm>
              <a:prstGeom prst="rect">
                <a:avLst/>
              </a:prstGeom>
              <a:noFill/>
            </p:spPr>
            <p:txBody>
              <a:bodyPr wrap="none" rtlCol="0">
                <a:spAutoFit/>
              </a:bodyPr>
              <a:p>
                <a:pPr algn="l"/>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只需证明：图</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G</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k</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的团</a:t>
                </a:r>
                <a:r>
                  <a:rPr lang="zh-CN" altLang="en-US" dirty="0" err="1" smtClean="0">
                    <a:solidFill>
                      <a:srgbClr val="FF0000"/>
                    </a:solidFill>
                    <a:latin typeface="Calibri" panose="020F0502020204030204" pitchFamily="34" charset="0"/>
                    <a:ea typeface="华文中宋" panose="02010600040101010101" pitchFamily="2" charset="-122"/>
                    <a:cs typeface="Calibri" panose="020F0502020204030204" pitchFamily="34" charset="0"/>
                  </a:rPr>
                  <a:t>当且仅当</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图</a:t>
                </a:r>
                <a14:m>
                  <m:oMath xmlns:m="http://schemas.openxmlformats.org/officeDocument/2006/math">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𝑉</m:t>
                        </m:r>
                      </m:e>
                    </m:d>
                    <m:r>
                      <a:rPr lang="en-US" altLang="zh-CN" i="1">
                        <a:latin typeface="Cambria Math" panose="02040503050406030204" pitchFamily="18" charset="0"/>
                      </a:rPr>
                      <m:t>−</m:t>
                    </m:r>
                    <m:r>
                      <a:rPr lang="en-US" altLang="zh-CN" i="1">
                        <a:latin typeface="Cambria Math" panose="02040503050406030204" pitchFamily="18" charset="0"/>
                      </a:rPr>
                      <m:t>𝑘</m:t>
                    </m:r>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的顶点</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覆盖</a:t>
                </a:r>
                <a:endPar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13080" y="6376035"/>
                <a:ext cx="7662545" cy="374650"/>
              </a:xfrm>
              <a:prstGeom prst="rect">
                <a:avLst/>
              </a:prstGeom>
              <a:blipFill rotWithShape="1">
                <a:blip r:embed="rId19"/>
                <a:stretch>
                  <a:fillRect/>
                </a:stretch>
              </a:blipFill>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Vertex</a:t>
            </a:r>
            <a:r>
              <a:rPr lang="zh-CN" altLang="en-US" dirty="0"/>
              <a:t> </a:t>
            </a:r>
            <a:r>
              <a:rPr lang="en-US" altLang="zh-CN" dirty="0"/>
              <a:t>Cover</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550020"/>
                <a:ext cx="5323184" cy="4308780"/>
              </a:xfrm>
            </p:spPr>
            <p:txBody>
              <a:bodyPr>
                <a:normAutofit/>
              </a:bodyPr>
              <a:lstStyle/>
              <a:p>
                <a:pPr marL="0" indent="0">
                  <a:buNone/>
                </a:pPr>
                <a:r>
                  <a:rPr lang="en-US" altLang="zh-CN" dirty="0">
                    <a:solidFill>
                      <a:srgbClr val="7030A0"/>
                    </a:solidFill>
                  </a:rPr>
                  <a:t>Proof</a:t>
                </a:r>
                <a:r>
                  <a:rPr lang="zh-CN" altLang="en-US" dirty="0">
                    <a:solidFill>
                      <a:srgbClr val="7030A0"/>
                    </a:solidFill>
                  </a:rPr>
                  <a:t> </a:t>
                </a:r>
                <a:r>
                  <a:rPr lang="en-US" altLang="zh-CN" dirty="0">
                    <a:solidFill>
                      <a:srgbClr val="7030A0"/>
                    </a:solidFill>
                  </a:rPr>
                  <a:t>(cont’d)</a:t>
                </a:r>
                <a:r>
                  <a:rPr lang="en-US" altLang="zh-CN" dirty="0"/>
                  <a:t>:</a:t>
                </a:r>
                <a:endParaRPr lang="en-US" altLang="zh-CN" dirty="0"/>
              </a:p>
              <a:p>
                <a:pPr marL="0" indent="0" algn="ctr">
                  <a:buNone/>
                </a:pPr>
                <a14:m>
                  <m:oMath xmlns:m="http://schemas.openxmlformats.org/officeDocument/2006/math">
                    <m:d>
                      <m:dPr>
                        <m:ctrlPr>
                          <a:rPr lang="en-US" i="1" dirty="0">
                            <a:latin typeface="Cambria Math" panose="02040503050406030204" pitchFamily="18" charset="0"/>
                          </a:rPr>
                        </m:ctrlPr>
                      </m:dPr>
                      <m:e>
                        <m:r>
                          <a:rPr lang="en-US" i="1" dirty="0" err="1">
                            <a:latin typeface="Cambria Math" panose="02040503050406030204" pitchFamily="18" charset="0"/>
                          </a:rPr>
                          <m:t>𝑢</m:t>
                        </m:r>
                        <m:r>
                          <a:rPr lang="en-US" i="1" dirty="0" err="1">
                            <a:latin typeface="Cambria Math" panose="02040503050406030204" pitchFamily="18" charset="0"/>
                          </a:rPr>
                          <m:t>,</m:t>
                        </m:r>
                        <m:r>
                          <a:rPr lang="en-US" i="1" dirty="0" err="1">
                            <a:latin typeface="Cambria Math" panose="02040503050406030204" pitchFamily="18" charset="0"/>
                          </a:rPr>
                          <m:t>𝑣</m:t>
                        </m:r>
                      </m:e>
                    </m:d>
                    <m:r>
                      <a:rPr lang="zh-CN" alt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altLang="zh-CN" i="1" dirty="0">
                            <a:latin typeface="Cambria Math" panose="02040503050406030204" pitchFamily="18" charset="0"/>
                          </a:rPr>
                          <m:t>𝐸</m:t>
                        </m:r>
                      </m:e>
                    </m:acc>
                  </m:oMath>
                </a14:m>
                <a:r>
                  <a:rPr lang="en-US" dirty="0"/>
                  <a:t> </a:t>
                </a:r>
                <a:r>
                  <a:rPr lang="zh-CN" altLang="en-US" dirty="0">
                    <a:solidFill>
                      <a:srgbClr val="FF0000"/>
                    </a:solidFill>
                  </a:rPr>
                  <a:t>⇐</a:t>
                </a:r>
                <a:r>
                  <a:rPr lang="en-US" dirty="0"/>
                  <a:t> </a:t>
                </a:r>
                <a14:m>
                  <m:oMath xmlns:m="http://schemas.openxmlformats.org/officeDocument/2006/math">
                    <m:r>
                      <a:rPr lang="en-US" i="1" dirty="0">
                        <a:latin typeface="Cambria Math" panose="02040503050406030204" pitchFamily="18" charset="0"/>
                      </a:rPr>
                      <m:t>𝑢</m:t>
                    </m:r>
                    <m:r>
                      <a:rPr lang="zh-CN" alt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𝑉</m:t>
                        </m:r>
                      </m:e>
                      <m:sup>
                        <m:r>
                          <a:rPr lang="en-US" i="1" dirty="0">
                            <a:latin typeface="Cambria Math" panose="02040503050406030204" pitchFamily="18" charset="0"/>
                          </a:rPr>
                          <m:t>′</m:t>
                        </m:r>
                      </m:sup>
                    </m:sSup>
                    <m:r>
                      <a:rPr lang="zh-CN" altLang="en-US" i="1" dirty="0">
                        <a:latin typeface="Cambria Math" panose="02040503050406030204" pitchFamily="18" charset="0"/>
                      </a:rPr>
                      <m:t> </m:t>
                    </m:r>
                    <m:r>
                      <m:rPr>
                        <m:sty m:val="p"/>
                      </m:rPr>
                      <a:rPr lang="en-US" altLang="zh-CN" dirty="0">
                        <a:latin typeface="Cambria Math" panose="02040503050406030204" pitchFamily="18" charset="0"/>
                      </a:rPr>
                      <m:t>and</m:t>
                    </m:r>
                    <m:r>
                      <a:rPr lang="zh-CN" altLang="en-US" i="1" dirty="0">
                        <a:latin typeface="Cambria Math" panose="02040503050406030204" pitchFamily="18" charset="0"/>
                      </a:rPr>
                      <m:t> </m:t>
                    </m:r>
                    <m:r>
                      <a:rPr lang="en-US" i="1" dirty="0">
                        <a:latin typeface="Cambria Math" panose="02040503050406030204" pitchFamily="18" charset="0"/>
                      </a:rPr>
                      <m:t>𝑣</m:t>
                    </m:r>
                    <m:r>
                      <a:rPr lang="zh-CN" altLang="en-US" i="1" dirty="0">
                        <a:latin typeface="Cambria Math" panose="02040503050406030204" pitchFamily="18" charset="0"/>
                      </a:rPr>
                      <m:t>∉</m:t>
                    </m:r>
                    <m:r>
                      <a:rPr lang="en-US" i="1" dirty="0">
                        <a:latin typeface="Cambria Math" panose="02040503050406030204" pitchFamily="18" charset="0"/>
                      </a:rPr>
                      <m:t>𝑉</m:t>
                    </m:r>
                    <m:r>
                      <a:rPr lang="en-US" i="1" dirty="0">
                        <a:latin typeface="Cambria Math" panose="02040503050406030204" pitchFamily="18" charset="0"/>
                      </a:rPr>
                      <m:t>′</m:t>
                    </m:r>
                  </m:oMath>
                </a14:m>
                <a:endParaRPr lang="en-US" dirty="0"/>
              </a:p>
              <a:p>
                <a:pPr marL="0" indent="0" algn="ctr">
                  <a:buNone/>
                </a:pPr>
                <a:endParaRPr lang="en-US" i="1" dirty="0">
                  <a:latin typeface="Cambria Math" panose="02040503050406030204" pitchFamily="18" charset="0"/>
                </a:endParaRPr>
              </a:p>
              <a:p>
                <a:pPr marL="0" indent="0" algn="ctr">
                  <a:buNone/>
                </a:pPr>
                <a14:m>
                  <m:oMath xmlns:m="http://schemas.openxmlformats.org/officeDocument/2006/math">
                    <m:d>
                      <m:dPr>
                        <m:ctrlPr>
                          <a:rPr lang="en-US" i="1" dirty="0">
                            <a:latin typeface="Cambria Math" panose="02040503050406030204" pitchFamily="18" charset="0"/>
                          </a:rPr>
                        </m:ctrlPr>
                      </m:dPr>
                      <m:e>
                        <m:r>
                          <a:rPr lang="en-US" i="1" dirty="0" err="1">
                            <a:latin typeface="Cambria Math" panose="02040503050406030204" pitchFamily="18" charset="0"/>
                          </a:rPr>
                          <m:t>𝑢</m:t>
                        </m:r>
                        <m:r>
                          <a:rPr lang="en-US" i="1" dirty="0" err="1">
                            <a:latin typeface="Cambria Math" panose="02040503050406030204" pitchFamily="18" charset="0"/>
                          </a:rPr>
                          <m:t>,</m:t>
                        </m:r>
                        <m:r>
                          <a:rPr lang="en-US" i="1" dirty="0" err="1">
                            <a:latin typeface="Cambria Math" panose="02040503050406030204" pitchFamily="18" charset="0"/>
                          </a:rPr>
                          <m:t>𝑣</m:t>
                        </m:r>
                      </m:e>
                    </m:d>
                    <m:r>
                      <a:rPr lang="zh-CN" altLang="en-US" i="1" dirty="0">
                        <a:latin typeface="Cambria Math" panose="02040503050406030204" pitchFamily="18" charset="0"/>
                      </a:rPr>
                      <m:t>∈</m:t>
                    </m:r>
                    <m:r>
                      <a:rPr lang="en-US" altLang="zh-CN" i="1" dirty="0">
                        <a:latin typeface="Cambria Math" panose="02040503050406030204" pitchFamily="18" charset="0"/>
                      </a:rPr>
                      <m:t>𝐸</m:t>
                    </m:r>
                  </m:oMath>
                </a14:m>
                <a:r>
                  <a:rPr lang="en-US" dirty="0"/>
                  <a:t> </a:t>
                </a:r>
                <a:r>
                  <a:rPr lang="zh-CN" altLang="en-US" dirty="0">
                    <a:solidFill>
                      <a:srgbClr val="FF0000"/>
                    </a:solidFill>
                  </a:rPr>
                  <a:t>⇐</a:t>
                </a:r>
                <a:r>
                  <a:rPr lang="en-US" dirty="0"/>
                  <a:t> </a:t>
                </a:r>
                <a14:m>
                  <m:oMath xmlns:m="http://schemas.openxmlformats.org/officeDocument/2006/math">
                    <m:r>
                      <a:rPr lang="en-US" i="1" dirty="0">
                        <a:latin typeface="Cambria Math" panose="02040503050406030204" pitchFamily="18" charset="0"/>
                      </a:rPr>
                      <m:t>𝑢</m:t>
                    </m:r>
                    <m:r>
                      <a:rPr lang="zh-CN" altLang="en-US"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𝑉</m:t>
                        </m:r>
                      </m:e>
                      <m:sup>
                        <m:r>
                          <a:rPr lang="en-US" i="1" dirty="0">
                            <a:latin typeface="Cambria Math" panose="02040503050406030204" pitchFamily="18" charset="0"/>
                          </a:rPr>
                          <m:t>′</m:t>
                        </m:r>
                      </m:sup>
                    </m:sSup>
                    <m:r>
                      <a:rPr lang="zh-CN" altLang="en-US" dirty="0">
                        <a:latin typeface="Cambria Math" panose="02040503050406030204" pitchFamily="18" charset="0"/>
                      </a:rPr>
                      <m:t> </m:t>
                    </m:r>
                    <m:r>
                      <m:rPr>
                        <m:sty m:val="p"/>
                      </m:rPr>
                      <a:rPr lang="en-US" altLang="zh-CN" dirty="0">
                        <a:latin typeface="Cambria Math" panose="02040503050406030204" pitchFamily="18" charset="0"/>
                      </a:rPr>
                      <m:t>and</m:t>
                    </m:r>
                    <m:r>
                      <a:rPr lang="zh-CN" altLang="en-US" i="1" dirty="0">
                        <a:latin typeface="Cambria Math" panose="02040503050406030204" pitchFamily="18" charset="0"/>
                      </a:rPr>
                      <m:t> </m:t>
                    </m:r>
                    <m:r>
                      <a:rPr lang="en-US" i="1" dirty="0">
                        <a:latin typeface="Cambria Math" panose="02040503050406030204" pitchFamily="18" charset="0"/>
                      </a:rPr>
                      <m:t>𝑣</m:t>
                    </m:r>
                    <m:r>
                      <a:rPr lang="zh-CN" altLang="en-US" i="1" dirty="0">
                        <a:latin typeface="Cambria Math" panose="02040503050406030204" pitchFamily="18" charset="0"/>
                      </a:rPr>
                      <m:t>∈</m:t>
                    </m:r>
                    <m:r>
                      <a:rPr lang="en-US" altLang="zh-CN" i="1" dirty="0">
                        <a:latin typeface="Cambria Math" panose="02040503050406030204" pitchFamily="18" charset="0"/>
                      </a:rPr>
                      <m:t>𝑉</m:t>
                    </m:r>
                    <m:r>
                      <a:rPr lang="en-US" altLang="zh-CN"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𝑉</m:t>
                        </m:r>
                      </m:e>
                      <m:sup>
                        <m:r>
                          <a:rPr lang="en-US" i="1" dirty="0">
                            <a:latin typeface="Cambria Math" panose="02040503050406030204" pitchFamily="18" charset="0"/>
                          </a:rPr>
                          <m:t>′</m:t>
                        </m:r>
                      </m:sup>
                    </m:sSup>
                  </m:oMath>
                </a14:m>
                <a:endParaRPr lang="en-US" dirty="0"/>
              </a:p>
              <a:p>
                <a:r>
                  <a:rPr lang="en-US" dirty="0"/>
                  <a:t>In other words,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a:latin typeface="Cambria Math" panose="02040503050406030204" pitchFamily="18" charset="0"/>
                      </a:rPr>
                      <m:t>′</m:t>
                    </m:r>
                  </m:oMath>
                </a14:m>
                <a:r>
                  <a:rPr lang="en-US" dirty="0"/>
                  <a:t> is a clique, and it has size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𝑉</m:t>
                        </m:r>
                      </m:e>
                    </m:d>
                    <m:r>
                      <a:rPr lang="en-US" altLang="zh-CN" i="1" dirty="0" smtClean="0">
                        <a:latin typeface="Cambria Math" panose="02040503050406030204" pitchFamily="18" charset="0"/>
                      </a:rPr>
                      <m:t>−</m:t>
                    </m:r>
                    <m:d>
                      <m:dPr>
                        <m:ctrlPr>
                          <a:rPr lang="en-US" altLang="zh-CN" b="0" i="1" dirty="0" smtClean="0">
                            <a:latin typeface="Cambria Math" panose="02040503050406030204" pitchFamily="18" charset="0"/>
                          </a:rPr>
                        </m:ctrlPr>
                      </m:dPr>
                      <m:e>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𝑉</m:t>
                            </m:r>
                          </m:e>
                        </m:d>
                        <m:r>
                          <a:rPr lang="en-US" i="1" dirty="0">
                            <a:latin typeface="Cambria Math" panose="02040503050406030204" pitchFamily="18" charset="0"/>
                          </a:rPr>
                          <m:t>−</m:t>
                        </m:r>
                        <m:r>
                          <a:rPr lang="en-US" i="1" dirty="0">
                            <a:latin typeface="Cambria Math" panose="02040503050406030204" pitchFamily="18" charset="0"/>
                          </a:rPr>
                          <m:t>𝑘</m:t>
                        </m:r>
                      </m:e>
                    </m:d>
                    <m:r>
                      <a:rPr lang="en-US" altLang="zh-CN" b="0" i="1" dirty="0" smtClean="0">
                        <a:latin typeface="Cambria Math" panose="02040503050406030204" pitchFamily="18" charset="0"/>
                      </a:rPr>
                      <m:t>=</m:t>
                    </m:r>
                    <m:r>
                      <a:rPr lang="en-US" i="1" dirty="0" smtClean="0">
                        <a:latin typeface="Cambria Math" panose="02040503050406030204" pitchFamily="18" charset="0"/>
                      </a:rPr>
                      <m:t>𝑘</m:t>
                    </m:r>
                  </m:oMath>
                </a14:m>
                <a:r>
                  <a:rPr lang="en-US" dirty="0"/>
                  <a:t>. </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550020"/>
                <a:ext cx="5323184" cy="4308780"/>
              </a:xfrm>
              <a:blipFill rotWithShape="1">
                <a:blip r:embed="rId1"/>
                <a:stretch>
                  <a:fillRect l="-5" t="-14" r="5"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pic>
        <p:nvPicPr>
          <p:cNvPr id="6148" name="Picture 4" descr="page878image444388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182563"/>
            <a:ext cx="88900" cy="101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Oval 6"/>
              <p:cNvSpPr>
                <a:spLocks noChangeArrowheads="1"/>
              </p:cNvSpPr>
              <p:nvPr/>
            </p:nvSpPr>
            <p:spPr bwMode="auto">
              <a:xfrm>
                <a:off x="5714720" y="22780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𝑧</m:t>
                      </m:r>
                    </m:oMath>
                  </m:oMathPara>
                </a14:m>
                <a:endParaRPr lang="zh-CN" altLang="en-US" dirty="0">
                  <a:latin typeface="Times New Roman" panose="02020603050405020304" charset="0"/>
                  <a:sym typeface="Symbol" panose="05050102010706020507" pitchFamily="2" charset="2"/>
                </a:endParaRPr>
              </a:p>
            </p:txBody>
          </p:sp>
        </mc:Choice>
        <mc:Fallback>
          <p:sp>
            <p:nvSpPr>
              <p:cNvPr id="9" name="Oval 6"/>
              <p:cNvSpPr>
                <a:spLocks noRot="1" noChangeAspect="1" noMove="1" noResize="1" noEditPoints="1" noAdjustHandles="1" noChangeArrowheads="1" noChangeShapeType="1" noTextEdit="1"/>
              </p:cNvSpPr>
              <p:nvPr/>
            </p:nvSpPr>
            <p:spPr bwMode="auto">
              <a:xfrm>
                <a:off x="5714720" y="2278085"/>
                <a:ext cx="456657" cy="456657"/>
              </a:xfrm>
              <a:prstGeom prst="ellipse">
                <a:avLst/>
              </a:prstGeom>
              <a:blipFill rotWithShape="1">
                <a:blip r:embed="rId3"/>
                <a:stretch>
                  <a:fillRect l="-1468" t="-1465" r="-1293" b="-1296"/>
                </a:stretch>
              </a:blipFill>
              <a:ln w="12700">
                <a:solidFill>
                  <a:schemeClr val="tx1"/>
                </a:solidFill>
                <a:round/>
              </a:ln>
            </p:spPr>
            <p:txBody>
              <a:bodyPr/>
              <a:lstStyle/>
              <a:p>
                <a:r>
                  <a:rPr lang="zh-CN" altLang="en-US">
                    <a:noFill/>
                  </a:rPr>
                  <a:t> </a:t>
                </a:r>
              </a:p>
            </p:txBody>
          </p:sp>
        </mc:Fallback>
      </mc:AlternateContent>
      <p:cxnSp>
        <p:nvCxnSpPr>
          <p:cNvPr id="10" name="Straight Connector 9"/>
          <p:cNvCxnSpPr>
            <a:endCxn id="9" idx="7"/>
          </p:cNvCxnSpPr>
          <p:nvPr/>
        </p:nvCxnSpPr>
        <p:spPr>
          <a:xfrm flipH="1">
            <a:off x="6104501" y="1958004"/>
            <a:ext cx="528471" cy="386957"/>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Oval 6"/>
              <p:cNvSpPr>
                <a:spLocks noChangeArrowheads="1"/>
              </p:cNvSpPr>
              <p:nvPr/>
            </p:nvSpPr>
            <p:spPr bwMode="auto">
              <a:xfrm>
                <a:off x="8251447" y="2278085"/>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𝑤</m:t>
                      </m:r>
                    </m:oMath>
                  </m:oMathPara>
                </a14:m>
                <a:endParaRPr lang="zh-CN" altLang="en-US" dirty="0">
                  <a:latin typeface="Times New Roman" panose="02020603050405020304" charset="0"/>
                  <a:sym typeface="Symbol" panose="05050102010706020507" pitchFamily="2" charset="2"/>
                </a:endParaRPr>
              </a:p>
            </p:txBody>
          </p:sp>
        </mc:Choice>
        <mc:Fallback>
          <p:sp>
            <p:nvSpPr>
              <p:cNvPr id="11" name="Oval 6"/>
              <p:cNvSpPr>
                <a:spLocks noRot="1" noChangeAspect="1" noMove="1" noResize="1" noEditPoints="1" noAdjustHandles="1" noChangeArrowheads="1" noChangeShapeType="1" noTextEdit="1"/>
              </p:cNvSpPr>
              <p:nvPr/>
            </p:nvSpPr>
            <p:spPr bwMode="auto">
              <a:xfrm>
                <a:off x="8251447" y="2278085"/>
                <a:ext cx="456657" cy="456657"/>
              </a:xfrm>
              <a:prstGeom prst="ellipse">
                <a:avLst/>
              </a:prstGeom>
              <a:blipFill rotWithShape="1">
                <a:blip r:embed="rId4"/>
                <a:stretch>
                  <a:fillRect l="-1447" t="-1465" r="-1314" b="-1296"/>
                </a:stretch>
              </a:blipFill>
              <a:ln w="12700">
                <a:solidFill>
                  <a:schemeClr val="tx1"/>
                </a:solidFill>
                <a:round/>
              </a:ln>
            </p:spPr>
            <p:txBody>
              <a:bodyPr/>
              <a:lstStyle/>
              <a:p>
                <a:r>
                  <a:rPr lang="zh-CN" altLang="en-US">
                    <a:noFill/>
                  </a:rPr>
                  <a:t> </a:t>
                </a:r>
              </a:p>
            </p:txBody>
          </p:sp>
        </mc:Fallback>
      </mc:AlternateContent>
      <p:cxnSp>
        <p:nvCxnSpPr>
          <p:cNvPr id="12" name="Straight Connector 11"/>
          <p:cNvCxnSpPr/>
          <p:nvPr/>
        </p:nvCxnSpPr>
        <p:spPr>
          <a:xfrm flipH="1">
            <a:off x="7022753" y="1796552"/>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794425" y="2024880"/>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955877" y="1958004"/>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2"/>
            <a:endCxn id="9" idx="6"/>
          </p:cNvCxnSpPr>
          <p:nvPr/>
        </p:nvCxnSpPr>
        <p:spPr>
          <a:xfrm flipH="1">
            <a:off x="6171377" y="2506414"/>
            <a:ext cx="2080070" cy="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9" idx="5"/>
          </p:cNvCxnSpPr>
          <p:nvPr/>
        </p:nvCxnSpPr>
        <p:spPr>
          <a:xfrm flipH="1" flipV="1">
            <a:off x="6104501" y="2667866"/>
            <a:ext cx="1424443"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022753" y="3241872"/>
            <a:ext cx="43931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3"/>
          </p:cNvCxnSpPr>
          <p:nvPr/>
        </p:nvCxnSpPr>
        <p:spPr>
          <a:xfrm flipH="1">
            <a:off x="6955877" y="2667866"/>
            <a:ext cx="1362446" cy="41255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690397" y="2024880"/>
            <a:ext cx="0" cy="98866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955877" y="1958004"/>
            <a:ext cx="573067" cy="112241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p:cNvSpPr txBox="1"/>
              <p:nvPr/>
            </p:nvSpPr>
            <p:spPr>
              <a:xfrm>
                <a:off x="7059645" y="3438387"/>
                <a:ext cx="461088"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21" name="TextBox 20"/>
              <p:cNvSpPr txBox="1">
                <a:spLocks noRot="1" noChangeAspect="1" noMove="1" noResize="1" noEditPoints="1" noAdjustHandles="1" noChangeArrowheads="1" noChangeShapeType="1" noTextEdit="1"/>
              </p:cNvSpPr>
              <p:nvPr/>
            </p:nvSpPr>
            <p:spPr>
              <a:xfrm>
                <a:off x="7059645" y="3438387"/>
                <a:ext cx="461088" cy="461665"/>
              </a:xfrm>
              <a:prstGeom prst="rect">
                <a:avLst/>
              </a:prstGeom>
              <a:blipFill rotWithShape="1">
                <a:blip r:embed="rId5"/>
                <a:stretch>
                  <a:fillRect l="-76" t="-108" r="93" b="1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Oval 21"/>
              <p:cNvSpPr/>
              <p:nvPr/>
            </p:nvSpPr>
            <p:spPr>
              <a:xfrm>
                <a:off x="6571697" y="155002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𝑢</m:t>
                      </m:r>
                    </m:oMath>
                  </m:oMathPara>
                </a14:m>
                <a:endParaRPr lang="en-US" dirty="0">
                  <a:solidFill>
                    <a:schemeClr val="tx1"/>
                  </a:solidFill>
                </a:endParaRPr>
              </a:p>
            </p:txBody>
          </p:sp>
        </mc:Choice>
        <mc:Fallback>
          <p:sp>
            <p:nvSpPr>
              <p:cNvPr id="22" name="Oval 21"/>
              <p:cNvSpPr>
                <a:spLocks noRot="1" noChangeAspect="1" noMove="1" noResize="1" noEditPoints="1" noAdjustHandles="1" noChangeArrowheads="1" noChangeShapeType="1" noTextEdit="1"/>
              </p:cNvSpPr>
              <p:nvPr/>
            </p:nvSpPr>
            <p:spPr>
              <a:xfrm>
                <a:off x="6571697" y="1550020"/>
                <a:ext cx="439716" cy="445169"/>
              </a:xfrm>
              <a:prstGeom prst="ellipse">
                <a:avLst/>
              </a:prstGeom>
              <a:blipFill rotWithShape="1">
                <a:blip r:embed="rId6"/>
                <a:stretch>
                  <a:fillRect l="-1174" t="-1138" r="-1069" b="-994"/>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Oval 22"/>
              <p:cNvSpPr/>
              <p:nvPr/>
            </p:nvSpPr>
            <p:spPr>
              <a:xfrm>
                <a:off x="7482441" y="155002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p:sp>
            <p:nvSpPr>
              <p:cNvPr id="23" name="Oval 22"/>
              <p:cNvSpPr>
                <a:spLocks noRot="1" noChangeAspect="1" noMove="1" noResize="1" noEditPoints="1" noAdjustHandles="1" noChangeArrowheads="1" noChangeShapeType="1" noTextEdit="1"/>
              </p:cNvSpPr>
              <p:nvPr/>
            </p:nvSpPr>
            <p:spPr>
              <a:xfrm>
                <a:off x="7482441" y="1550020"/>
                <a:ext cx="439716" cy="445169"/>
              </a:xfrm>
              <a:prstGeom prst="ellipse">
                <a:avLst/>
              </a:prstGeom>
              <a:blipFill rotWithShape="1">
                <a:blip r:embed="rId7"/>
                <a:stretch>
                  <a:fillRect l="-1209" t="-1138" r="-1034" b="-994"/>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Oval 23"/>
              <p:cNvSpPr/>
              <p:nvPr/>
            </p:nvSpPr>
            <p:spPr>
              <a:xfrm>
                <a:off x="6559665" y="3029904"/>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𝑦</m:t>
                      </m:r>
                    </m:oMath>
                  </m:oMathPara>
                </a14:m>
                <a:endParaRPr lang="en-US" dirty="0">
                  <a:solidFill>
                    <a:schemeClr val="tx1"/>
                  </a:solidFill>
                </a:endParaRPr>
              </a:p>
            </p:txBody>
          </p:sp>
        </mc:Choice>
        <mc:Fallback>
          <p:sp>
            <p:nvSpPr>
              <p:cNvPr id="24" name="Oval 23"/>
              <p:cNvSpPr>
                <a:spLocks noRot="1" noChangeAspect="1" noMove="1" noResize="1" noEditPoints="1" noAdjustHandles="1" noChangeArrowheads="1" noChangeShapeType="1" noTextEdit="1"/>
              </p:cNvSpPr>
              <p:nvPr/>
            </p:nvSpPr>
            <p:spPr>
              <a:xfrm>
                <a:off x="6559665" y="3029904"/>
                <a:ext cx="439716" cy="445169"/>
              </a:xfrm>
              <a:prstGeom prst="ellipse">
                <a:avLst/>
              </a:prstGeom>
              <a:blipFill rotWithShape="1">
                <a:blip r:embed="rId8"/>
                <a:stretch>
                  <a:fillRect l="-1181" t="-1070" r="-1062" b="-106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Oval 24"/>
              <p:cNvSpPr/>
              <p:nvPr/>
            </p:nvSpPr>
            <p:spPr>
              <a:xfrm>
                <a:off x="7470409" y="3029904"/>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𝑥</m:t>
                      </m:r>
                    </m:oMath>
                  </m:oMathPara>
                </a14:m>
                <a:endParaRPr lang="en-US" dirty="0">
                  <a:solidFill>
                    <a:schemeClr val="tx1"/>
                  </a:solidFill>
                </a:endParaRPr>
              </a:p>
            </p:txBody>
          </p:sp>
        </mc:Choice>
        <mc:Fallback>
          <p:sp>
            <p:nvSpPr>
              <p:cNvPr id="25" name="Oval 24"/>
              <p:cNvSpPr>
                <a:spLocks noRot="1" noChangeAspect="1" noMove="1" noResize="1" noEditPoints="1" noAdjustHandles="1" noChangeArrowheads="1" noChangeShapeType="1" noTextEdit="1"/>
              </p:cNvSpPr>
              <p:nvPr/>
            </p:nvSpPr>
            <p:spPr>
              <a:xfrm>
                <a:off x="7470409" y="3029904"/>
                <a:ext cx="439716" cy="445169"/>
              </a:xfrm>
              <a:prstGeom prst="ellipse">
                <a:avLst/>
              </a:prstGeom>
              <a:blipFill rotWithShape="1">
                <a:blip r:embed="rId9"/>
                <a:stretch>
                  <a:fillRect l="-1216" t="-1070" r="-1027" b="-106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Oval 25"/>
              <p:cNvSpPr>
                <a:spLocks noChangeArrowheads="1"/>
              </p:cNvSpPr>
              <p:nvPr/>
            </p:nvSpPr>
            <p:spPr bwMode="auto">
              <a:xfrm>
                <a:off x="6564148" y="390981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𝑢</m:t>
                      </m:r>
                    </m:oMath>
                  </m:oMathPara>
                </a14:m>
                <a:endParaRPr lang="zh-CN" altLang="en-US" dirty="0">
                  <a:latin typeface="Times New Roman" panose="02020603050405020304" charset="0"/>
                  <a:sym typeface="Symbol" panose="05050102010706020507" pitchFamily="2" charset="2"/>
                </a:endParaRPr>
              </a:p>
            </p:txBody>
          </p:sp>
        </mc:Choice>
        <mc:Fallback>
          <p:sp>
            <p:nvSpPr>
              <p:cNvPr id="26" name="Oval 25"/>
              <p:cNvSpPr>
                <a:spLocks noRot="1" noChangeAspect="1" noMove="1" noResize="1" noEditPoints="1" noAdjustHandles="1" noChangeArrowheads="1" noChangeShapeType="1" noTextEdit="1"/>
              </p:cNvSpPr>
              <p:nvPr/>
            </p:nvSpPr>
            <p:spPr bwMode="auto">
              <a:xfrm>
                <a:off x="6564148" y="3909817"/>
                <a:ext cx="456657" cy="456657"/>
              </a:xfrm>
              <a:prstGeom prst="ellipse">
                <a:avLst/>
              </a:prstGeom>
              <a:blipFill rotWithShape="1">
                <a:blip r:embed="rId10"/>
                <a:stretch>
                  <a:fillRect l="-1424" t="-1417" r="-1337" b="-134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Oval 6"/>
              <p:cNvSpPr>
                <a:spLocks noChangeArrowheads="1"/>
              </p:cNvSpPr>
              <p:nvPr/>
            </p:nvSpPr>
            <p:spPr bwMode="auto">
              <a:xfrm>
                <a:off x="7460120" y="390981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𝑣</m:t>
                      </m:r>
                    </m:oMath>
                  </m:oMathPara>
                </a14:m>
                <a:endParaRPr lang="zh-CN" altLang="en-US" dirty="0">
                  <a:latin typeface="Times New Roman" panose="02020603050405020304" charset="0"/>
                  <a:sym typeface="Symbol" panose="05050102010706020507" pitchFamily="2" charset="2"/>
                </a:endParaRPr>
              </a:p>
            </p:txBody>
          </p:sp>
        </mc:Choice>
        <mc:Fallback>
          <p:sp>
            <p:nvSpPr>
              <p:cNvPr id="27" name="Oval 6"/>
              <p:cNvSpPr>
                <a:spLocks noRot="1" noChangeAspect="1" noMove="1" noResize="1" noEditPoints="1" noAdjustHandles="1" noChangeArrowheads="1" noChangeShapeType="1" noTextEdit="1"/>
              </p:cNvSpPr>
              <p:nvPr/>
            </p:nvSpPr>
            <p:spPr bwMode="auto">
              <a:xfrm>
                <a:off x="7460120" y="3909817"/>
                <a:ext cx="456657" cy="456657"/>
              </a:xfrm>
              <a:prstGeom prst="ellipse">
                <a:avLst/>
              </a:prstGeom>
              <a:blipFill rotWithShape="1">
                <a:blip r:embed="rId11"/>
                <a:stretch>
                  <a:fillRect l="-1421" t="-1417" r="-1340" b="-1344"/>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Oval 27"/>
              <p:cNvSpPr>
                <a:spLocks noChangeArrowheads="1"/>
              </p:cNvSpPr>
              <p:nvPr/>
            </p:nvSpPr>
            <p:spPr bwMode="auto">
              <a:xfrm>
                <a:off x="6564148" y="535513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sym typeface="Symbol" panose="05050102010706020507" pitchFamily="2" charset="2"/>
                        </a:rPr>
                        <m:t> </m:t>
                      </m:r>
                      <m:r>
                        <a:rPr lang="en-US" altLang="zh-CN" b="0" i="1" smtClean="0">
                          <a:latin typeface="Cambria Math" panose="02040503050406030204" pitchFamily="18" charset="0"/>
                          <a:sym typeface="Symbol" panose="05050102010706020507" pitchFamily="2" charset="2"/>
                        </a:rPr>
                        <m:t>𝑦</m:t>
                      </m:r>
                    </m:oMath>
                  </m:oMathPara>
                </a14:m>
                <a:endParaRPr lang="zh-CN" altLang="en-US" dirty="0">
                  <a:latin typeface="Times New Roman" panose="02020603050405020304" charset="0"/>
                  <a:sym typeface="Symbol" panose="05050102010706020507" pitchFamily="2" charset="2"/>
                </a:endParaRPr>
              </a:p>
            </p:txBody>
          </p:sp>
        </mc:Choice>
        <mc:Fallback>
          <p:sp>
            <p:nvSpPr>
              <p:cNvPr id="28" name="Oval 27"/>
              <p:cNvSpPr>
                <a:spLocks noRot="1" noChangeAspect="1" noMove="1" noResize="1" noEditPoints="1" noAdjustHandles="1" noChangeArrowheads="1" noChangeShapeType="1" noTextEdit="1"/>
              </p:cNvSpPr>
              <p:nvPr/>
            </p:nvSpPr>
            <p:spPr bwMode="auto">
              <a:xfrm>
                <a:off x="6564148" y="5355137"/>
                <a:ext cx="456657" cy="456657"/>
              </a:xfrm>
              <a:prstGeom prst="ellipse">
                <a:avLst/>
              </a:prstGeom>
              <a:blipFill rotWithShape="1">
                <a:blip r:embed="rId12"/>
                <a:stretch>
                  <a:fillRect l="-1424" t="-1430" r="-1337" b="-1331"/>
                </a:stretch>
              </a:blipFill>
              <a:ln w="12700">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Oval 6"/>
              <p:cNvSpPr>
                <a:spLocks noChangeArrowheads="1"/>
              </p:cNvSpPr>
              <p:nvPr/>
            </p:nvSpPr>
            <p:spPr bwMode="auto">
              <a:xfrm>
                <a:off x="7460120" y="5355137"/>
                <a:ext cx="456657" cy="456657"/>
              </a:xfrm>
              <a:prstGeom prst="ellipse">
                <a:avLst/>
              </a:prstGeom>
              <a:solidFill>
                <a:schemeClr val="bg1">
                  <a:alpha val="0"/>
                </a:schemeClr>
              </a:solidFill>
              <a:ln w="12700">
                <a:solidFill>
                  <a:schemeClr val="tx1"/>
                </a:solidFill>
                <a:round/>
              </a:ln>
            </p:spPr>
            <p:txBody>
              <a:bodyPr wrap="none" anchor="ctr"/>
              <a:lstStyle/>
              <a:p>
                <a:pPr algn="ctr" eaLnBrk="0" hangingPunct="0"/>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sym typeface="Symbol" panose="05050102010706020507" pitchFamily="2" charset="2"/>
                        </a:rPr>
                        <m:t> </m:t>
                      </m:r>
                      <m:r>
                        <a:rPr lang="en-US" altLang="zh-CN" b="0" i="1" dirty="0" smtClean="0">
                          <a:latin typeface="Cambria Math" panose="02040503050406030204" pitchFamily="18" charset="0"/>
                          <a:sym typeface="Symbol" panose="05050102010706020507" pitchFamily="2" charset="2"/>
                        </a:rPr>
                        <m:t>𝑥</m:t>
                      </m:r>
                    </m:oMath>
                  </m:oMathPara>
                </a14:m>
                <a:endParaRPr lang="zh-CN" altLang="en-US" dirty="0">
                  <a:latin typeface="Times New Roman" panose="02020603050405020304" charset="0"/>
                  <a:sym typeface="Symbol" panose="05050102010706020507" pitchFamily="2" charset="2"/>
                </a:endParaRPr>
              </a:p>
            </p:txBody>
          </p:sp>
        </mc:Choice>
        <mc:Fallback>
          <p:sp>
            <p:nvSpPr>
              <p:cNvPr id="29" name="Oval 6"/>
              <p:cNvSpPr>
                <a:spLocks noRot="1" noChangeAspect="1" noMove="1" noResize="1" noEditPoints="1" noAdjustHandles="1" noChangeArrowheads="1" noChangeShapeType="1" noTextEdit="1"/>
              </p:cNvSpPr>
              <p:nvPr/>
            </p:nvSpPr>
            <p:spPr bwMode="auto">
              <a:xfrm>
                <a:off x="7460120" y="5355137"/>
                <a:ext cx="456657" cy="456657"/>
              </a:xfrm>
              <a:prstGeom prst="ellipse">
                <a:avLst/>
              </a:prstGeom>
              <a:blipFill rotWithShape="1">
                <a:blip r:embed="rId13"/>
                <a:stretch>
                  <a:fillRect l="-1421" t="-1430" r="-1340" b="-1331"/>
                </a:stretch>
              </a:blipFill>
              <a:ln w="12700">
                <a:solidFill>
                  <a:schemeClr val="tx1"/>
                </a:solidFill>
                <a:round/>
              </a:ln>
            </p:spPr>
            <p:txBody>
              <a:bodyPr/>
              <a:lstStyle/>
              <a:p>
                <a:r>
                  <a:rPr lang="zh-CN" altLang="en-US">
                    <a:noFill/>
                  </a:rPr>
                  <a:t> </a:t>
                </a:r>
              </a:p>
            </p:txBody>
          </p:sp>
        </mc:Fallback>
      </mc:AlternateContent>
      <p:cxnSp>
        <p:nvCxnSpPr>
          <p:cNvPr id="30" name="Straight Connector 29"/>
          <p:cNvCxnSpPr>
            <a:endCxn id="27" idx="5"/>
          </p:cNvCxnSpPr>
          <p:nvPr/>
        </p:nvCxnSpPr>
        <p:spPr>
          <a:xfrm flipH="1" flipV="1">
            <a:off x="7849901" y="4299598"/>
            <a:ext cx="466474"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29" idx="7"/>
          </p:cNvCxnSpPr>
          <p:nvPr/>
        </p:nvCxnSpPr>
        <p:spPr>
          <a:xfrm flipH="1">
            <a:off x="7849901" y="5009460"/>
            <a:ext cx="466474"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26" idx="5"/>
          </p:cNvCxnSpPr>
          <p:nvPr/>
        </p:nvCxnSpPr>
        <p:spPr>
          <a:xfrm flipH="1" flipV="1">
            <a:off x="6953929" y="4299598"/>
            <a:ext cx="1362446"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7" idx="3"/>
          </p:cNvCxnSpPr>
          <p:nvPr/>
        </p:nvCxnSpPr>
        <p:spPr>
          <a:xfrm flipH="1">
            <a:off x="6102553" y="4299598"/>
            <a:ext cx="1424443" cy="38695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8" idx="1"/>
          </p:cNvCxnSpPr>
          <p:nvPr/>
        </p:nvCxnSpPr>
        <p:spPr>
          <a:xfrm flipH="1" flipV="1">
            <a:off x="6102553" y="5009460"/>
            <a:ext cx="528471" cy="412553"/>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p:cNvSpPr txBox="1"/>
              <p:nvPr/>
            </p:nvSpPr>
            <p:spPr>
              <a:xfrm>
                <a:off x="7056092" y="5811794"/>
                <a:ext cx="461087" cy="46243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accPr>
                        <m:e>
                          <m:r>
                            <a:rPr lang="en-US" altLang="zh-CN" sz="2400"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𝐺</m:t>
                          </m:r>
                        </m:e>
                      </m:acc>
                    </m:oMath>
                  </m:oMathPara>
                </a14:m>
                <a:endParaRPr lang="en-US" sz="2400"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35" name="TextBox 34"/>
              <p:cNvSpPr txBox="1">
                <a:spLocks noRot="1" noChangeAspect="1" noMove="1" noResize="1" noEditPoints="1" noAdjustHandles="1" noChangeArrowheads="1" noChangeShapeType="1" noTextEdit="1"/>
              </p:cNvSpPr>
              <p:nvPr/>
            </p:nvSpPr>
            <p:spPr>
              <a:xfrm>
                <a:off x="7056092" y="5811794"/>
                <a:ext cx="461087" cy="462434"/>
              </a:xfrm>
              <a:prstGeom prst="rect">
                <a:avLst/>
              </a:prstGeom>
              <a:blipFill rotWithShape="1">
                <a:blip r:embed="rId14"/>
                <a:stretch>
                  <a:fillRect l="-132" t="-59" r="11" b="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Oval 35"/>
              <p:cNvSpPr/>
              <p:nvPr/>
            </p:nvSpPr>
            <p:spPr>
              <a:xfrm>
                <a:off x="5698848" y="4614010"/>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𝑧</m:t>
                      </m:r>
                    </m:oMath>
                  </m:oMathPara>
                </a14:m>
                <a:endParaRPr lang="en-US" dirty="0">
                  <a:solidFill>
                    <a:schemeClr val="tx1"/>
                  </a:solidFill>
                </a:endParaRPr>
              </a:p>
            </p:txBody>
          </p:sp>
        </mc:Choice>
        <mc:Fallback>
          <p:sp>
            <p:nvSpPr>
              <p:cNvPr id="36" name="Oval 35"/>
              <p:cNvSpPr>
                <a:spLocks noRot="1" noChangeAspect="1" noMove="1" noResize="1" noEditPoints="1" noAdjustHandles="1" noChangeArrowheads="1" noChangeShapeType="1" noTextEdit="1"/>
              </p:cNvSpPr>
              <p:nvPr/>
            </p:nvSpPr>
            <p:spPr>
              <a:xfrm>
                <a:off x="5698848" y="4614010"/>
                <a:ext cx="439716" cy="445169"/>
              </a:xfrm>
              <a:prstGeom prst="ellipse">
                <a:avLst/>
              </a:prstGeom>
              <a:blipFill rotWithShape="1">
                <a:blip r:embed="rId15"/>
                <a:stretch>
                  <a:fillRect l="-1092" t="-1164" r="-1007" b="-968"/>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Oval 36"/>
              <p:cNvSpPr/>
              <p:nvPr/>
            </p:nvSpPr>
            <p:spPr>
              <a:xfrm>
                <a:off x="8268388" y="4625423"/>
                <a:ext cx="439716" cy="445169"/>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𝑤</m:t>
                      </m:r>
                    </m:oMath>
                  </m:oMathPara>
                </a14:m>
                <a:endParaRPr lang="en-US" dirty="0">
                  <a:solidFill>
                    <a:schemeClr val="tx1"/>
                  </a:solidFill>
                </a:endParaRPr>
              </a:p>
            </p:txBody>
          </p:sp>
        </mc:Choice>
        <mc:Fallback>
          <p:sp>
            <p:nvSpPr>
              <p:cNvPr id="37" name="Oval 36"/>
              <p:cNvSpPr>
                <a:spLocks noRot="1" noChangeAspect="1" noMove="1" noResize="1" noEditPoints="1" noAdjustHandles="1" noChangeArrowheads="1" noChangeShapeType="1" noTextEdit="1"/>
              </p:cNvSpPr>
              <p:nvPr/>
            </p:nvSpPr>
            <p:spPr>
              <a:xfrm>
                <a:off x="8268388" y="4625423"/>
                <a:ext cx="439716" cy="445169"/>
              </a:xfrm>
              <a:prstGeom prst="ellipse">
                <a:avLst/>
              </a:prstGeom>
              <a:blipFill rotWithShape="1">
                <a:blip r:embed="rId16"/>
                <a:stretch>
                  <a:fillRect l="-1167" t="-1160" r="-1076" b="-972"/>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503654" y="1381175"/>
                <a:ext cx="216617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p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e>
                        <m: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up>
                      </m:s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𝑢</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𝑣</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𝑥</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𝑦</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4503654" y="1381175"/>
                <a:ext cx="2166170" cy="369332"/>
              </a:xfrm>
              <a:prstGeom prst="rect">
                <a:avLst/>
              </a:prstGeom>
              <a:blipFill rotWithShape="1">
                <a:blip r:embed="rId17"/>
                <a:stretch>
                  <a:fillRect l="-11" t="-14" r="19" b="1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4924891" y="5627128"/>
                <a:ext cx="132369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ctrlPr>
                        </m:sSupPr>
                        <m:e>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𝑉</m:t>
                          </m:r>
                        </m:e>
                        <m: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sup>
                      </m:sSup>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𝑧</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𝑤</m:t>
                      </m:r>
                      <m:r>
                        <a:rPr lang="en-US" altLang="zh-CN" b="0" i="1" smtClean="0">
                          <a:solidFill>
                            <a:schemeClr val="tx2"/>
                          </a:solidFill>
                          <a:latin typeface="Cambria Math" panose="02040503050406030204" pitchFamily="18" charset="0"/>
                          <a:ea typeface="华文中宋" panose="02010600040101010101" pitchFamily="2" charset="-122"/>
                          <a:cs typeface="Calibri" panose="020F0502020204030204" pitchFamily="34" charset="0"/>
                        </a:rPr>
                        <m:t>}</m:t>
                      </m:r>
                    </m:oMath>
                  </m:oMathPara>
                </a14:m>
                <a:endParaRPr lang="en-US" dirty="0" err="1">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39" name="TextBox 38"/>
              <p:cNvSpPr txBox="1">
                <a:spLocks noRot="1" noChangeAspect="1" noMove="1" noResize="1" noEditPoints="1" noAdjustHandles="1" noChangeArrowheads="1" noChangeShapeType="1" noTextEdit="1"/>
              </p:cNvSpPr>
              <p:nvPr/>
            </p:nvSpPr>
            <p:spPr>
              <a:xfrm>
                <a:off x="4924891" y="5627128"/>
                <a:ext cx="1323696" cy="369332"/>
              </a:xfrm>
              <a:prstGeom prst="rect">
                <a:avLst/>
              </a:prstGeom>
              <a:blipFill rotWithShape="1">
                <a:blip r:embed="rId18"/>
                <a:stretch>
                  <a:fillRect l="-35" t="-106" r="14" b="42"/>
                </a:stretch>
              </a:blipFill>
            </p:spPr>
            <p:txBody>
              <a:bodyPr/>
              <a:lstStyle/>
              <a:p>
                <a:r>
                  <a:rPr lang="zh-CN" altLang="en-US">
                    <a:noFill/>
                  </a:rPr>
                  <a:t> </a:t>
                </a:r>
              </a:p>
            </p:txBody>
          </p:sp>
        </mc:Fallback>
      </mc:AlternateContent>
      <p:sp>
        <p:nvSpPr>
          <p:cNvPr id="5" name="Down Arrow 4"/>
          <p:cNvSpPr/>
          <p:nvPr/>
        </p:nvSpPr>
        <p:spPr>
          <a:xfrm>
            <a:off x="2935061" y="3252488"/>
            <a:ext cx="324853" cy="492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文本框 5"/>
              <p:cNvSpPr txBox="1"/>
              <p:nvPr/>
            </p:nvSpPr>
            <p:spPr>
              <a:xfrm>
                <a:off x="513080" y="6324600"/>
                <a:ext cx="7662545" cy="374650"/>
              </a:xfrm>
              <a:prstGeom prst="rect">
                <a:avLst/>
              </a:prstGeom>
              <a:noFill/>
            </p:spPr>
            <p:txBody>
              <a:bodyPr wrap="none" rtlCol="0">
                <a:spAutoFit/>
              </a:bodyPr>
              <a:p>
                <a:pPr algn="l"/>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只需证明：图</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G</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r>
                  <a:rPr lang="en-US" altLang="zh-CN"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k</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的团</a:t>
                </a:r>
                <a:r>
                  <a:rPr lang="zh-CN" altLang="en-US" dirty="0" err="1" smtClean="0">
                    <a:solidFill>
                      <a:srgbClr val="FF0000"/>
                    </a:solidFill>
                    <a:latin typeface="Calibri" panose="020F0502020204030204" pitchFamily="34" charset="0"/>
                    <a:ea typeface="华文中宋" panose="02010600040101010101" pitchFamily="2" charset="-122"/>
                    <a:cs typeface="Calibri" panose="020F0502020204030204" pitchFamily="34" charset="0"/>
                  </a:rPr>
                  <a:t>当且仅当</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图</a:t>
                </a:r>
                <a14:m>
                  <m:oMath xmlns:m="http://schemas.openxmlformats.org/officeDocument/2006/math">
                    <m:acc>
                      <m:accPr>
                        <m:chr m:val="̅"/>
                        <m:ctrlPr>
                          <a:rPr lang="en-US" i="1">
                            <a:latin typeface="Cambria Math" panose="02040503050406030204" pitchFamily="18" charset="0"/>
                          </a:rPr>
                        </m:ctrlPr>
                      </m:accPr>
                      <m:e>
                        <m:r>
                          <a:rPr lang="en-US" altLang="zh-CN" i="1">
                            <a:latin typeface="Cambria Math" panose="02040503050406030204" pitchFamily="18" charset="0"/>
                          </a:rPr>
                          <m:t>𝐺</m:t>
                        </m:r>
                      </m:e>
                    </m:acc>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有一个大小</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𝑉</m:t>
                        </m:r>
                      </m:e>
                    </m:d>
                    <m:r>
                      <a:rPr lang="en-US" altLang="zh-CN" i="1">
                        <a:latin typeface="Cambria Math" panose="02040503050406030204" pitchFamily="18" charset="0"/>
                      </a:rPr>
                      <m:t>−</m:t>
                    </m:r>
                    <m:r>
                      <a:rPr lang="en-US" altLang="zh-CN" i="1">
                        <a:latin typeface="Cambria Math" panose="02040503050406030204" pitchFamily="18" charset="0"/>
                      </a:rPr>
                      <m:t>𝑘</m:t>
                    </m:r>
                  </m:oMath>
                </a14:m>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的顶点</a:t>
                </a:r>
                <a:r>
                  <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rPr>
                  <a:t>覆盖</a:t>
                </a:r>
                <a:endParaRPr lang="zh-CN" altLang="en-US"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13080" y="6324600"/>
                <a:ext cx="7662545" cy="374650"/>
              </a:xfrm>
              <a:prstGeom prst="rect">
                <a:avLst/>
              </a:prstGeom>
              <a:blipFill rotWithShape="1">
                <a:blip r:embed="rId19"/>
                <a:stretch>
                  <a:fillRect/>
                </a:stretch>
              </a:blipFill>
            </p:spPr>
            <p:txBody>
              <a:bodyPr/>
              <a:lstStyle/>
              <a:p>
                <a:r>
                  <a:rPr lang="zh-CN"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NP-Completeness</a:t>
            </a:r>
            <a:r>
              <a:rPr lang="zh-CN" altLang="en-US" dirty="0"/>
              <a:t> </a:t>
            </a:r>
            <a:r>
              <a:rPr lang="en-US" altLang="zh-CN" dirty="0"/>
              <a:t>Proof</a:t>
            </a:r>
            <a:r>
              <a:rPr lang="zh-CN" altLang="en-US" dirty="0"/>
              <a:t> </a:t>
            </a:r>
            <a:r>
              <a:rPr lang="en-US" altLang="zh-CN" dirty="0"/>
              <a:t>Graph</a:t>
            </a:r>
            <a:endParaRPr lang="en-US" dirty="0"/>
          </a:p>
        </p:txBody>
      </p:sp>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
        <p:nvSpPr>
          <p:cNvPr id="5" name="Rectangle 5"/>
          <p:cNvSpPr>
            <a:spLocks noChangeArrowheads="1"/>
          </p:cNvSpPr>
          <p:nvPr/>
        </p:nvSpPr>
        <p:spPr bwMode="auto">
          <a:xfrm>
            <a:off x="4213058" y="1624765"/>
            <a:ext cx="576263" cy="287338"/>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SAT</a:t>
            </a:r>
            <a:endParaRPr lang="en-US" altLang="zh-CN" sz="1400" b="1">
              <a:latin typeface="Times New Roman" panose="02020603050405020304" charset="0"/>
            </a:endParaRPr>
          </a:p>
        </p:txBody>
      </p:sp>
      <p:sp>
        <p:nvSpPr>
          <p:cNvPr id="6" name="Rectangle 6"/>
          <p:cNvSpPr>
            <a:spLocks noChangeArrowheads="1"/>
          </p:cNvSpPr>
          <p:nvPr/>
        </p:nvSpPr>
        <p:spPr bwMode="auto">
          <a:xfrm>
            <a:off x="3924133" y="2201028"/>
            <a:ext cx="1223963" cy="287337"/>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3-CNF-SAT</a:t>
            </a:r>
            <a:endParaRPr lang="en-US" altLang="zh-CN" sz="1400" b="1">
              <a:latin typeface="Times New Roman" panose="02020603050405020304" charset="0"/>
            </a:endParaRPr>
          </a:p>
        </p:txBody>
      </p:sp>
      <p:sp>
        <p:nvSpPr>
          <p:cNvPr id="7" name="Rectangle 7"/>
          <p:cNvSpPr>
            <a:spLocks noChangeArrowheads="1"/>
          </p:cNvSpPr>
          <p:nvPr/>
        </p:nvSpPr>
        <p:spPr bwMode="auto">
          <a:xfrm>
            <a:off x="3492333" y="3064628"/>
            <a:ext cx="720725" cy="287337"/>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Clique</a:t>
            </a:r>
            <a:endParaRPr lang="en-US" altLang="zh-CN" sz="1400" b="1">
              <a:latin typeface="Times New Roman" panose="02020603050405020304" charset="0"/>
            </a:endParaRPr>
          </a:p>
        </p:txBody>
      </p:sp>
      <p:sp>
        <p:nvSpPr>
          <p:cNvPr id="8" name="Rectangle 8"/>
          <p:cNvSpPr>
            <a:spLocks noChangeArrowheads="1"/>
          </p:cNvSpPr>
          <p:nvPr/>
        </p:nvSpPr>
        <p:spPr bwMode="auto">
          <a:xfrm>
            <a:off x="3276433" y="3856790"/>
            <a:ext cx="1150938" cy="288925"/>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VertexCover</a:t>
            </a:r>
            <a:endParaRPr lang="en-US" altLang="zh-CN" sz="1400" b="1">
              <a:latin typeface="Times New Roman" panose="02020603050405020304" charset="0"/>
            </a:endParaRPr>
          </a:p>
        </p:txBody>
      </p:sp>
      <p:sp>
        <p:nvSpPr>
          <p:cNvPr id="9" name="Rectangle 9"/>
          <p:cNvSpPr>
            <a:spLocks noChangeArrowheads="1"/>
          </p:cNvSpPr>
          <p:nvPr/>
        </p:nvSpPr>
        <p:spPr bwMode="auto">
          <a:xfrm>
            <a:off x="3997158" y="4793415"/>
            <a:ext cx="1008063" cy="288925"/>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SubsetSum</a:t>
            </a:r>
            <a:endParaRPr lang="en-US" altLang="zh-CN" sz="1400" b="1">
              <a:latin typeface="Times New Roman" panose="02020603050405020304" charset="0"/>
            </a:endParaRPr>
          </a:p>
        </p:txBody>
      </p:sp>
      <p:sp>
        <p:nvSpPr>
          <p:cNvPr id="10" name="Rectangle 10"/>
          <p:cNvSpPr>
            <a:spLocks noChangeArrowheads="1"/>
          </p:cNvSpPr>
          <p:nvPr/>
        </p:nvSpPr>
        <p:spPr bwMode="auto">
          <a:xfrm>
            <a:off x="2916071" y="4793415"/>
            <a:ext cx="865187" cy="288925"/>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dirty="0" err="1">
                <a:latin typeface="Times New Roman" panose="02020603050405020304" charset="0"/>
              </a:rPr>
              <a:t>HamCycle</a:t>
            </a:r>
            <a:endParaRPr lang="en-US" altLang="zh-CN" sz="1400" b="1" dirty="0">
              <a:latin typeface="Times New Roman" panose="02020603050405020304" charset="0"/>
            </a:endParaRPr>
          </a:p>
        </p:txBody>
      </p:sp>
      <p:sp>
        <p:nvSpPr>
          <p:cNvPr id="11" name="Rectangle 11"/>
          <p:cNvSpPr>
            <a:spLocks noChangeArrowheads="1"/>
          </p:cNvSpPr>
          <p:nvPr/>
        </p:nvSpPr>
        <p:spPr bwMode="auto">
          <a:xfrm>
            <a:off x="1908008" y="4793415"/>
            <a:ext cx="574675" cy="288925"/>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TSP</a:t>
            </a:r>
            <a:endParaRPr lang="en-US" altLang="zh-CN" sz="1400" b="1">
              <a:latin typeface="Times New Roman" panose="02020603050405020304" charset="0"/>
            </a:endParaRPr>
          </a:p>
        </p:txBody>
      </p:sp>
      <p:sp>
        <p:nvSpPr>
          <p:cNvPr id="12" name="Line 13"/>
          <p:cNvSpPr>
            <a:spLocks noChangeShapeType="1"/>
          </p:cNvSpPr>
          <p:nvPr/>
        </p:nvSpPr>
        <p:spPr bwMode="auto">
          <a:xfrm>
            <a:off x="4500396" y="1913690"/>
            <a:ext cx="0" cy="287338"/>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4"/>
          <p:cNvSpPr>
            <a:spLocks noChangeShapeType="1"/>
          </p:cNvSpPr>
          <p:nvPr/>
        </p:nvSpPr>
        <p:spPr bwMode="auto">
          <a:xfrm flipH="1">
            <a:off x="3852696" y="2489953"/>
            <a:ext cx="647700" cy="57467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a:off x="3852696" y="3353553"/>
            <a:ext cx="0" cy="50482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17"/>
          <p:cNvSpPr>
            <a:spLocks noChangeShapeType="1"/>
          </p:cNvSpPr>
          <p:nvPr/>
        </p:nvSpPr>
        <p:spPr bwMode="auto">
          <a:xfrm>
            <a:off x="5437021" y="3353553"/>
            <a:ext cx="0" cy="50482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8"/>
          <p:cNvSpPr>
            <a:spLocks noChangeShapeType="1"/>
          </p:cNvSpPr>
          <p:nvPr/>
        </p:nvSpPr>
        <p:spPr bwMode="auto">
          <a:xfrm>
            <a:off x="3852696" y="4145715"/>
            <a:ext cx="647700" cy="6477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Rectangle 19"/>
          <p:cNvSpPr>
            <a:spLocks noChangeArrowheads="1"/>
          </p:cNvSpPr>
          <p:nvPr/>
        </p:nvSpPr>
        <p:spPr bwMode="auto">
          <a:xfrm>
            <a:off x="4716296" y="3064628"/>
            <a:ext cx="1439862" cy="287337"/>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GraphColoring</a:t>
            </a:r>
            <a:endParaRPr lang="en-US" altLang="zh-CN" sz="1400" b="1">
              <a:latin typeface="Times New Roman" panose="02020603050405020304" charset="0"/>
            </a:endParaRPr>
          </a:p>
        </p:txBody>
      </p:sp>
      <p:sp>
        <p:nvSpPr>
          <p:cNvPr id="18" name="Rectangle 20"/>
          <p:cNvSpPr>
            <a:spLocks noChangeArrowheads="1"/>
          </p:cNvSpPr>
          <p:nvPr/>
        </p:nvSpPr>
        <p:spPr bwMode="auto">
          <a:xfrm>
            <a:off x="5005221" y="3856790"/>
            <a:ext cx="863600" cy="288925"/>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SetCover</a:t>
            </a:r>
            <a:endParaRPr lang="en-US" altLang="zh-CN" sz="1400" b="1">
              <a:latin typeface="Times New Roman" panose="02020603050405020304" charset="0"/>
            </a:endParaRPr>
          </a:p>
        </p:txBody>
      </p:sp>
      <p:sp>
        <p:nvSpPr>
          <p:cNvPr id="19" name="Line 21"/>
          <p:cNvSpPr>
            <a:spLocks noChangeShapeType="1"/>
          </p:cNvSpPr>
          <p:nvPr/>
        </p:nvSpPr>
        <p:spPr bwMode="auto">
          <a:xfrm flipH="1">
            <a:off x="3347871" y="4145715"/>
            <a:ext cx="504825" cy="6477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22"/>
          <p:cNvSpPr>
            <a:spLocks noChangeShapeType="1"/>
          </p:cNvSpPr>
          <p:nvPr/>
        </p:nvSpPr>
        <p:spPr bwMode="auto">
          <a:xfrm flipH="1">
            <a:off x="4573421" y="4145715"/>
            <a:ext cx="863600" cy="64770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23"/>
          <p:cNvSpPr>
            <a:spLocks noChangeShapeType="1"/>
          </p:cNvSpPr>
          <p:nvPr/>
        </p:nvSpPr>
        <p:spPr bwMode="auto">
          <a:xfrm flipH="1">
            <a:off x="4068596" y="5082340"/>
            <a:ext cx="431800" cy="35877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Rectangle 24"/>
          <p:cNvSpPr>
            <a:spLocks noChangeArrowheads="1"/>
          </p:cNvSpPr>
          <p:nvPr/>
        </p:nvSpPr>
        <p:spPr bwMode="auto">
          <a:xfrm>
            <a:off x="3636796" y="5441115"/>
            <a:ext cx="865187" cy="288925"/>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Partition</a:t>
            </a:r>
            <a:endParaRPr lang="en-US" altLang="zh-CN" sz="1400" b="1">
              <a:latin typeface="Times New Roman" panose="02020603050405020304" charset="0"/>
            </a:endParaRPr>
          </a:p>
        </p:txBody>
      </p:sp>
      <p:sp>
        <p:nvSpPr>
          <p:cNvPr id="23" name="Line 25"/>
          <p:cNvSpPr>
            <a:spLocks noChangeShapeType="1"/>
          </p:cNvSpPr>
          <p:nvPr/>
        </p:nvSpPr>
        <p:spPr bwMode="auto">
          <a:xfrm>
            <a:off x="4500396" y="5585578"/>
            <a:ext cx="4318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Rectangle 26"/>
          <p:cNvSpPr>
            <a:spLocks noChangeArrowheads="1"/>
          </p:cNvSpPr>
          <p:nvPr/>
        </p:nvSpPr>
        <p:spPr bwMode="auto">
          <a:xfrm>
            <a:off x="4932196" y="5441115"/>
            <a:ext cx="1079500" cy="288925"/>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BinPacking</a:t>
            </a:r>
            <a:endParaRPr lang="en-US" altLang="zh-CN" sz="1400" b="1">
              <a:latin typeface="Times New Roman" panose="02020603050405020304" charset="0"/>
            </a:endParaRPr>
          </a:p>
        </p:txBody>
      </p:sp>
      <p:sp>
        <p:nvSpPr>
          <p:cNvPr id="25" name="Line 27"/>
          <p:cNvSpPr>
            <a:spLocks noChangeShapeType="1"/>
          </p:cNvSpPr>
          <p:nvPr/>
        </p:nvSpPr>
        <p:spPr bwMode="auto">
          <a:xfrm flipH="1">
            <a:off x="3131971" y="5585578"/>
            <a:ext cx="504825"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Rectangle 28"/>
          <p:cNvSpPr>
            <a:spLocks noChangeArrowheads="1"/>
          </p:cNvSpPr>
          <p:nvPr/>
        </p:nvSpPr>
        <p:spPr bwMode="auto">
          <a:xfrm>
            <a:off x="1547646" y="5441115"/>
            <a:ext cx="1582737" cy="288925"/>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ParallelScheduling</a:t>
            </a:r>
            <a:endParaRPr lang="en-US" altLang="zh-CN" sz="1400" b="1">
              <a:latin typeface="Times New Roman" panose="02020603050405020304" charset="0"/>
            </a:endParaRPr>
          </a:p>
        </p:txBody>
      </p:sp>
      <p:sp>
        <p:nvSpPr>
          <p:cNvPr id="27" name="Line 29"/>
          <p:cNvSpPr>
            <a:spLocks noChangeShapeType="1"/>
          </p:cNvSpPr>
          <p:nvPr/>
        </p:nvSpPr>
        <p:spPr bwMode="auto">
          <a:xfrm>
            <a:off x="4500396" y="2489953"/>
            <a:ext cx="936625" cy="574675"/>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Rectangle 30"/>
          <p:cNvSpPr>
            <a:spLocks noChangeArrowheads="1"/>
          </p:cNvSpPr>
          <p:nvPr/>
        </p:nvSpPr>
        <p:spPr bwMode="auto">
          <a:xfrm>
            <a:off x="5508458" y="4793415"/>
            <a:ext cx="936625" cy="287338"/>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Knapsack</a:t>
            </a:r>
            <a:endParaRPr lang="en-US" altLang="zh-CN" sz="1400" b="1">
              <a:latin typeface="Times New Roman" panose="02020603050405020304" charset="0"/>
            </a:endParaRPr>
          </a:p>
        </p:txBody>
      </p:sp>
      <p:sp>
        <p:nvSpPr>
          <p:cNvPr id="29" name="Line 31"/>
          <p:cNvSpPr>
            <a:spLocks noChangeShapeType="1"/>
          </p:cNvSpPr>
          <p:nvPr/>
        </p:nvSpPr>
        <p:spPr bwMode="auto">
          <a:xfrm>
            <a:off x="5005221" y="4937878"/>
            <a:ext cx="503237"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Line 32"/>
          <p:cNvSpPr>
            <a:spLocks noChangeShapeType="1"/>
          </p:cNvSpPr>
          <p:nvPr/>
        </p:nvSpPr>
        <p:spPr bwMode="auto">
          <a:xfrm>
            <a:off x="4428958" y="4001253"/>
            <a:ext cx="574675"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Line 33"/>
          <p:cNvSpPr>
            <a:spLocks noChangeShapeType="1"/>
          </p:cNvSpPr>
          <p:nvPr/>
        </p:nvSpPr>
        <p:spPr bwMode="auto">
          <a:xfrm flipH="1">
            <a:off x="2484271" y="4937878"/>
            <a:ext cx="4318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Rectangle 34"/>
          <p:cNvSpPr>
            <a:spLocks noChangeArrowheads="1"/>
          </p:cNvSpPr>
          <p:nvPr/>
        </p:nvSpPr>
        <p:spPr bwMode="auto">
          <a:xfrm>
            <a:off x="6445083" y="5441115"/>
            <a:ext cx="1079500" cy="288925"/>
          </a:xfrm>
          <a:prstGeom prst="rect">
            <a:avLst/>
          </a:prstGeom>
          <a:solidFill>
            <a:schemeClr val="bg1">
              <a:alpha val="0"/>
            </a:schemeClr>
          </a:solidFill>
          <a:ln w="12700">
            <a:solidFill>
              <a:schemeClr val="tx1"/>
            </a:solidFill>
            <a:miter lim="800000"/>
          </a:ln>
        </p:spPr>
        <p:txBody>
          <a:bodyPr wrap="none" anchor="ctr"/>
          <a:lstStyle/>
          <a:p>
            <a:pPr algn="ctr" eaLnBrk="0" hangingPunct="0"/>
            <a:r>
              <a:rPr lang="en-US" altLang="zh-CN" sz="1400" b="1">
                <a:latin typeface="Times New Roman" panose="02020603050405020304" charset="0"/>
              </a:rPr>
              <a:t>StripPacking</a:t>
            </a:r>
            <a:endParaRPr lang="en-US" altLang="zh-CN" sz="1400" b="1">
              <a:latin typeface="Times New Roman" panose="02020603050405020304" charset="0"/>
            </a:endParaRPr>
          </a:p>
        </p:txBody>
      </p:sp>
      <p:sp>
        <p:nvSpPr>
          <p:cNvPr id="33" name="Line 35"/>
          <p:cNvSpPr>
            <a:spLocks noChangeShapeType="1"/>
          </p:cNvSpPr>
          <p:nvPr/>
        </p:nvSpPr>
        <p:spPr bwMode="auto">
          <a:xfrm>
            <a:off x="6013283" y="5585578"/>
            <a:ext cx="4318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Classroom</a:t>
            </a:r>
            <a:r>
              <a:rPr lang="zh-CN" altLang="en-US" dirty="0"/>
              <a:t> </a:t>
            </a:r>
            <a:r>
              <a:rPr lang="en-US" altLang="zh-CN" dirty="0"/>
              <a:t>Exercise </a:t>
            </a:r>
            <a:r>
              <a:rPr lang="zh-CN" altLang="en-US" dirty="0"/>
              <a:t>（课堂练习）</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a:t>The </a:t>
                </a:r>
                <a:r>
                  <a:rPr lang="en-US" altLang="zh-CN" dirty="0"/>
                  <a:t>subset-sum</a:t>
                </a:r>
                <a:r>
                  <a:rPr lang="en-US" dirty="0"/>
                  <a:t> problem</a:t>
                </a:r>
                <a:r>
                  <a:rPr lang="zh-CN" altLang="en-US" dirty="0"/>
                  <a:t> </a:t>
                </a:r>
                <a:r>
                  <a:rPr lang="en-US" altLang="zh-CN" dirty="0"/>
                  <a:t>(</a:t>
                </a:r>
                <a:r>
                  <a:rPr lang="zh-CN" altLang="en-US" dirty="0"/>
                  <a:t>子集和</a:t>
                </a:r>
                <a:r>
                  <a:rPr lang="zh-CN" altLang="en-US" dirty="0"/>
                  <a:t>问题</a:t>
                </a:r>
                <a:r>
                  <a:rPr lang="en-US" altLang="zh-CN" dirty="0"/>
                  <a:t>)</a:t>
                </a:r>
                <a:r>
                  <a:rPr lang="en-US" dirty="0"/>
                  <a:t> is defined as follows: </a:t>
                </a:r>
                <a:endParaRPr lang="en-US" dirty="0"/>
              </a:p>
              <a:p>
                <a:pPr lvl="1"/>
                <a:r>
                  <a:rPr lang="en-US" dirty="0"/>
                  <a:t>Given a sequence of integers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r>
                      <a:rPr lang="en-US" i="1" dirty="0">
                        <a:latin typeface="Cambria Math" panose="02040503050406030204" pitchFamily="18" charset="0"/>
                      </a:rPr>
                      <m:t>}</m:t>
                    </m:r>
                  </m:oMath>
                </a14:m>
                <a:r>
                  <a:rPr lang="en-US" dirty="0"/>
                  <a:t>, determine whether there is a </a:t>
                </a:r>
                <a:r>
                  <a:rPr lang="en-US" altLang="zh-CN" dirty="0"/>
                  <a:t>subset</a:t>
                </a:r>
                <a:r>
                  <a:rPr lang="zh-CN" altLang="en-US" dirty="0"/>
                  <a:t> </a:t>
                </a:r>
                <a:r>
                  <a:rPr lang="en-US" dirty="0"/>
                  <a:t>of the integers such that the sum is equal to</a:t>
                </a:r>
                <a:r>
                  <a:rPr lang="zh-CN" altLang="en-US" dirty="0"/>
                  <a:t> </a:t>
                </a:r>
                <a14:m>
                  <m:oMath xmlns:m="http://schemas.openxmlformats.org/officeDocument/2006/math">
                    <m:r>
                      <a:rPr lang="en-US" altLang="zh-CN" b="0" i="1" smtClean="0">
                        <a:latin typeface="Cambria Math" panose="02040503050406030204" pitchFamily="18" charset="0"/>
                      </a:rPr>
                      <m:t>𝑡</m:t>
                    </m:r>
                  </m:oMath>
                </a14:m>
                <a:r>
                  <a:rPr lang="en-US" dirty="0"/>
                  <a:t>. </a:t>
                </a:r>
                <a:endParaRPr lang="en-US" dirty="0"/>
              </a:p>
              <a:p>
                <a:pPr lvl="1"/>
                <a:r>
                  <a:rPr lang="en-US" dirty="0"/>
                  <a:t>For example, given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2</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3</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4</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5</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r>
                      <a:rPr lang="en-US" i="1" dirty="0">
                        <a:latin typeface="Cambria Math" panose="02040503050406030204" pitchFamily="18" charset="0"/>
                      </a:rPr>
                      <m:t>} = {</m:t>
                    </m:r>
                    <m:r>
                      <a:rPr lang="en-US" i="1"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6</m:t>
                    </m:r>
                    <m:r>
                      <a:rPr lang="en-US" i="1" dirty="0">
                        <a:latin typeface="Cambria Math" panose="02040503050406030204" pitchFamily="18" charset="0"/>
                      </a:rPr>
                      <m:t>, </m:t>
                    </m:r>
                    <m:r>
                      <a:rPr lang="en-US" i="1" dirty="0">
                        <a:latin typeface="Cambria Math" panose="02040503050406030204" pitchFamily="18" charset="0"/>
                      </a:rPr>
                      <m:t>4</m:t>
                    </m:r>
                    <m:r>
                      <a:rPr lang="en-US" i="1" dirty="0">
                        <a:latin typeface="Cambria Math" panose="02040503050406030204" pitchFamily="18" charset="0"/>
                      </a:rPr>
                      <m:t>, </m:t>
                    </m:r>
                    <m:r>
                      <a:rPr lang="en-US" i="1" dirty="0">
                        <a:latin typeface="Cambria Math" panose="02040503050406030204" pitchFamily="18" charset="0"/>
                      </a:rPr>
                      <m:t>3</m:t>
                    </m:r>
                    <m:r>
                      <a:rPr lang="en-US" i="1" dirty="0">
                        <a:latin typeface="Cambria Math" panose="02040503050406030204" pitchFamily="18" charset="0"/>
                      </a:rPr>
                      <m:t>, </m:t>
                    </m:r>
                    <m:r>
                      <a:rPr lang="en-US" i="1" dirty="0">
                        <a:latin typeface="Cambria Math" panose="02040503050406030204" pitchFamily="18" charset="0"/>
                      </a:rPr>
                      <m:t>2</m:t>
                    </m:r>
                    <m:r>
                      <a:rPr lang="en-US" altLang="zh-CN" b="0" i="1" dirty="0" smtClean="0">
                        <a:latin typeface="Cambria Math" panose="02040503050406030204" pitchFamily="18" charset="0"/>
                      </a:rPr>
                      <m:t>,</m:t>
                    </m:r>
                    <m:r>
                      <a:rPr lang="zh-CN" altLang="en-US" b="0" i="1" dirty="0" smtClean="0">
                        <a:latin typeface="Cambria Math" panose="02040503050406030204" pitchFamily="18" charset="0"/>
                      </a:rPr>
                      <m:t> </m:t>
                    </m:r>
                    <m:r>
                      <a:rPr lang="en-US" altLang="zh-CN" b="0" i="1" dirty="0" smtClean="0">
                        <a:latin typeface="Cambria Math" panose="02040503050406030204" pitchFamily="18" charset="0"/>
                      </a:rPr>
                      <m:t>8</m:t>
                    </m:r>
                    <m:r>
                      <a:rPr lang="en-US" i="1" dirty="0">
                        <a:latin typeface="Cambria Math" panose="02040503050406030204" pitchFamily="18" charset="0"/>
                      </a:rPr>
                      <m:t>}</m:t>
                    </m:r>
                  </m:oMath>
                </a14:m>
                <a:r>
                  <a:rPr lang="en-US" dirty="0"/>
                  <a:t>, we have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3</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altLang="zh-CN" b="0" i="1" dirty="0" smtClean="0">
                            <a:latin typeface="Cambria Math" panose="02040503050406030204" pitchFamily="18" charset="0"/>
                          </a:rPr>
                          <m:t>5</m:t>
                        </m:r>
                      </m:sub>
                    </m:sSub>
                    <m:r>
                      <a:rPr lang="en-US" i="1" dirty="0">
                        <a:latin typeface="Cambria Math" panose="02040503050406030204" pitchFamily="18" charset="0"/>
                      </a:rPr>
                      <m:t>=</m:t>
                    </m:r>
                    <m:r>
                      <a:rPr lang="en-US" altLang="zh-CN" b="0" i="1" dirty="0" smtClean="0">
                        <a:latin typeface="Cambria Math" panose="02040503050406030204" pitchFamily="18" charset="0"/>
                      </a:rPr>
                      <m:t>8</m:t>
                    </m:r>
                  </m:oMath>
                </a14:m>
                <a:r>
                  <a:rPr lang="en-US" dirty="0"/>
                  <a:t>.</a:t>
                </a:r>
                <a:endParaRPr lang="en-US" dirty="0"/>
              </a:p>
              <a:p>
                <a:r>
                  <a:rPr lang="en-US" dirty="0"/>
                  <a:t>The </a:t>
                </a:r>
                <a:r>
                  <a:rPr lang="en-US" altLang="zh-CN" dirty="0"/>
                  <a:t>p</a:t>
                </a:r>
                <a:r>
                  <a:rPr lang="en-US" dirty="0"/>
                  <a:t>artition problem</a:t>
                </a:r>
                <a:r>
                  <a:rPr lang="zh-CN" altLang="en-US" dirty="0"/>
                  <a:t> </a:t>
                </a:r>
                <a:r>
                  <a:rPr lang="en-US" altLang="zh-CN" dirty="0"/>
                  <a:t>(</a:t>
                </a:r>
                <a:r>
                  <a:rPr lang="zh-CN" altLang="en-US" dirty="0"/>
                  <a:t>划分问题</a:t>
                </a:r>
                <a:r>
                  <a:rPr lang="en-US" altLang="zh-CN" dirty="0"/>
                  <a:t>)</a:t>
                </a:r>
                <a:r>
                  <a:rPr lang="en-US" dirty="0"/>
                  <a:t> is defined as follows: </a:t>
                </a:r>
                <a:endParaRPr lang="en-US" dirty="0"/>
              </a:p>
              <a:p>
                <a:pPr lvl="1"/>
                <a:r>
                  <a:rPr lang="en-US" dirty="0"/>
                  <a:t>Given a sequence of integers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i="1" dirty="0">
                        <a:latin typeface="Cambria Math" panose="02040503050406030204" pitchFamily="18" charset="0"/>
                      </a:rPr>
                      <m:t>}</m:t>
                    </m:r>
                  </m:oMath>
                </a14:m>
                <a:r>
                  <a:rPr lang="en-US" dirty="0"/>
                  <a:t>, determine whether there is a partition into two subsets such that </a:t>
                </a:r>
                <a:r>
                  <a:rPr lang="en-US" altLang="zh-CN" dirty="0"/>
                  <a:t>their</a:t>
                </a:r>
                <a:r>
                  <a:rPr lang="zh-CN" altLang="en-US" dirty="0"/>
                  <a:t> </a:t>
                </a:r>
                <a:r>
                  <a:rPr lang="en-US" altLang="zh-CN" dirty="0"/>
                  <a:t>sums</a:t>
                </a:r>
                <a:r>
                  <a:rPr lang="zh-CN" altLang="en-US" dirty="0"/>
                  <a:t> </a:t>
                </a:r>
                <a:r>
                  <a:rPr lang="en-US" altLang="zh-CN" dirty="0"/>
                  <a:t>are</a:t>
                </a:r>
                <a:r>
                  <a:rPr lang="zh-CN" altLang="en-US" dirty="0"/>
                  <a:t> </a:t>
                </a:r>
                <a:r>
                  <a:rPr lang="en-US" altLang="zh-CN" dirty="0"/>
                  <a:t>equal</a:t>
                </a:r>
                <a:r>
                  <a:rPr lang="en-US" dirty="0"/>
                  <a:t>. </a:t>
                </a:r>
                <a:endParaRPr lang="en-US" dirty="0"/>
              </a:p>
              <a:p>
                <a:pPr lvl="1"/>
                <a:r>
                  <a:rPr lang="en-US" dirty="0"/>
                  <a:t>For example, given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2</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3</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4</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5</m:t>
                        </m:r>
                      </m:sub>
                    </m:sSub>
                    <m:r>
                      <a:rPr lang="en-US" i="1" dirty="0">
                        <a:latin typeface="Cambria Math" panose="02040503050406030204" pitchFamily="18" charset="0"/>
                      </a:rPr>
                      <m:t>} = {</m:t>
                    </m:r>
                    <m:r>
                      <a:rPr lang="en-US" i="1"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6</m:t>
                    </m:r>
                    <m:r>
                      <a:rPr lang="en-US" i="1" dirty="0">
                        <a:latin typeface="Cambria Math" panose="02040503050406030204" pitchFamily="18" charset="0"/>
                      </a:rPr>
                      <m:t>, </m:t>
                    </m:r>
                    <m:r>
                      <a:rPr lang="en-US" i="1" dirty="0">
                        <a:latin typeface="Cambria Math" panose="02040503050406030204" pitchFamily="18" charset="0"/>
                      </a:rPr>
                      <m:t>4</m:t>
                    </m:r>
                    <m:r>
                      <a:rPr lang="en-US" i="1" dirty="0">
                        <a:latin typeface="Cambria Math" panose="02040503050406030204" pitchFamily="18" charset="0"/>
                      </a:rPr>
                      <m:t>, </m:t>
                    </m:r>
                    <m:r>
                      <a:rPr lang="en-US" i="1" dirty="0">
                        <a:latin typeface="Cambria Math" panose="02040503050406030204" pitchFamily="18" charset="0"/>
                      </a:rPr>
                      <m:t>3</m:t>
                    </m:r>
                    <m:r>
                      <a:rPr lang="en-US" i="1" dirty="0">
                        <a:latin typeface="Cambria Math" panose="02040503050406030204" pitchFamily="18" charset="0"/>
                      </a:rPr>
                      <m:t>, </m:t>
                    </m:r>
                    <m:r>
                      <a:rPr lang="en-US" i="1" dirty="0">
                        <a:latin typeface="Cambria Math" panose="02040503050406030204" pitchFamily="18" charset="0"/>
                      </a:rPr>
                      <m:t>2</m:t>
                    </m:r>
                    <m:r>
                      <a:rPr lang="en-US" i="1" dirty="0">
                        <a:latin typeface="Cambria Math" panose="02040503050406030204" pitchFamily="18" charset="0"/>
                      </a:rPr>
                      <m:t>}</m:t>
                    </m:r>
                  </m:oMath>
                </a14:m>
                <a:r>
                  <a:rPr lang="en-US" dirty="0"/>
                  <a:t>, we have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3</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4</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5</m:t>
                        </m:r>
                      </m:sub>
                    </m:sSub>
                    <m:r>
                      <a:rPr lang="en-US" i="1" dirty="0">
                        <a:latin typeface="Cambria Math" panose="02040503050406030204" pitchFamily="18" charset="0"/>
                      </a:rPr>
                      <m:t>=</m:t>
                    </m:r>
                    <m:r>
                      <a:rPr lang="en-US" i="1" dirty="0">
                        <a:latin typeface="Cambria Math" panose="02040503050406030204" pitchFamily="18" charset="0"/>
                      </a:rPr>
                      <m:t>8</m:t>
                    </m:r>
                  </m:oMath>
                </a14:m>
                <a:r>
                  <a:rPr lang="en-US" dirty="0"/>
                  <a:t>.</a:t>
                </a:r>
                <a:endParaRPr lang="en-US" dirty="0"/>
              </a:p>
              <a:p>
                <a:r>
                  <a:rPr lang="en-US" dirty="0"/>
                  <a:t>If</a:t>
                </a:r>
                <a:r>
                  <a:rPr lang="zh-CN" altLang="en-US" dirty="0"/>
                  <a:t> </a:t>
                </a:r>
                <a:r>
                  <a:rPr lang="en-US" altLang="zh-CN" dirty="0"/>
                  <a:t>we</a:t>
                </a:r>
                <a:r>
                  <a:rPr lang="zh-CN" altLang="en-US" dirty="0"/>
                  <a:t> </a:t>
                </a:r>
                <a:r>
                  <a:rPr lang="en-US" altLang="zh-CN" dirty="0"/>
                  <a:t>know</a:t>
                </a:r>
                <a:r>
                  <a:rPr lang="zh-CN" altLang="en-US" dirty="0"/>
                  <a:t> </a:t>
                </a:r>
                <a:r>
                  <a:rPr lang="en-US" altLang="zh-CN" dirty="0"/>
                  <a:t>that</a:t>
                </a:r>
                <a:r>
                  <a:rPr lang="zh-CN" altLang="en-US" dirty="0"/>
                  <a:t> </a:t>
                </a:r>
                <a:r>
                  <a:rPr lang="en-US" altLang="zh-CN" dirty="0"/>
                  <a:t>subset-sum</a:t>
                </a:r>
                <a:r>
                  <a:rPr lang="en-US" dirty="0"/>
                  <a:t> problem </a:t>
                </a:r>
                <a:r>
                  <a:rPr lang="en-US" altLang="zh-CN" dirty="0"/>
                  <a:t>is</a:t>
                </a:r>
                <a:r>
                  <a:rPr lang="zh-CN" altLang="en-US" dirty="0"/>
                  <a:t> </a:t>
                </a:r>
                <a:r>
                  <a:rPr lang="en-US" altLang="zh-CN" dirty="0"/>
                  <a:t>NPC,</a:t>
                </a:r>
                <a:r>
                  <a:rPr lang="zh-CN" altLang="en-US" dirty="0"/>
                  <a:t> </a:t>
                </a:r>
                <a:r>
                  <a:rPr lang="en-US" altLang="zh-CN" dirty="0"/>
                  <a:t>prove</a:t>
                </a:r>
                <a:r>
                  <a:rPr lang="zh-CN" altLang="en-US" dirty="0"/>
                  <a:t> </a:t>
                </a:r>
                <a:r>
                  <a:rPr lang="en-US" altLang="zh-CN" dirty="0"/>
                  <a:t>that</a:t>
                </a:r>
                <a:r>
                  <a:rPr lang="zh-CN" altLang="en-US" dirty="0"/>
                  <a:t> </a:t>
                </a:r>
                <a:r>
                  <a:rPr lang="en-US" altLang="zh-CN" dirty="0"/>
                  <a:t>partition</a:t>
                </a:r>
                <a:r>
                  <a:rPr lang="zh-CN" altLang="en-US" dirty="0"/>
                  <a:t> </a:t>
                </a:r>
                <a:r>
                  <a:rPr lang="en-US" altLang="zh-CN" dirty="0"/>
                  <a:t>problem</a:t>
                </a:r>
                <a:r>
                  <a:rPr lang="zh-CN" altLang="en-US" dirty="0"/>
                  <a:t> </a:t>
                </a:r>
                <a:r>
                  <a:rPr lang="en-US" altLang="zh-CN" dirty="0"/>
                  <a:t>is</a:t>
                </a:r>
                <a:r>
                  <a:rPr lang="zh-CN" altLang="en-US" dirty="0"/>
                  <a:t> </a:t>
                </a:r>
                <a:r>
                  <a:rPr lang="en-US" altLang="zh-CN" dirty="0"/>
                  <a:t>NPC. </a:t>
                </a:r>
                <a:r>
                  <a:rPr lang="zh-CN" altLang="en-US" dirty="0"/>
                  <a:t>如果我们知道子集和问题是</a:t>
                </a:r>
                <a:r>
                  <a:rPr lang="en-US" altLang="zh-CN" dirty="0"/>
                  <a:t>NPC</a:t>
                </a:r>
                <a:r>
                  <a:rPr lang="zh-CN" altLang="en-US" dirty="0"/>
                  <a:t>，证明划分问题也是</a:t>
                </a:r>
                <a:r>
                  <a:rPr lang="en-US" altLang="zh-CN" dirty="0"/>
                  <a:t>NPC</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l="-3" t="-14" r="4"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Classroom</a:t>
            </a:r>
            <a:r>
              <a:rPr lang="zh-CN" altLang="en-US" dirty="0"/>
              <a:t> </a:t>
            </a:r>
            <a:r>
              <a:rPr lang="en-US" altLang="zh-CN" dirty="0"/>
              <a:t>Exercise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301164"/>
                <a:ext cx="8272211" cy="4308780"/>
              </a:xfrm>
            </p:spPr>
            <p:txBody>
              <a:bodyPr>
                <a:normAutofit/>
              </a:bodyPr>
              <a:lstStyle/>
              <a:p>
                <a:pPr marL="0" indent="0">
                  <a:buNone/>
                </a:pPr>
                <a:r>
                  <a:rPr lang="en-US" altLang="zh-CN" dirty="0">
                    <a:solidFill>
                      <a:srgbClr val="7030A0"/>
                    </a:solidFill>
                  </a:rPr>
                  <a:t>Proof</a:t>
                </a:r>
                <a:r>
                  <a:rPr lang="en-US" altLang="zh-CN" dirty="0"/>
                  <a:t>:</a:t>
                </a:r>
                <a:endParaRPr lang="en-US" dirty="0"/>
              </a:p>
              <a:p>
                <a:r>
                  <a:rPr lang="en-US" b="1" dirty="0"/>
                  <a:t>Step 1</a:t>
                </a:r>
                <a:r>
                  <a:rPr lang="en-US" dirty="0"/>
                  <a:t>: Show that </a:t>
                </a:r>
                <a:r>
                  <a:rPr lang="en-US" altLang="zh-CN" dirty="0"/>
                  <a:t>p</a:t>
                </a:r>
                <a:r>
                  <a:rPr lang="en-US" dirty="0"/>
                  <a:t>artition decision problem is in NP by </a:t>
                </a:r>
                <a:r>
                  <a:rPr lang="en-US" dirty="0">
                    <a:solidFill>
                      <a:srgbClr val="FF0000"/>
                    </a:solidFill>
                  </a:rPr>
                  <a:t>checking its verification stage</a:t>
                </a:r>
                <a:r>
                  <a:rPr lang="en-US" dirty="0"/>
                  <a:t> in polynomial-time or not.</a:t>
                </a:r>
                <a:endParaRPr lang="en-US" dirty="0"/>
              </a:p>
              <a:p>
                <a:pPr lvl="1"/>
                <a:r>
                  <a:rPr lang="en-US" dirty="0"/>
                  <a:t>Input: A set of index </a:t>
                </a:r>
                <a14:m>
                  <m:oMath xmlns:m="http://schemas.openxmlformats.org/officeDocument/2006/math">
                    <m:r>
                      <a:rPr lang="en-US" i="1" dirty="0" smtClean="0">
                        <a:latin typeface="Cambria Math" panose="02040503050406030204" pitchFamily="18" charset="0"/>
                      </a:rPr>
                      <m:t>𝑆</m:t>
                    </m:r>
                  </m:oMath>
                </a14:m>
                <a:r>
                  <a:rPr lang="en-US" dirty="0"/>
                  <a:t>.</a:t>
                </a:r>
                <a:endParaRPr lang="en-US" dirty="0"/>
              </a:p>
              <a:p>
                <a:pPr lvl="1"/>
                <a:r>
                  <a:rPr lang="en-US" dirty="0"/>
                  <a:t>Output: Yes or No.</a:t>
                </a:r>
                <a:endParaRPr lang="en-US" dirty="0"/>
              </a:p>
              <a:p>
                <a:pPr lvl="2"/>
                <a14:m>
                  <m:oMath xmlns:m="http://schemas.openxmlformats.org/officeDocument/2006/math">
                    <m:r>
                      <a:rPr lang="en-US" b="0" i="1" smtClean="0">
                        <a:latin typeface="Cambria Math" panose="02040503050406030204" pitchFamily="18" charset="0"/>
                      </a:rPr>
                      <m:t>𝑠𝑢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oMath>
                </a14:m>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𝑠𝑢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r>
                      <a:rPr lang="en-US" b="0" i="1" smtClean="0">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𝑠𝑢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oMath>
                </a14:m>
                <a:r>
                  <a:rPr lang="en-US" dirty="0"/>
                  <a:t>.</a:t>
                </a:r>
                <a:endParaRPr lang="en-US" dirty="0"/>
              </a:p>
              <a:p>
                <a:pPr lvl="2"/>
                <a:r>
                  <a:rPr lang="en-US" dirty="0"/>
                  <a:t>If </a:t>
                </a:r>
                <a14:m>
                  <m:oMath xmlns:m="http://schemas.openxmlformats.org/officeDocument/2006/math">
                    <m:r>
                      <a:rPr lang="en-US" i="1">
                        <a:latin typeface="Cambria Math" panose="02040503050406030204" pitchFamily="18" charset="0"/>
                      </a:rPr>
                      <m:t>𝑠𝑢</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𝑠𝑢</m:t>
                    </m:r>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oMath>
                </a14:m>
                <a:r>
                  <a:rPr lang="en-US" dirty="0"/>
                  <a:t>, return Yes; else return No.</a:t>
                </a:r>
                <a:endParaRPr lang="en-US" dirty="0"/>
              </a:p>
              <a:p>
                <a:r>
                  <a:rPr lang="en-US" dirty="0"/>
                  <a:t>It is</a:t>
                </a:r>
                <a:r>
                  <a:rPr lang="zh-CN" altLang="en-US" dirty="0"/>
                  <a:t> </a:t>
                </a:r>
                <a:r>
                  <a:rPr lang="en-US" altLang="zh-CN" dirty="0"/>
                  <a:t>obviously</a:t>
                </a:r>
                <a:r>
                  <a:rPr lang="zh-CN" altLang="en-US" dirty="0"/>
                  <a:t> </a:t>
                </a:r>
                <a:r>
                  <a:rPr lang="en-US" dirty="0"/>
                  <a:t>polynomial-time.</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301164"/>
                <a:ext cx="8272211" cy="4308780"/>
              </a:xfrm>
              <a:blipFill rotWithShape="1">
                <a:blip r:embed="rId1"/>
                <a:stretch>
                  <a:fillRect l="-3" t="-1" r="4" b="8"/>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Classroom</a:t>
            </a:r>
            <a:r>
              <a:rPr lang="zh-CN" altLang="en-US" dirty="0"/>
              <a:t> </a:t>
            </a:r>
            <a:r>
              <a:rPr lang="en-US" altLang="zh-CN" dirty="0"/>
              <a:t>Exercise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610" y="762635"/>
                <a:ext cx="8603615" cy="5378450"/>
              </a:xfrm>
            </p:spPr>
            <p:txBody>
              <a:bodyPr>
                <a:normAutofit/>
              </a:bodyPr>
              <a:lstStyle/>
              <a:p>
                <a:pPr marL="0" indent="0">
                  <a:buNone/>
                </a:pPr>
                <a:r>
                  <a:rPr lang="en-US" altLang="zh-CN" dirty="0">
                    <a:solidFill>
                      <a:srgbClr val="7030A0"/>
                    </a:solidFill>
                  </a:rPr>
                  <a:t>Proof</a:t>
                </a:r>
                <a:r>
                  <a:rPr lang="en-US" dirty="0">
                    <a:solidFill>
                      <a:srgbClr val="7030A0"/>
                    </a:solidFill>
                  </a:rPr>
                  <a:t> (cont’d)</a:t>
                </a:r>
                <a:r>
                  <a:rPr lang="en-US" altLang="zh-CN" dirty="0"/>
                  <a:t>:</a:t>
                </a:r>
                <a:endParaRPr lang="en-US" dirty="0"/>
              </a:p>
              <a:p>
                <a:r>
                  <a:rPr lang="en-US" b="1" dirty="0"/>
                  <a:t>Step 2</a:t>
                </a:r>
                <a:r>
                  <a:rPr lang="en-US" dirty="0"/>
                  <a:t>: Prove that </a:t>
                </a:r>
                <a:r>
                  <a:rPr lang="en-US" altLang="zh-CN" dirty="0"/>
                  <a:t>s</a:t>
                </a:r>
                <a:r>
                  <a:rPr lang="en-US" dirty="0"/>
                  <a:t>ubset-</a:t>
                </a:r>
                <a:r>
                  <a:rPr lang="en-US" altLang="zh-CN" dirty="0"/>
                  <a:t>s</a:t>
                </a:r>
                <a:r>
                  <a:rPr lang="en-US" dirty="0"/>
                  <a:t>um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𝑃</m:t>
                        </m:r>
                      </m:sub>
                    </m:sSub>
                  </m:oMath>
                </a14:m>
                <a:r>
                  <a:rPr lang="en-US" dirty="0"/>
                  <a:t> </a:t>
                </a:r>
                <a:r>
                  <a:rPr lang="en-US" altLang="zh-CN" dirty="0"/>
                  <a:t>p</a:t>
                </a:r>
                <a:r>
                  <a:rPr lang="en-US" dirty="0"/>
                  <a:t>artition. </a:t>
                </a:r>
                <a:endParaRPr lang="en-US" dirty="0"/>
              </a:p>
              <a:p>
                <a:r>
                  <a:rPr lang="en-US" dirty="0"/>
                  <a:t>Compare the two problems: </a:t>
                </a:r>
                <a:endParaRPr lang="en-US" dirty="0"/>
              </a:p>
              <a:p>
                <a:pPr lvl="1"/>
                <a:r>
                  <a:rPr lang="en-US" dirty="0"/>
                  <a:t>Subset-Sum</a:t>
                </a:r>
                <a:r>
                  <a:rPr lang="en-US" altLang="zh-CN" dirty="0"/>
                  <a:t>:</a:t>
                </a:r>
                <a:r>
                  <a:rPr lang="en-US" dirty="0"/>
                  <a:t> </a:t>
                </a:r>
                <a:r>
                  <a:rPr lang="en-US" altLang="zh-CN" dirty="0"/>
                  <a:t>Given</a:t>
                </a:r>
                <a:r>
                  <a:rPr lang="zh-CN" altLang="en-US" dirty="0"/>
                  <a:t> </a:t>
                </a:r>
                <a14:m>
                  <m:oMath xmlns:m="http://schemas.openxmlformats.org/officeDocument/2006/math">
                    <m:r>
                      <a:rPr lang="en-US"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a14:m>
                <a:r>
                  <a:rPr lang="en-US" dirty="0"/>
                  <a:t>, where </a:t>
                </a:r>
                <a14:m>
                  <m:oMath xmlns:m="http://schemas.openxmlformats.org/officeDocument/2006/math">
                    <m:r>
                      <a:rPr lang="en-US" i="1" dirty="0" smtClean="0">
                        <a:latin typeface="Cambria Math" panose="02040503050406030204" pitchFamily="18" charset="0"/>
                      </a:rPr>
                      <m:t>𝑡</m:t>
                    </m:r>
                  </m:oMath>
                </a14:m>
                <a:r>
                  <a:rPr lang="en-US" dirty="0"/>
                  <a:t> and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are integers</a:t>
                </a:r>
                <a:r>
                  <a:rPr lang="en-US" altLang="zh-CN" dirty="0"/>
                  <a:t>,</a:t>
                </a:r>
                <a:r>
                  <a:rPr lang="zh-CN" altLang="en-US" dirty="0"/>
                  <a:t> </a:t>
                </a:r>
                <a:r>
                  <a:rPr lang="en-US" dirty="0"/>
                  <a:t>whether there exists an answer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𝑛</m:t>
                    </m:r>
                    <m:r>
                      <a:rPr lang="en-US" b="0" i="1" dirty="0" smtClean="0">
                        <a:latin typeface="Cambria Math" panose="02040503050406030204" pitchFamily="18" charset="0"/>
                      </a:rPr>
                      <m:t>}</m:t>
                    </m:r>
                  </m:oMath>
                </a14:m>
                <a:r>
                  <a:rPr lang="en-US" dirty="0"/>
                  <a:t> such that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a:t>
                </a:r>
                <a:endParaRPr lang="en-US" dirty="0"/>
              </a:p>
              <a:p>
                <a:pPr lvl="1"/>
                <a:r>
                  <a:rPr lang="en-US" dirty="0"/>
                  <a:t>Partition</a:t>
                </a:r>
                <a:r>
                  <a:rPr lang="en-US" altLang="zh-CN" dirty="0"/>
                  <a:t>:</a:t>
                </a:r>
                <a:r>
                  <a:rPr lang="zh-CN" altLang="en-US" dirty="0"/>
                  <a:t> </a:t>
                </a:r>
                <a:r>
                  <a:rPr lang="en-US" altLang="zh-CN" dirty="0"/>
                  <a:t>Given</a:t>
                </a:r>
                <a:r>
                  <a:rPr lang="zh-CN" altLang="en-US" dirty="0"/>
                  <a:t>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b="0" i="1" dirty="0" smtClean="0">
                        <a:latin typeface="Cambria Math" panose="02040503050406030204" pitchFamily="18" charset="0"/>
                      </a:rPr>
                      <m:t>)</m:t>
                    </m:r>
                  </m:oMath>
                </a14:m>
                <a:r>
                  <a:rPr lang="en-US" dirty="0"/>
                  <a:t>, where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a:t> are integers</a:t>
                </a:r>
                <a:r>
                  <a:rPr lang="en-US" altLang="zh-CN" dirty="0"/>
                  <a:t>,</a:t>
                </a:r>
                <a:r>
                  <a:rPr lang="zh-CN" altLang="en-US" dirty="0"/>
                  <a:t> </a:t>
                </a:r>
                <a:r>
                  <a:rPr lang="en-US" dirty="0"/>
                  <a:t>whether there exists an answer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𝑛</m:t>
                    </m:r>
                    <m:r>
                      <a:rPr lang="en-US" b="0" i="1" dirty="0" smtClean="0">
                        <a:latin typeface="Cambria Math" panose="02040503050406030204" pitchFamily="18" charset="0"/>
                      </a:rPr>
                      <m:t>}</m:t>
                    </m:r>
                  </m:oMath>
                </a14:m>
                <a:r>
                  <a:rPr lang="en-US" dirty="0"/>
                  <a:t> such that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i="1">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1"/>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𝑗</m:t>
                            </m:r>
                          </m:sub>
                        </m:sSub>
                      </m:e>
                    </m:nary>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610" y="762635"/>
                <a:ext cx="8603615" cy="5378450"/>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Classroom</a:t>
            </a:r>
            <a:r>
              <a:rPr lang="zh-CN" altLang="en-US" dirty="0"/>
              <a:t> </a:t>
            </a:r>
            <a:r>
              <a:rPr lang="en-US" altLang="zh-CN" dirty="0"/>
              <a:t>Exercise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610" y="1303020"/>
                <a:ext cx="8408035" cy="4521200"/>
              </a:xfrm>
            </p:spPr>
            <p:txBody>
              <a:bodyPr>
                <a:normAutofit fontScale="92500"/>
              </a:bodyPr>
              <a:lstStyle/>
              <a:p>
                <a:pPr marL="0" indent="0">
                  <a:buNone/>
                </a:pPr>
                <a:r>
                  <a:rPr lang="en-US" altLang="zh-CN" dirty="0">
                    <a:solidFill>
                      <a:srgbClr val="7030A0"/>
                    </a:solidFill>
                  </a:rPr>
                  <a:t>Proof</a:t>
                </a:r>
                <a:r>
                  <a:rPr lang="en-US" dirty="0">
                    <a:solidFill>
                      <a:srgbClr val="7030A0"/>
                    </a:solidFill>
                  </a:rPr>
                  <a:t> (cont’d)</a:t>
                </a:r>
                <a:r>
                  <a:rPr lang="en-US" altLang="zh-CN" dirty="0"/>
                  <a:t>:</a:t>
                </a:r>
                <a:endParaRPr lang="en-US" dirty="0"/>
              </a:p>
              <a:p>
                <a:r>
                  <a:rPr lang="en-US" b="1" dirty="0">
                    <a:solidFill>
                      <a:srgbClr val="FF0000"/>
                    </a:solidFill>
                  </a:rPr>
                  <a:t>Transform</a:t>
                </a:r>
                <a:r>
                  <a:rPr lang="en-US" dirty="0"/>
                  <a:t> every instance of </a:t>
                </a:r>
                <a:r>
                  <a:rPr lang="en-US" altLang="zh-CN" dirty="0"/>
                  <a:t>s</a:t>
                </a:r>
                <a:r>
                  <a:rPr lang="en-US" dirty="0"/>
                  <a:t>ubset-</a:t>
                </a:r>
                <a:r>
                  <a:rPr lang="en-US" altLang="zh-CN" dirty="0"/>
                  <a:t>s</a:t>
                </a:r>
                <a:r>
                  <a:rPr lang="en-US" dirty="0"/>
                  <a:t>um to an instance of </a:t>
                </a:r>
                <a:r>
                  <a:rPr lang="en-US" altLang="zh-CN" dirty="0"/>
                  <a:t>p</a:t>
                </a:r>
                <a:r>
                  <a:rPr lang="en-US" dirty="0"/>
                  <a:t>artition.</a:t>
                </a:r>
                <a:endParaRPr lang="en-US" dirty="0"/>
              </a:p>
              <a:p>
                <a:r>
                  <a:rPr lang="en-US" dirty="0"/>
                  <a:t>Let </a:t>
                </a:r>
                <a14:m>
                  <m:oMath xmlns:m="http://schemas.openxmlformats.org/officeDocument/2006/math">
                    <m:r>
                      <a:rPr lang="en-US" b="0" i="1" dirty="0" smtClean="0">
                        <a:latin typeface="Cambria Math" panose="02040503050406030204" pitchFamily="18" charset="0"/>
                      </a:rPr>
                      <m:t>𝑥</m:t>
                    </m:r>
                    <m:r>
                      <a:rPr lang="en-US" b="0" i="0" dirty="0" smtClean="0">
                        <a:latin typeface="Cambria Math" panose="02040503050406030204" pitchFamily="18" charset="0"/>
                      </a:rPr>
                      <m:t>=</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oMath>
                </a14:m>
                <a:r>
                  <a:rPr lang="en-US" dirty="0"/>
                  <a:t> be</a:t>
                </a:r>
                <a:r>
                  <a:rPr lang="en-US" dirty="0">
                    <a:solidFill>
                      <a:srgbClr val="FF0000"/>
                    </a:solidFill>
                  </a:rPr>
                  <a:t> an instance </a:t>
                </a:r>
                <a:r>
                  <a:rPr lang="en-US" dirty="0"/>
                  <a:t>of </a:t>
                </a:r>
                <a:r>
                  <a:rPr lang="en-US" altLang="zh-CN" dirty="0"/>
                  <a:t>s</a:t>
                </a:r>
                <a:r>
                  <a:rPr lang="en-US" dirty="0"/>
                  <a:t>ubset-</a:t>
                </a:r>
                <a:r>
                  <a:rPr lang="en-US" altLang="zh-CN" dirty="0"/>
                  <a:t>s</a:t>
                </a:r>
                <a:r>
                  <a:rPr lang="en-US" dirty="0"/>
                  <a:t>um and </a:t>
                </a:r>
                <a14:m>
                  <m:oMath xmlns:m="http://schemas.openxmlformats.org/officeDocument/2006/math">
                    <m:r>
                      <a:rPr lang="en-US" b="0" i="1" smtClean="0">
                        <a:latin typeface="Cambria Math" panose="02040503050406030204" pitchFamily="18" charset="0"/>
                      </a:rPr>
                      <m:t>𝑎</m:t>
                    </m:r>
                    <m:r>
                      <a:rPr lang="en-US" b="0" i="0" smtClean="0">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oMath>
                </a14:m>
                <a:r>
                  <a:rPr lang="en-US" dirty="0"/>
                  <a:t>. We define </a:t>
                </a:r>
                <a:r>
                  <a:rPr lang="en-US" dirty="0">
                    <a:solidFill>
                      <a:srgbClr val="FF0000"/>
                    </a:solidFill>
                  </a:rPr>
                  <a:t>the transformation algorithm</a:t>
                </a:r>
                <a:r>
                  <a:rPr lang="en-US" dirty="0"/>
                  <a:t> as </a:t>
                </a: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2</m:t>
                          </m:r>
                        </m:sub>
                      </m:sSub>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i="1" dirty="0">
                          <a:latin typeface="Cambria Math" panose="02040503050406030204" pitchFamily="18" charset="0"/>
                        </a:rPr>
                        <m:t>,</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1</m:t>
                          </m:r>
                        </m:sub>
                      </m:sSub>
                      <m:r>
                        <a:rPr lang="en-US" i="1" dirty="0">
                          <a:latin typeface="Cambria Math" panose="02040503050406030204" pitchFamily="18" charset="0"/>
                        </a:rPr>
                        <m:t>)</m:t>
                      </m:r>
                    </m:oMath>
                  </m:oMathPara>
                </a14:m>
                <a:endParaRPr lang="en-US" dirty="0"/>
              </a:p>
              <a:p>
                <a:pPr marL="0" indent="0">
                  <a:buNone/>
                </a:pPr>
                <a:r>
                  <a:rPr lang="en-US" dirty="0"/>
                  <a:t>     where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1</m:t>
                        </m:r>
                      </m:sub>
                    </m:sSub>
                    <m:r>
                      <a:rPr lang="en-US" i="1" dirty="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𝑡</m:t>
                    </m:r>
                    <m:r>
                      <a:rPr lang="en-US" altLang="zh-CN" b="0" i="1" dirty="0" smtClean="0">
                        <a:latin typeface="Cambria Math" panose="02040503050406030204" pitchFamily="18" charset="0"/>
                      </a:rPr>
                      <m:t>−</m:t>
                    </m:r>
                    <m:r>
                      <a:rPr lang="en-US" i="1" dirty="0" smtClean="0">
                        <a:latin typeface="Cambria Math" panose="02040503050406030204" pitchFamily="18" charset="0"/>
                      </a:rPr>
                      <m:t>𝑎</m:t>
                    </m:r>
                  </m:oMath>
                </a14:m>
                <a:r>
                  <a:rPr lang="en-US" dirty="0"/>
                  <a:t>. </a:t>
                </a:r>
                <a:endParaRPr lang="en-US" dirty="0"/>
              </a:p>
              <a:p>
                <a:r>
                  <a:rPr lang="en-US" dirty="0"/>
                  <a:t>It is clear that this transform can be done in polynomial time. </a:t>
                </a:r>
                <a:endParaRPr lang="en-US" dirty="0"/>
              </a:p>
              <a:p>
                <a:r>
                  <a:rPr lang="en-US" dirty="0"/>
                  <a:t>Then, we want to show that:</a:t>
                </a:r>
                <a:endParaRPr lang="en-US" dirty="0"/>
              </a:p>
              <a:p>
                <a:pPr marL="0" indent="0" algn="ctr">
                  <a:buNone/>
                </a:pPr>
                <a:r>
                  <a:rPr lang="en-US" dirty="0"/>
                  <a:t>The answer </a:t>
                </a:r>
                <a14:m>
                  <m:oMath xmlns:m="http://schemas.openxmlformats.org/officeDocument/2006/math">
                    <m:r>
                      <a:rPr lang="en-US" i="1" dirty="0" smtClean="0">
                        <a:latin typeface="Cambria Math" panose="02040503050406030204" pitchFamily="18" charset="0"/>
                      </a:rPr>
                      <m:t>𝑆</m:t>
                    </m:r>
                  </m:oMath>
                </a14:m>
                <a:r>
                  <a:rPr lang="en-US" dirty="0"/>
                  <a:t> to </a:t>
                </a:r>
                <a:r>
                  <a:rPr lang="en-US" altLang="zh-CN" dirty="0"/>
                  <a:t>s</a:t>
                </a:r>
                <a:r>
                  <a:rPr lang="en-US" dirty="0"/>
                  <a:t>ubset-</a:t>
                </a:r>
                <a:r>
                  <a:rPr lang="en-US" altLang="zh-CN" dirty="0"/>
                  <a:t>s</a:t>
                </a:r>
                <a:r>
                  <a:rPr lang="en-US" dirty="0"/>
                  <a:t>um problem is “yes” for </a:t>
                </a:r>
                <a14:m>
                  <m:oMath xmlns:m="http://schemas.openxmlformats.org/officeDocument/2006/math">
                    <m:r>
                      <a:rPr lang="en-US" i="1" dirty="0">
                        <a:latin typeface="Cambria Math" panose="02040503050406030204" pitchFamily="18" charset="0"/>
                      </a:rPr>
                      <m:t>𝑥</m:t>
                    </m:r>
                  </m:oMath>
                </a14:m>
                <a:r>
                  <a:rPr lang="en-US" dirty="0"/>
                  <a:t> </a:t>
                </a:r>
                <a:endParaRPr lang="en-US" dirty="0"/>
              </a:p>
              <a:p>
                <a:pPr marL="0" indent="0" algn="ctr">
                  <a:buNone/>
                </a:pP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The answer </a:t>
                </a:r>
                <a14:m>
                  <m:oMath xmlns:m="http://schemas.openxmlformats.org/officeDocument/2006/math">
                    <m:r>
                      <a:rPr lang="en-US" i="1" dirty="0">
                        <a:latin typeface="Cambria Math" panose="02040503050406030204" pitchFamily="18" charset="0"/>
                      </a:rPr>
                      <m:t>𝑆</m:t>
                    </m:r>
                  </m:oMath>
                </a14:m>
                <a:r>
                  <a:rPr lang="en-US" dirty="0"/>
                  <a:t> to </a:t>
                </a:r>
                <a:r>
                  <a:rPr lang="en-US" altLang="zh-CN" dirty="0"/>
                  <a:t>p</a:t>
                </a:r>
                <a:r>
                  <a:rPr lang="en-US" dirty="0"/>
                  <a:t>artition problem is “yes” for </a:t>
                </a:r>
                <a14:m>
                  <m:oMath xmlns:m="http://schemas.openxmlformats.org/officeDocument/2006/math">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i="1" dirty="0">
                        <a:latin typeface="Cambria Math" panose="02040503050406030204" pitchFamily="18" charset="0"/>
                      </a:rPr>
                      <m:t>𝑥</m:t>
                    </m:r>
                    <m:r>
                      <a:rPr lang="en-US" b="0" i="1" dirty="0" smtClean="0">
                        <a:latin typeface="Cambria Math" panose="02040503050406030204" pitchFamily="18" charset="0"/>
                      </a:rPr>
                      <m:t>)</m:t>
                    </m:r>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610" y="1303020"/>
                <a:ext cx="8408035" cy="4521200"/>
              </a:xfrm>
              <a:blipFill rotWithShape="1">
                <a:blip r:embed="rId1"/>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Classroom</a:t>
            </a:r>
            <a:r>
              <a:rPr lang="zh-CN" altLang="en-US" dirty="0"/>
              <a:t> </a:t>
            </a:r>
            <a:r>
              <a:rPr lang="en-US" altLang="zh-CN" dirty="0"/>
              <a:t>Exercise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6" y="1122855"/>
                <a:ext cx="8272211" cy="4308780"/>
              </a:xfrm>
            </p:spPr>
            <p:txBody>
              <a:bodyPr>
                <a:normAutofit/>
              </a:bodyPr>
              <a:lstStyle/>
              <a:p>
                <a:pPr marL="0" indent="0">
                  <a:buNone/>
                </a:pPr>
                <a:r>
                  <a:rPr lang="en-US" altLang="zh-CN" dirty="0">
                    <a:solidFill>
                      <a:srgbClr val="7030A0"/>
                    </a:solidFill>
                  </a:rPr>
                  <a:t>Proof</a:t>
                </a:r>
                <a:r>
                  <a:rPr lang="en-US" dirty="0">
                    <a:solidFill>
                      <a:srgbClr val="7030A0"/>
                    </a:solidFill>
                  </a:rPr>
                  <a:t> (cont’d)</a:t>
                </a:r>
                <a:r>
                  <a:rPr lang="en-US" altLang="zh-CN" dirty="0"/>
                  <a:t>:</a:t>
                </a:r>
                <a:endParaRPr lang="en-US" dirty="0"/>
              </a:p>
              <a:p>
                <a:r>
                  <a:rPr lang="en-US" dirty="0"/>
                  <a:t>Prove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ltLang="zh-CN" dirty="0"/>
                  <a:t>:</a:t>
                </a:r>
                <a:endParaRPr lang="en-US" dirty="0"/>
              </a:p>
              <a:p>
                <a:pPr lvl="1"/>
                <a:r>
                  <a:rPr lang="en-US" dirty="0"/>
                  <a:t>Let the answer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i="1" dirty="0">
                        <a:latin typeface="Cambria Math" panose="02040503050406030204" pitchFamily="18" charset="0"/>
                      </a:rPr>
                      <m:t>}</m:t>
                    </m:r>
                  </m:oMath>
                </a14:m>
                <a:r>
                  <a:rPr lang="en-US" dirty="0"/>
                  <a:t> to </a:t>
                </a:r>
                <a:r>
                  <a:rPr lang="en-US" altLang="zh-CN" dirty="0"/>
                  <a:t>s</a:t>
                </a:r>
                <a:r>
                  <a:rPr lang="en-US" dirty="0"/>
                  <a:t>ubset-</a:t>
                </a:r>
                <a:r>
                  <a:rPr lang="en-US" altLang="zh-CN" dirty="0"/>
                  <a:t>s</a:t>
                </a:r>
                <a:r>
                  <a:rPr lang="en-US" dirty="0"/>
                  <a:t>um problem is “yes” for </a:t>
                </a:r>
                <a14:m>
                  <m:oMath xmlns:m="http://schemas.openxmlformats.org/officeDocument/2006/math">
                    <m:r>
                      <a:rPr lang="en-US" i="1" dirty="0">
                        <a:latin typeface="Cambria Math" panose="02040503050406030204" pitchFamily="18" charset="0"/>
                      </a:rPr>
                      <m:t>𝑥</m:t>
                    </m:r>
                  </m:oMath>
                </a14:m>
                <a:r>
                  <a:rPr lang="en-US" dirty="0"/>
                  <a:t> such that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𝑡</m:t>
                    </m:r>
                  </m:oMath>
                </a14:m>
                <a:r>
                  <a:rPr lang="en-US" dirty="0"/>
                  <a:t>.</a:t>
                </a:r>
                <a:endParaRPr lang="en-US" dirty="0"/>
              </a:p>
              <a:p>
                <a:pPr lvl="1"/>
                <a:r>
                  <a:rPr lang="en-US" dirty="0"/>
                  <a:t>Let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r>
                          <a:rPr lang="en-US" i="1" dirty="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0" dirty="0" smtClean="0">
                        <a:latin typeface="Cambria Math" panose="02040503050406030204" pitchFamily="18" charset="0"/>
                      </a:rPr>
                      <m:t>−</m:t>
                    </m:r>
                    <m:r>
                      <a:rPr lang="en-US" b="0" i="1" dirty="0" smtClean="0">
                        <a:latin typeface="Cambria Math" panose="02040503050406030204" pitchFamily="18" charset="0"/>
                      </a:rPr>
                      <m:t>𝑆</m:t>
                    </m:r>
                  </m:oMath>
                </a14:m>
                <a:r>
                  <a:rPr lang="en-US" dirty="0"/>
                  <a:t>, we have</a:t>
                </a:r>
                <a:endParaRPr lang="en-US" dirty="0"/>
              </a:p>
              <a:p>
                <a:pPr marL="243205" lvl="1" indent="0">
                  <a:buNone/>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1"/>
                            </m:rP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sub>
                          </m:sSub>
                        </m:e>
                      </m:nary>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i="1">
                          <a:latin typeface="Cambria Math" panose="02040503050406030204" pitchFamily="18" charset="0"/>
                        </a:rPr>
                        <m:t>.</m:t>
                      </m:r>
                    </m:oMath>
                  </m:oMathPara>
                </a14:m>
                <a:endParaRPr lang="en-US" dirty="0"/>
              </a:p>
              <a:p>
                <a:pPr lvl="1"/>
                <a:r>
                  <a:rPr lang="en-US" dirty="0"/>
                  <a:t>Because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b="0" i="1" smtClean="0">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1"/>
                          </m:rP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sub>
                        </m:sSub>
                      </m:e>
                    </m:nary>
                    <m:r>
                      <a:rPr lang="en-US" b="0" i="1" smtClean="0">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1"/>
                          </m:rP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sub>
                        </m:sSub>
                      </m:e>
                    </m:nary>
                  </m:oMath>
                </a14:m>
                <a:r>
                  <a:rPr lang="en-US" dirty="0"/>
                  <a:t>, the answer </a:t>
                </a:r>
                <a14:m>
                  <m:oMath xmlns:m="http://schemas.openxmlformats.org/officeDocument/2006/math">
                    <m:r>
                      <a:rPr lang="en-US" i="1" dirty="0">
                        <a:latin typeface="Cambria Math" panose="02040503050406030204" pitchFamily="18" charset="0"/>
                      </a:rPr>
                      <m:t>𝑆</m:t>
                    </m:r>
                  </m:oMath>
                </a14:m>
                <a:r>
                  <a:rPr lang="en-US" dirty="0"/>
                  <a:t> to </a:t>
                </a:r>
                <a:r>
                  <a:rPr lang="en-US" altLang="zh-CN" dirty="0"/>
                  <a:t>p</a:t>
                </a:r>
                <a:r>
                  <a:rPr lang="en-US" dirty="0"/>
                  <a:t>artition problem is also “yes” for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6" y="1122855"/>
                <a:ext cx="8272211" cy="4308780"/>
              </a:xfrm>
              <a:blipFill rotWithShape="1">
                <a:blip r:embed="rId1"/>
                <a:stretch>
                  <a:fillRect l="-3" t="-4" r="4" b="1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Classroom</a:t>
            </a:r>
            <a:r>
              <a:rPr lang="zh-CN" altLang="en-US" dirty="0"/>
              <a:t> </a:t>
            </a:r>
            <a:r>
              <a:rPr lang="en-US" altLang="zh-CN" dirty="0"/>
              <a:t>Exercise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5894" y="1136204"/>
                <a:ext cx="8272211" cy="4308780"/>
              </a:xfrm>
            </p:spPr>
            <p:txBody>
              <a:bodyPr>
                <a:normAutofit/>
              </a:bodyPr>
              <a:lstStyle/>
              <a:p>
                <a:pPr marL="0" indent="0">
                  <a:buNone/>
                </a:pPr>
                <a:r>
                  <a:rPr lang="en-US" altLang="zh-CN" dirty="0">
                    <a:solidFill>
                      <a:srgbClr val="7030A0"/>
                    </a:solidFill>
                  </a:rPr>
                  <a:t>Proof</a:t>
                </a:r>
                <a:r>
                  <a:rPr lang="en-US" dirty="0">
                    <a:solidFill>
                      <a:srgbClr val="7030A0"/>
                    </a:solidFill>
                  </a:rPr>
                  <a:t> (cont’d)</a:t>
                </a:r>
                <a:r>
                  <a:rPr lang="en-US" altLang="zh-CN" dirty="0"/>
                  <a:t>:</a:t>
                </a:r>
                <a:endParaRPr lang="en-US" dirty="0"/>
              </a:p>
              <a:p>
                <a:r>
                  <a:rPr lang="en-US" dirty="0"/>
                  <a:t>Prove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a:t>
                </a:r>
                <a:endParaRPr lang="en-US" dirty="0"/>
              </a:p>
              <a:p>
                <a:pPr lvl="1"/>
                <a:r>
                  <a:rPr lang="en-US" dirty="0">
                    <a:ea typeface="Cambria Math" panose="02040503050406030204" pitchFamily="18" charset="0"/>
                  </a:rPr>
                  <a:t>I</a:t>
                </a:r>
                <a:r>
                  <a:rPr lang="en-US" dirty="0"/>
                  <a:t>f there exists the solution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r>
                      <a:rPr lang="en-US" i="1" dirty="0">
                        <a:latin typeface="Cambria Math" panose="02040503050406030204" pitchFamily="18" charset="0"/>
                      </a:rPr>
                      <m:t>𝑛</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i="1" dirty="0">
                        <a:latin typeface="Cambria Math" panose="02040503050406030204" pitchFamily="18" charset="0"/>
                      </a:rPr>
                      <m:t>}</m:t>
                    </m:r>
                  </m:oMath>
                </a14:m>
                <a:r>
                  <a:rPr lang="en-US" dirty="0"/>
                  <a:t> to </a:t>
                </a:r>
                <a:r>
                  <a:rPr lang="en-US" altLang="zh-CN" dirty="0"/>
                  <a:t>p</a:t>
                </a:r>
                <a:r>
                  <a:rPr lang="en-US" dirty="0"/>
                  <a:t>artition problem is also “yes” for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such that letting </a:t>
                </a:r>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1</m:t>
                        </m:r>
                      </m:e>
                    </m:d>
                    <m:r>
                      <a:rPr lang="en-US" dirty="0">
                        <a:latin typeface="Cambria Math" panose="02040503050406030204" pitchFamily="18" charset="0"/>
                      </a:rPr>
                      <m:t>−</m:t>
                    </m:r>
                    <m:r>
                      <a:rPr lang="en-US" i="1" dirty="0">
                        <a:latin typeface="Cambria Math" panose="02040503050406030204" pitchFamily="18" charset="0"/>
                      </a:rPr>
                      <m:t>𝑆</m:t>
                    </m:r>
                  </m:oMath>
                </a14:m>
                <a:r>
                  <a:rPr lang="en-US" dirty="0"/>
                  <a:t> we have</a:t>
                </a:r>
                <a:endParaRPr lang="en-US" dirty="0"/>
              </a:p>
              <a:p>
                <a:pPr marL="243205" lvl="1" indent="0">
                  <a:buNone/>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i="1">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1"/>
                            </m:rP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sub>
                          </m:sSub>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𝑎</m:t>
                              </m:r>
                            </m:e>
                          </m:d>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a:p>
                <a:pPr lvl="1"/>
                <a:r>
                  <a:rPr lang="en-US" dirty="0"/>
                  <a:t>Without loss of generality, assume that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a14:m>
                <a:r>
                  <a:rPr lang="en-US" dirty="0"/>
                  <a:t>, then we have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a14:m>
                <a:r>
                  <a:rPr lang="en-US" dirty="0"/>
                  <a:t> and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𝑡</m:t>
                    </m:r>
                  </m:oMath>
                </a14:m>
                <a:r>
                  <a:rPr lang="en-US" dirty="0"/>
                  <a:t>.</a:t>
                </a:r>
                <a:endParaRPr lang="en-US" dirty="0"/>
              </a:p>
              <a:p>
                <a:pPr lvl="1"/>
                <a:r>
                  <a:rPr lang="en-US" dirty="0"/>
                  <a:t>Because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𝑡</m:t>
                    </m:r>
                  </m:oMath>
                </a14:m>
                <a:r>
                  <a:rPr lang="en-US" dirty="0"/>
                  <a:t>, the answer </a:t>
                </a:r>
                <a14:m>
                  <m:oMath xmlns:m="http://schemas.openxmlformats.org/officeDocument/2006/math">
                    <m:r>
                      <a:rPr lang="en-US" i="1" dirty="0">
                        <a:latin typeface="Cambria Math" panose="02040503050406030204" pitchFamily="18" charset="0"/>
                      </a:rPr>
                      <m:t>𝑆</m:t>
                    </m:r>
                  </m:oMath>
                </a14:m>
                <a:r>
                  <a:rPr lang="en-US" dirty="0"/>
                  <a:t> to </a:t>
                </a:r>
                <a:r>
                  <a:rPr lang="en-US" altLang="zh-CN" dirty="0"/>
                  <a:t>s</a:t>
                </a:r>
                <a:r>
                  <a:rPr lang="en-US" dirty="0"/>
                  <a:t>ubset-</a:t>
                </a:r>
                <a:r>
                  <a:rPr lang="en-US" altLang="zh-CN" dirty="0"/>
                  <a:t>s</a:t>
                </a:r>
                <a:r>
                  <a:rPr lang="en-US" dirty="0"/>
                  <a:t>um problem is also “yes” for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35894" y="1136204"/>
                <a:ext cx="8272211" cy="4308780"/>
              </a:xfrm>
              <a:blipFill rotWithShape="1">
                <a:blip r:embed="rId1"/>
                <a:stretch>
                  <a:fillRect l="-3" t="-4" r="4" b="1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1F5852CC-5CA1-C04E-B0E4-B3967D933309}" type="slidenum">
              <a:rPr lang="en-US" smtClean="0"/>
            </a:fld>
            <a:endParaRPr lang="en-US" dirty="0"/>
          </a:p>
        </p:txBody>
      </p:sp>
    </p:spTree>
  </p:cSld>
  <p:clrMapOvr>
    <a:masterClrMapping/>
  </p:clrMapOvr>
</p:sld>
</file>

<file path=ppt/tags/tag1.xml><?xml version="1.0" encoding="utf-8"?>
<p:tagLst xmlns:p="http://schemas.openxmlformats.org/presentationml/2006/main">
  <p:tag name="commondata" val="eyJoZGlkIjoiNTRlNzg3ZDVmZTUxNjkzYzdlOGQ1OThjYWU2ZTYzODIifQ=="/>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lnDef>
      <a:spPr>
        <a:ln w="28575">
          <a:solidFill>
            <a:schemeClr val="tx2"/>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latin typeface="Calibri" panose="020F0502020204030204" pitchFamily="34" charset="0"/>
            <a:ea typeface="华文中宋" panose="02010600040101010101" pitchFamily="2" charset="-122"/>
            <a:cs typeface="Calibri" panose="020F050202020403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0</TotalTime>
  <Words>41353</Words>
  <Application>WPS 演示</Application>
  <PresentationFormat>全屏显示(4:3)</PresentationFormat>
  <Paragraphs>1596</Paragraphs>
  <Slides>102</Slides>
  <Notes>39</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0</vt:i4>
      </vt:variant>
      <vt:variant>
        <vt:lpstr>幻灯片标题</vt:lpstr>
      </vt:variant>
      <vt:variant>
        <vt:i4>102</vt:i4>
      </vt:variant>
    </vt:vector>
  </HeadingPairs>
  <TitlesOfParts>
    <vt:vector size="124" baseType="lpstr">
      <vt:lpstr>Arial</vt:lpstr>
      <vt:lpstr>宋体</vt:lpstr>
      <vt:lpstr>Wingdings</vt:lpstr>
      <vt:lpstr>Calibri</vt:lpstr>
      <vt:lpstr>华文中宋</vt:lpstr>
      <vt:lpstr>Wingdings 2</vt:lpstr>
      <vt:lpstr>微软雅黑</vt:lpstr>
      <vt:lpstr>Helvetica Neue</vt:lpstr>
      <vt:lpstr>Cambria Math</vt:lpstr>
      <vt:lpstr>Gill Sans MT</vt:lpstr>
      <vt:lpstr>Arial Unicode MS</vt:lpstr>
      <vt:lpstr>等线</vt:lpstr>
      <vt:lpstr>Corbel Light</vt:lpstr>
      <vt:lpstr>Times</vt:lpstr>
      <vt:lpstr>Times New Roman</vt:lpstr>
      <vt:lpstr>KaTeX_Main</vt:lpstr>
      <vt:lpstr>Segoe Print</vt:lpstr>
      <vt:lpstr>-apple-system</vt:lpstr>
      <vt:lpstr>Symbol</vt:lpstr>
      <vt:lpstr>BatangChe</vt:lpstr>
      <vt:lpstr>MS PGothic</vt:lpstr>
      <vt:lpstr>Dividend</vt:lpstr>
      <vt:lpstr>PowerPoint 演示文稿</vt:lpstr>
      <vt:lpstr>计算机理论核心问题</vt:lpstr>
      <vt:lpstr>A Story</vt:lpstr>
      <vt:lpstr>A Story</vt:lpstr>
      <vt:lpstr>A Story</vt:lpstr>
      <vt:lpstr>A Story</vt:lpstr>
      <vt:lpstr>Computational Complexity</vt:lpstr>
      <vt:lpstr>Decision Problem</vt:lpstr>
      <vt:lpstr>Polynomial-Time Algorithm </vt:lpstr>
      <vt:lpstr>Example</vt:lpstr>
      <vt:lpstr>Polynomial-Time Algorithm </vt:lpstr>
      <vt:lpstr>The Three General Problem Categories</vt:lpstr>
      <vt:lpstr>The Three General Problem Categories</vt:lpstr>
      <vt:lpstr>The Three General Problem Categories</vt:lpstr>
      <vt:lpstr>Decision Problem 判定问题</vt:lpstr>
      <vt:lpstr>Example 将优化问题转为判定问题</vt:lpstr>
      <vt:lpstr>Example</vt:lpstr>
      <vt:lpstr>Example 最短路径问题</vt:lpstr>
      <vt:lpstr>Decision Problem</vt:lpstr>
      <vt:lpstr>Example 最小着色问题</vt:lpstr>
      <vt:lpstr>P and NP</vt:lpstr>
      <vt:lpstr>Encoding 编码</vt:lpstr>
      <vt:lpstr>Encoding 编码示例</vt:lpstr>
      <vt:lpstr>Encoding</vt:lpstr>
      <vt:lpstr>A Formal-Language Framework</vt:lpstr>
      <vt:lpstr>A Formal-Language Framework</vt:lpstr>
      <vt:lpstr>A Formal-Language Framework</vt:lpstr>
      <vt:lpstr>A Formal-Language Framework</vt:lpstr>
      <vt:lpstr>A Formal-Language Framework</vt:lpstr>
      <vt:lpstr>A Formal-Language Framework</vt:lpstr>
      <vt:lpstr>A Formal-Language Framework</vt:lpstr>
      <vt:lpstr>P and NP</vt:lpstr>
      <vt:lpstr>Hamiltonian Cycle Problem</vt:lpstr>
      <vt:lpstr>P and NP</vt:lpstr>
      <vt:lpstr>Hamiltonian Cycle Problem</vt:lpstr>
      <vt:lpstr>Verification Algorithms 验证算法</vt:lpstr>
      <vt:lpstr>NP</vt:lpstr>
      <vt:lpstr>Nondeterministic Algorithm</vt:lpstr>
      <vt:lpstr>Nondeterministic Algorithm</vt:lpstr>
      <vt:lpstr>Polynomial-Time Nondeterministic Algorithm </vt:lpstr>
      <vt:lpstr>P and NP</vt:lpstr>
      <vt:lpstr>P and NP</vt:lpstr>
      <vt:lpstr>P=NP?</vt:lpstr>
      <vt:lpstr>P=NP?</vt:lpstr>
      <vt:lpstr>Consequences of Solution</vt:lpstr>
      <vt:lpstr>NP Complete</vt:lpstr>
      <vt:lpstr>NP Complete</vt:lpstr>
      <vt:lpstr>Reducibility</vt:lpstr>
      <vt:lpstr>Example</vt:lpstr>
      <vt:lpstr>Reducibility</vt:lpstr>
      <vt:lpstr>Reducibility</vt:lpstr>
      <vt:lpstr>Reducibility</vt:lpstr>
      <vt:lpstr>Reducibility</vt:lpstr>
      <vt:lpstr>NP-Completeness</vt:lpstr>
      <vt:lpstr>NP-Completeness</vt:lpstr>
      <vt:lpstr>NP-Completeness</vt:lpstr>
      <vt:lpstr>NP-Completeness Proofs</vt:lpstr>
      <vt:lpstr>NP-Completeness Proofs</vt:lpstr>
      <vt:lpstr>NP-Completeness Proofs 证明NPC的5个步骤</vt:lpstr>
      <vt:lpstr>NP-Completeness Proofs</vt:lpstr>
      <vt:lpstr>Satisfiability Problem 可满足问题</vt:lpstr>
      <vt:lpstr>Example</vt:lpstr>
      <vt:lpstr>Satisfiability Problem</vt:lpstr>
      <vt:lpstr>Satisfiability Problem</vt:lpstr>
      <vt:lpstr>Satisfiability Problem</vt:lpstr>
      <vt:lpstr>3-CNF Satisfiability</vt:lpstr>
      <vt:lpstr>NP-Completeness of 3-CNF Satisfiability</vt:lpstr>
      <vt:lpstr>NP-Completeness of 3-CNF Satisfiability</vt:lpstr>
      <vt:lpstr>NP-Completeness of 3-CNF Satisfiability</vt:lpstr>
      <vt:lpstr>NP-Completeness of 3-CNF Satisfiability</vt:lpstr>
      <vt:lpstr>NP-Completeness of 3-CNF Satisfiability</vt:lpstr>
      <vt:lpstr>NP-Completeness of 3-CNF Satisfiability</vt:lpstr>
      <vt:lpstr>NP-Completeness of 3-CNF Satisfiability</vt:lpstr>
      <vt:lpstr>Clique Problem 团问题</vt:lpstr>
      <vt:lpstr>Clique Problem</vt:lpstr>
      <vt:lpstr>Clique Problem</vt:lpstr>
      <vt:lpstr>Clique Problem</vt:lpstr>
      <vt:lpstr>Clique Problem</vt:lpstr>
      <vt:lpstr>Clique Problem</vt:lpstr>
      <vt:lpstr>Clique Problem</vt:lpstr>
      <vt:lpstr>Clique Problem</vt:lpstr>
      <vt:lpstr>Clique Problem</vt:lpstr>
      <vt:lpstr>Clique Problem</vt:lpstr>
      <vt:lpstr>Vertex Cover Problem 顶点覆盖问题</vt:lpstr>
      <vt:lpstr>Vertex Cover Problem</vt:lpstr>
      <vt:lpstr>Vertex Cover Problem</vt:lpstr>
      <vt:lpstr>Vertex Cover Problem</vt:lpstr>
      <vt:lpstr>Vertex Cover Problem</vt:lpstr>
      <vt:lpstr>Vertex Cover Problem</vt:lpstr>
      <vt:lpstr>Vertex Cover Problem</vt:lpstr>
      <vt:lpstr>Vertex Cover Problem</vt:lpstr>
      <vt:lpstr>Vertex Cover Problem</vt:lpstr>
      <vt:lpstr>NP-Completeness Proof Graph</vt:lpstr>
      <vt:lpstr>Classroom Exercise （课堂练习）</vt:lpstr>
      <vt:lpstr>Classroom Exercise</vt:lpstr>
      <vt:lpstr>Classroom Exercise</vt:lpstr>
      <vt:lpstr>Classroom Exercise</vt:lpstr>
      <vt:lpstr>Classroom Exercise</vt:lpstr>
      <vt:lpstr>Classroom Exercise</vt:lpstr>
      <vt:lpstr>Conclusion</vt:lpstr>
      <vt:lpstr>Homework</vt:lpstr>
      <vt:lpstr>                                      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算法设计与分析</dc:title>
  <dc:creator>Siqi Shen</dc:creator>
  <cp:lastModifiedBy>苗苗</cp:lastModifiedBy>
  <cp:revision>282</cp:revision>
  <dcterms:created xsi:type="dcterms:W3CDTF">2021-04-27T00:44:00Z</dcterms:created>
  <dcterms:modified xsi:type="dcterms:W3CDTF">2024-05-13T03:26:47Z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3DBBF8997A624A4697B23B90504F4FBF_12</vt:lpwstr>
  </property>
  <property fmtid="{D5CDD505-2E9C-101B-9397-08002B2CF9AE}" pid="3" name="KSOProductBuildVer">
    <vt:lpwstr>2052-12.1.0.16729</vt:lpwstr>
  </property>
</Properties>
</file>